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11"/>
  </p:notesMasterIdLst>
  <p:sldIdLst>
    <p:sldId id="294" r:id="rId2"/>
    <p:sldId id="295" r:id="rId3"/>
    <p:sldId id="337" r:id="rId4"/>
    <p:sldId id="318" r:id="rId5"/>
    <p:sldId id="336" r:id="rId6"/>
    <p:sldId id="319" r:id="rId7"/>
    <p:sldId id="338" r:id="rId8"/>
    <p:sldId id="328" r:id="rId9"/>
    <p:sldId id="329"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F5BA1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485" autoAdjust="0"/>
    <p:restoredTop sz="94660"/>
  </p:normalViewPr>
  <p:slideViewPr>
    <p:cSldViewPr>
      <p:cViewPr>
        <p:scale>
          <a:sx n="106" d="100"/>
          <a:sy n="106" d="100"/>
        </p:scale>
        <p:origin x="-378" y="73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45F6F2-2ED1-4092-94C9-BE68DCF1DAD3}" type="datetimeFigureOut">
              <a:rPr lang="en-US" smtClean="0"/>
              <a:pPr/>
              <a:t>8/22/2020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E6E4FC-E8BB-4AE1-85D7-36E2262EDCC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4B1608CB-50A7-4917-AAE4-979E9EF9AEBC}" type="datetimeFigureOut">
              <a:rPr lang="en-US" smtClean="0"/>
              <a:pPr/>
              <a:t>8/22/2020</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594209AE-ACCA-4707-81D1-420D6C013B6A}"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transition spd="slow">
    <p:dissolv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B1608CB-50A7-4917-AAE4-979E9EF9AEBC}" type="datetimeFigureOut">
              <a:rPr lang="en-US" smtClean="0"/>
              <a:pPr/>
              <a:t>8/22/2020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94209AE-ACCA-4707-81D1-420D6C013B6A}" type="slidenum">
              <a:rPr lang="en-US" smtClean="0"/>
              <a:pPr/>
              <a:t>‹#›</a:t>
            </a:fld>
            <a:endParaRPr lang="en-US"/>
          </a:p>
        </p:txBody>
      </p:sp>
    </p:spTree>
  </p:cSld>
  <p:clrMapOvr>
    <a:masterClrMapping/>
  </p:clrMapOvr>
  <p:transition spd="slow">
    <p:dissolv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B1608CB-50A7-4917-AAE4-979E9EF9AEBC}" type="datetimeFigureOut">
              <a:rPr lang="en-US" smtClean="0"/>
              <a:pPr/>
              <a:t>8/22/2020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94209AE-ACCA-4707-81D1-420D6C013B6A}" type="slidenum">
              <a:rPr lang="en-US" smtClean="0"/>
              <a:pPr/>
              <a:t>‹#›</a:t>
            </a:fld>
            <a:endParaRPr lang="en-US"/>
          </a:p>
        </p:txBody>
      </p:sp>
    </p:spTree>
  </p:cSld>
  <p:clrMapOvr>
    <a:masterClrMapping/>
  </p:clrMapOvr>
  <p:transition spd="slow">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B1608CB-50A7-4917-AAE4-979E9EF9AEBC}" type="datetimeFigureOut">
              <a:rPr lang="en-US" smtClean="0"/>
              <a:pPr/>
              <a:t>8/22/2020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94209AE-ACCA-4707-81D1-420D6C013B6A}" type="slidenum">
              <a:rPr lang="en-US" smtClean="0"/>
              <a:pPr/>
              <a:t>‹#›</a:t>
            </a:fld>
            <a:endParaRPr lang="en-US"/>
          </a:p>
        </p:txBody>
      </p:sp>
    </p:spTree>
  </p:cSld>
  <p:clrMapOvr>
    <a:masterClrMapping/>
  </p:clrMapOvr>
  <p:transition spd="slow">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B1608CB-50A7-4917-AAE4-979E9EF9AEBC}" type="datetimeFigureOut">
              <a:rPr lang="en-US" smtClean="0"/>
              <a:pPr/>
              <a:t>8/22/2020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94209AE-ACCA-4707-81D1-420D6C013B6A}"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transition spd="slow">
    <p:dissolv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B1608CB-50A7-4917-AAE4-979E9EF9AEBC}" type="datetimeFigureOut">
              <a:rPr lang="en-US" smtClean="0"/>
              <a:pPr/>
              <a:t>8/22/2020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94209AE-ACCA-4707-81D1-420D6C013B6A}" type="slidenum">
              <a:rPr lang="en-US" smtClean="0"/>
              <a:pPr/>
              <a:t>‹#›</a:t>
            </a:fld>
            <a:endParaRPr lang="en-US"/>
          </a:p>
        </p:txBody>
      </p:sp>
    </p:spTree>
  </p:cSld>
  <p:clrMapOvr>
    <a:masterClrMapping/>
  </p:clrMapOvr>
  <p:transition spd="slow">
    <p:dissolv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B1608CB-50A7-4917-AAE4-979E9EF9AEBC}" type="datetimeFigureOut">
              <a:rPr lang="en-US" smtClean="0"/>
              <a:pPr/>
              <a:t>8/22/2020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594209AE-ACCA-4707-81D1-420D6C013B6A}"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transition spd="slow">
    <p:dissolv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4B1608CB-50A7-4917-AAE4-979E9EF9AEBC}" type="datetimeFigureOut">
              <a:rPr lang="en-US" smtClean="0"/>
              <a:pPr/>
              <a:t>8/22/2020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594209AE-ACCA-4707-81D1-420D6C013B6A}" type="slidenum">
              <a:rPr lang="en-US" smtClean="0"/>
              <a:pPr/>
              <a:t>‹#›</a:t>
            </a:fld>
            <a:endParaRPr lang="en-US"/>
          </a:p>
        </p:txBody>
      </p:sp>
    </p:spTree>
  </p:cSld>
  <p:clrMapOvr>
    <a:masterClrMapping/>
  </p:clrMapOvr>
  <p:transition spd="slow">
    <p:dissolv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4B1608CB-50A7-4917-AAE4-979E9EF9AEBC}" type="datetimeFigureOut">
              <a:rPr lang="en-US" smtClean="0"/>
              <a:pPr/>
              <a:t>8/22/2020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594209AE-ACCA-4707-81D1-420D6C013B6A}" type="slidenum">
              <a:rPr lang="en-US" smtClean="0"/>
              <a:pPr/>
              <a:t>‹#›</a:t>
            </a:fld>
            <a:endParaRPr lang="en-US"/>
          </a:p>
        </p:txBody>
      </p:sp>
    </p:spTree>
  </p:cSld>
  <p:clrMapOvr>
    <a:masterClrMapping/>
  </p:clrMapOvr>
  <p:transition spd="slow">
    <p:dissolv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B1608CB-50A7-4917-AAE4-979E9EF9AEBC}" type="datetimeFigureOut">
              <a:rPr lang="en-US" smtClean="0"/>
              <a:pPr/>
              <a:t>8/22/2020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94209AE-ACCA-4707-81D1-420D6C013B6A}" type="slidenum">
              <a:rPr lang="en-US" smtClean="0"/>
              <a:pPr/>
              <a:t>‹#›</a:t>
            </a:fld>
            <a:endParaRPr lang="en-US"/>
          </a:p>
        </p:txBody>
      </p:sp>
    </p:spTree>
  </p:cSld>
  <p:clrMapOvr>
    <a:masterClrMapping/>
  </p:clrMapOvr>
  <p:transition spd="slow">
    <p:dissolv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4B1608CB-50A7-4917-AAE4-979E9EF9AEBC}" type="datetimeFigureOut">
              <a:rPr lang="en-US" smtClean="0"/>
              <a:pPr/>
              <a:t>8/22/2020</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594209AE-ACCA-4707-81D1-420D6C013B6A}" type="slidenum">
              <a:rPr lang="en-US" smtClean="0"/>
              <a:pPr/>
              <a:t>‹#›</a:t>
            </a:fld>
            <a:endParaRPr lang="en-US"/>
          </a:p>
        </p:txBody>
      </p:sp>
    </p:spTree>
  </p:cSld>
  <p:clrMapOvr>
    <a:masterClrMapping/>
  </p:clrMapOvr>
  <p:transition spd="slow">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4B1608CB-50A7-4917-AAE4-979E9EF9AEBC}" type="datetimeFigureOut">
              <a:rPr lang="en-US" smtClean="0"/>
              <a:pPr/>
              <a:t>8/22/2020</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594209AE-ACCA-4707-81D1-420D6C013B6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ransition spd="slow">
    <p:dissolve/>
  </p:transition>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838200"/>
            <a:ext cx="7851775" cy="2057400"/>
          </a:xfrm>
          <a:solidFill>
            <a:schemeClr val="accent6">
              <a:lumMod val="75000"/>
            </a:schemeClr>
          </a:solidFill>
        </p:spPr>
        <p:txBody>
          <a:bodyPr>
            <a:noAutofit/>
          </a:bodyPr>
          <a:lstStyle/>
          <a:p>
            <a:pPr algn="ctr"/>
            <a:r>
              <a:rPr lang="en-US" sz="3600" dirty="0" smtClean="0">
                <a:solidFill>
                  <a:schemeClr val="bg1"/>
                </a:solidFill>
                <a:latin typeface="Algerian" pitchFamily="82" charset="0"/>
                <a:cs typeface="Times New Roman" pitchFamily="18" charset="0"/>
              </a:rPr>
              <a:t>Rock Identification Using Deep Convolution Neural Network</a:t>
            </a:r>
            <a:r>
              <a:rPr lang="en-US" sz="3600" dirty="0" smtClean="0">
                <a:latin typeface="Algerian" pitchFamily="82" charset="0"/>
                <a:cs typeface="Times New Roman" pitchFamily="18" charset="0"/>
              </a:rPr>
              <a:t>  </a:t>
            </a:r>
            <a:endParaRPr lang="en-US" sz="3600" b="1" dirty="0">
              <a:solidFill>
                <a:schemeClr val="tx1"/>
              </a:solidFill>
              <a:latin typeface="Algerian" pitchFamily="82" charset="0"/>
              <a:cs typeface="Times New Roman" pitchFamily="18" charset="0"/>
            </a:endParaRPr>
          </a:p>
        </p:txBody>
      </p:sp>
      <p:sp>
        <p:nvSpPr>
          <p:cNvPr id="7" name="Subtitle 6"/>
          <p:cNvSpPr>
            <a:spLocks noGrp="1"/>
          </p:cNvSpPr>
          <p:nvPr>
            <p:ph type="subTitle" idx="4294967295"/>
          </p:nvPr>
        </p:nvSpPr>
        <p:spPr>
          <a:xfrm>
            <a:off x="4038600" y="5867400"/>
            <a:ext cx="5105400" cy="762000"/>
          </a:xfrm>
        </p:spPr>
        <p:txBody>
          <a:bodyPr>
            <a:normAutofit/>
          </a:bodyPr>
          <a:lstStyle/>
          <a:p>
            <a:r>
              <a:rPr lang="en-US" dirty="0" smtClean="0"/>
              <a:t>Sana </a:t>
            </a:r>
            <a:r>
              <a:rPr lang="en-US" dirty="0" err="1" smtClean="0"/>
              <a:t>kausar</a:t>
            </a:r>
            <a:r>
              <a:rPr lang="en-US" dirty="0" smtClean="0"/>
              <a:t> </a:t>
            </a:r>
            <a:r>
              <a:rPr lang="en-US" dirty="0" err="1" smtClean="0"/>
              <a:t>khazi</a:t>
            </a:r>
            <a:endParaRPr lang="en-US" dirty="0"/>
          </a:p>
        </p:txBody>
      </p:sp>
      <p:pic>
        <p:nvPicPr>
          <p:cNvPr id="4099" name="Picture 3"/>
          <p:cNvPicPr>
            <a:picLocks noChangeAspect="1" noChangeArrowheads="1"/>
          </p:cNvPicPr>
          <p:nvPr/>
        </p:nvPicPr>
        <p:blipFill>
          <a:blip r:embed="rId2"/>
          <a:srcRect/>
          <a:stretch>
            <a:fillRect/>
          </a:stretch>
        </p:blipFill>
        <p:spPr bwMode="auto">
          <a:xfrm>
            <a:off x="3124200" y="2895600"/>
            <a:ext cx="4724400" cy="2971800"/>
          </a:xfrm>
          <a:prstGeom prst="rect">
            <a:avLst/>
          </a:prstGeom>
          <a:noFill/>
          <a:ln w="9525">
            <a:noFill/>
            <a:miter lim="800000"/>
            <a:headEnd/>
            <a:tailEnd/>
          </a:ln>
          <a:effectLst/>
        </p:spPr>
      </p:pic>
    </p:spTree>
  </p:cSld>
  <p:clrMapOvr>
    <a:masterClrMapping/>
  </p:clrMapOvr>
  <p:transition spd="slow">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solidFill>
                  <a:srgbClr val="FF6600"/>
                </a:solidFill>
                <a:latin typeface="Times New Roman" pitchFamily="18" charset="0"/>
                <a:cs typeface="Times New Roman" pitchFamily="18" charset="0"/>
              </a:rPr>
              <a:t>Project Description</a:t>
            </a:r>
            <a:endParaRPr lang="en-US" sz="4400" b="1" dirty="0">
              <a:solidFill>
                <a:srgbClr val="FF66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000" dirty="0" smtClean="0"/>
              <a:t>Building a model to classify images of rocks into their appropriate categories using the dataset. Using CNN (python 3.8 Keras and tensorflow) </a:t>
            </a:r>
          </a:p>
          <a:p>
            <a:pPr algn="just"/>
            <a:r>
              <a:rPr lang="en-US" sz="2000" dirty="0" smtClean="0"/>
              <a:t>TensorFlow is an open-source software library for dataflow programming across a range of tasks. It is a symbolic math library, and is also used for machine learning applications such as neural networks.</a:t>
            </a:r>
            <a:endParaRPr lang="en-US" sz="2000" dirty="0" smtClean="0">
              <a:latin typeface="Times New Roman" pitchFamily="18" charset="0"/>
              <a:cs typeface="Times New Roman" pitchFamily="18" charset="0"/>
            </a:endParaRPr>
          </a:p>
          <a:p>
            <a:r>
              <a:rPr lang="en-US" sz="2000" dirty="0" smtClean="0"/>
              <a:t>Keras is an open-source neural-network library written in Python. It is capable of running on top of TensorFlow, Microsoft Cognitive Toolkit, R, Theano, or PlaidML.Designed to enable fast experimentation with deep neural networks, it focuses on being user-friendly, modular, and extensible</a:t>
            </a:r>
            <a:endParaRPr lang="en-US" sz="2000" dirty="0"/>
          </a:p>
        </p:txBody>
      </p:sp>
    </p:spTree>
  </p:cSld>
  <p:clrMapOvr>
    <a:masterClrMapping/>
  </p:clrMapOvr>
  <p:transition spd="slow">
    <p:dissolv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66800" y="512064"/>
            <a:ext cx="7620000" cy="914400"/>
          </a:xfrm>
        </p:spPr>
        <p:txBody>
          <a:bodyPr/>
          <a:lstStyle/>
          <a:p>
            <a:r>
              <a:rPr lang="en-US" sz="4800" dirty="0" smtClean="0">
                <a:solidFill>
                  <a:srgbClr val="FF6600"/>
                </a:solidFill>
                <a:latin typeface="Times New Roman" pitchFamily="18" charset="0"/>
                <a:cs typeface="Times New Roman" pitchFamily="18" charset="0"/>
              </a:rPr>
              <a:t>Phases</a:t>
            </a:r>
            <a:endParaRPr lang="en-US" sz="4800" dirty="0">
              <a:solidFill>
                <a:srgbClr val="FF6600"/>
              </a:solidFill>
              <a:latin typeface="Times New Roman" pitchFamily="18" charset="0"/>
              <a:cs typeface="Times New Roman" pitchFamily="18" charset="0"/>
            </a:endParaRPr>
          </a:p>
        </p:txBody>
      </p:sp>
      <p:pic>
        <p:nvPicPr>
          <p:cNvPr id="1026" name="Picture 2" descr="C:\Users\lenovo\Saved Games\Pictures\Capture.PNG"/>
          <p:cNvPicPr>
            <a:picLocks noGrp="1" noChangeAspect="1" noChangeArrowheads="1"/>
          </p:cNvPicPr>
          <p:nvPr>
            <p:ph idx="1"/>
          </p:nvPr>
        </p:nvPicPr>
        <p:blipFill>
          <a:blip r:embed="rId2"/>
          <a:srcRect/>
          <a:stretch>
            <a:fillRect/>
          </a:stretch>
        </p:blipFill>
        <p:spPr bwMode="auto">
          <a:xfrm>
            <a:off x="533400" y="1600200"/>
            <a:ext cx="8458200" cy="4854271"/>
          </a:xfrm>
          <a:prstGeom prst="rect">
            <a:avLst/>
          </a:prstGeom>
          <a:noFill/>
        </p:spPr>
      </p:pic>
    </p:spTree>
  </p:cSld>
  <p:clrMapOvr>
    <a:masterClrMapping/>
  </p:clrMapOvr>
  <p:transition spd="slow">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smtClean="0">
                <a:solidFill>
                  <a:srgbClr val="FF6600"/>
                </a:solidFill>
                <a:latin typeface="Times New Roman" pitchFamily="18" charset="0"/>
                <a:cs typeface="Times New Roman" pitchFamily="18" charset="0"/>
              </a:rPr>
              <a:t>Preprocess functions</a:t>
            </a:r>
            <a:r>
              <a:rPr lang="en-US" sz="2800" dirty="0" smtClean="0"/>
              <a:t> </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Font typeface="Wingdings" pitchFamily="2" charset="2"/>
              <a:buChar char="§"/>
            </a:pPr>
            <a:r>
              <a:rPr lang="en-US" sz="2400" dirty="0" smtClean="0">
                <a:solidFill>
                  <a:schemeClr val="bg1">
                    <a:lumMod val="50000"/>
                  </a:schemeClr>
                </a:solidFill>
              </a:rPr>
              <a:t> </a:t>
            </a:r>
            <a:r>
              <a:rPr lang="en-US" sz="2400" dirty="0" smtClean="0">
                <a:solidFill>
                  <a:schemeClr val="bg2">
                    <a:lumMod val="25000"/>
                  </a:schemeClr>
                </a:solidFill>
              </a:rPr>
              <a:t>Normalization </a:t>
            </a:r>
            <a:endParaRPr lang="en-US" sz="2400" b="1" dirty="0" smtClean="0">
              <a:solidFill>
                <a:schemeClr val="bg2">
                  <a:lumMod val="25000"/>
                </a:schemeClr>
              </a:solidFill>
              <a:latin typeface="Times New Roman" pitchFamily="18" charset="0"/>
              <a:cs typeface="Times New Roman" pitchFamily="18" charset="0"/>
            </a:endParaRPr>
          </a:p>
          <a:p>
            <a:pPr>
              <a:buNone/>
            </a:pPr>
            <a:r>
              <a:rPr lang="en-US" sz="2400" dirty="0" smtClean="0">
                <a:solidFill>
                  <a:schemeClr val="accent2">
                    <a:lumMod val="75000"/>
                  </a:schemeClr>
                </a:solidFill>
              </a:rPr>
              <a:t>Transforming image X into a NumPy array.</a:t>
            </a:r>
          </a:p>
          <a:p>
            <a:r>
              <a:rPr lang="en-US" sz="2400" dirty="0" smtClean="0">
                <a:solidFill>
                  <a:schemeClr val="bg2">
                    <a:lumMod val="25000"/>
                  </a:schemeClr>
                </a:solidFill>
              </a:rPr>
              <a:t>One Hot Encoding</a:t>
            </a:r>
            <a:endParaRPr lang="en-US" sz="2400" dirty="0" smtClean="0">
              <a:solidFill>
                <a:schemeClr val="accent2">
                  <a:lumMod val="75000"/>
                </a:schemeClr>
              </a:solidFill>
              <a:cs typeface="Times New Roman" pitchFamily="18" charset="0"/>
            </a:endParaRPr>
          </a:p>
          <a:p>
            <a:pPr>
              <a:buNone/>
            </a:pPr>
            <a:r>
              <a:rPr lang="en-US" sz="2400" dirty="0" smtClean="0"/>
              <a:t> </a:t>
            </a:r>
            <a:r>
              <a:rPr lang="en-US" sz="2400" dirty="0" smtClean="0">
                <a:solidFill>
                  <a:schemeClr val="accent2">
                    <a:lumMod val="75000"/>
                  </a:schemeClr>
                </a:solidFill>
              </a:rPr>
              <a:t>Labeling the images into 0 or 1, by indexing the </a:t>
            </a:r>
            <a:r>
              <a:rPr lang="en-US" sz="2400" dirty="0" err="1" smtClean="0">
                <a:solidFill>
                  <a:schemeClr val="accent2">
                    <a:lumMod val="75000"/>
                  </a:schemeClr>
                </a:solidFill>
              </a:rPr>
              <a:t>clases</a:t>
            </a:r>
            <a:r>
              <a:rPr lang="en-US" sz="2400" dirty="0" smtClean="0">
                <a:solidFill>
                  <a:schemeClr val="accent2">
                    <a:lumMod val="75000"/>
                  </a:schemeClr>
                </a:solidFill>
              </a:rPr>
              <a:t> giving 1 to the class and 0 to the rest of the classes.</a:t>
            </a:r>
          </a:p>
          <a:p>
            <a:pPr>
              <a:buFont typeface="Wingdings" pitchFamily="2" charset="2"/>
              <a:buChar char="§"/>
            </a:pPr>
            <a:r>
              <a:rPr lang="en-US" sz="2400" dirty="0" smtClean="0">
                <a:solidFill>
                  <a:schemeClr val="tx2">
                    <a:lumMod val="75000"/>
                  </a:schemeClr>
                </a:solidFill>
              </a:rPr>
              <a:t> </a:t>
            </a:r>
            <a:r>
              <a:rPr lang="en-US" sz="2400" dirty="0" smtClean="0">
                <a:solidFill>
                  <a:schemeClr val="bg2">
                    <a:lumMod val="25000"/>
                  </a:schemeClr>
                </a:solidFill>
              </a:rPr>
              <a:t>Randomize the data </a:t>
            </a:r>
          </a:p>
          <a:p>
            <a:pPr>
              <a:buNone/>
            </a:pPr>
            <a:r>
              <a:rPr lang="en-US" sz="2400" dirty="0" smtClean="0">
                <a:solidFill>
                  <a:schemeClr val="accent2">
                    <a:lumMod val="75000"/>
                  </a:schemeClr>
                </a:solidFill>
              </a:rPr>
              <a:t>Making sure that the data is as random as possible, to insure maximum randomization</a:t>
            </a:r>
            <a:endParaRPr lang="en-US" sz="2400" b="1" dirty="0" smtClean="0">
              <a:solidFill>
                <a:schemeClr val="accent2">
                  <a:lumMod val="75000"/>
                </a:schemeClr>
              </a:solidFill>
              <a:latin typeface="Times New Roman" pitchFamily="18" charset="0"/>
              <a:cs typeface="Times New Roman" pitchFamily="18" charset="0"/>
            </a:endParaRPr>
          </a:p>
        </p:txBody>
      </p:sp>
    </p:spTree>
  </p:cSld>
  <p:clrMapOvr>
    <a:masterClrMapping/>
  </p:clrMapOvr>
  <p:transition spd="slow">
    <p:dissolv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smtClean="0">
                <a:solidFill>
                  <a:srgbClr val="FF6600"/>
                </a:solidFill>
              </a:rPr>
              <a:t>CNN</a:t>
            </a:r>
            <a:endParaRPr lang="en-US" dirty="0">
              <a:solidFill>
                <a:srgbClr val="FF6600"/>
              </a:solidFill>
            </a:endParaRPr>
          </a:p>
        </p:txBody>
      </p:sp>
      <p:sp>
        <p:nvSpPr>
          <p:cNvPr id="3" name="Content Placeholder 2"/>
          <p:cNvSpPr>
            <a:spLocks noGrp="1"/>
          </p:cNvSpPr>
          <p:nvPr>
            <p:ph idx="1"/>
          </p:nvPr>
        </p:nvSpPr>
        <p:spPr>
          <a:xfrm>
            <a:off x="914400" y="1143000"/>
            <a:ext cx="7772400" cy="2057400"/>
          </a:xfrm>
        </p:spPr>
        <p:txBody>
          <a:bodyPr>
            <a:normAutofit fontScale="40000" lnSpcReduction="20000"/>
          </a:bodyPr>
          <a:lstStyle/>
          <a:p>
            <a:pPr>
              <a:buNone/>
            </a:pPr>
            <a:endParaRPr lang="en-US" dirty="0" smtClean="0">
              <a:latin typeface="Times New Roman" pitchFamily="18" charset="0"/>
              <a:cs typeface="Times New Roman" pitchFamily="18" charset="0"/>
            </a:endParaRPr>
          </a:p>
          <a:p>
            <a:pPr algn="just"/>
            <a:r>
              <a:rPr lang="en-US" sz="5000" dirty="0" smtClean="0">
                <a:cs typeface="Times New Roman" pitchFamily="18" charset="0"/>
              </a:rPr>
              <a:t>In machine learning, a convolutional neural network is a class of deep, feed-forward artificial neural networks that has successfully been applied to analyzing visual imagery. CNNs use a variation of multilayer perceptrons designed to require minimal preprocessing. They are also known as shift invariant or space invariant artificial neural networks (SIANN), based on their shared-weights architecture and translation invariance characteristics</a:t>
            </a:r>
            <a:r>
              <a:rPr lang="en-US" sz="5000" dirty="0" smtClean="0"/>
              <a:t>.</a:t>
            </a:r>
          </a:p>
          <a:p>
            <a:pPr algn="just">
              <a:buNone/>
            </a:pPr>
            <a:endParaRPr lang="en-US" dirty="0" smtClean="0"/>
          </a:p>
          <a:p>
            <a:pPr algn="just">
              <a:buNone/>
            </a:pPr>
            <a:endParaRPr lang="en-US" dirty="0"/>
          </a:p>
        </p:txBody>
      </p:sp>
      <p:pic>
        <p:nvPicPr>
          <p:cNvPr id="5" name="Picture 4" descr="C:\Users\lenovo\Music\Desktop\1_CMsJ-4p1p9K3SpCN0lz9zg.jpeg"/>
          <p:cNvPicPr>
            <a:picLocks noChangeAspect="1" noChangeArrowheads="1"/>
          </p:cNvPicPr>
          <p:nvPr/>
        </p:nvPicPr>
        <p:blipFill>
          <a:blip r:embed="rId3"/>
          <a:srcRect/>
          <a:stretch>
            <a:fillRect/>
          </a:stretch>
        </p:blipFill>
        <p:spPr bwMode="auto">
          <a:xfrm>
            <a:off x="786765" y="3505200"/>
            <a:ext cx="8128635" cy="3048000"/>
          </a:xfrm>
          <a:prstGeom prst="rect">
            <a:avLst/>
          </a:prstGeom>
          <a:noFill/>
        </p:spPr>
      </p:pic>
    </p:spTree>
  </p:cSld>
  <p:clrMapOvr>
    <a:overrideClrMapping bg1="lt1" tx1="dk1" bg2="lt2" tx2="dk2" accent1="accent1" accent2="accent2" accent3="accent3" accent4="accent4" accent5="accent5" accent6="accent6" hlink="hlink" folHlink="folHlink"/>
  </p:clrMapOvr>
  <p:transition spd="slow">
    <p:dissolv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04800"/>
            <a:ext cx="8839200" cy="762000"/>
          </a:xfrm>
        </p:spPr>
        <p:txBody>
          <a:bodyPr>
            <a:normAutofit/>
          </a:bodyPr>
          <a:lstStyle/>
          <a:p>
            <a:pPr algn="ctr"/>
            <a:r>
              <a:rPr lang="en-US" sz="3200" b="1" dirty="0" smtClean="0">
                <a:solidFill>
                  <a:srgbClr val="FF6600"/>
                </a:solidFill>
              </a:rPr>
              <a:t>CNN Building Blocks</a:t>
            </a:r>
            <a:r>
              <a:rPr lang="en-US" sz="3200" dirty="0" smtClean="0"/>
              <a:t> </a:t>
            </a:r>
            <a:r>
              <a:rPr lang="en-US" sz="3200" b="1" dirty="0" smtClean="0">
                <a:solidFill>
                  <a:srgbClr val="FF6600"/>
                </a:solidFill>
              </a:rPr>
              <a:t>of TEST and Train </a:t>
            </a:r>
            <a:endParaRPr lang="en-US" sz="3200" b="1" dirty="0">
              <a:solidFill>
                <a:srgbClr val="FF6600"/>
              </a:solidFill>
              <a:latin typeface="Times New Roman" pitchFamily="18" charset="0"/>
              <a:cs typeface="Times New Roman" pitchFamily="18" charset="0"/>
            </a:endParaRPr>
          </a:p>
        </p:txBody>
      </p:sp>
      <p:sp>
        <p:nvSpPr>
          <p:cNvPr id="3" name="Content Placeholder 2"/>
          <p:cNvSpPr>
            <a:spLocks noGrp="1"/>
          </p:cNvSpPr>
          <p:nvPr>
            <p:ph idx="4294967295"/>
          </p:nvPr>
        </p:nvSpPr>
        <p:spPr>
          <a:xfrm>
            <a:off x="0" y="990600"/>
            <a:ext cx="5105400" cy="2514600"/>
          </a:xfrm>
        </p:spPr>
        <p:txBody>
          <a:bodyPr>
            <a:noAutofit/>
          </a:bodyPr>
          <a:lstStyle/>
          <a:p>
            <a:pPr algn="just"/>
            <a:r>
              <a:rPr lang="en-US" sz="2800" dirty="0" smtClean="0">
                <a:solidFill>
                  <a:schemeClr val="bg1">
                    <a:lumMod val="50000"/>
                  </a:schemeClr>
                </a:solidFill>
              </a:rPr>
              <a:t>Convolutional Layer</a:t>
            </a:r>
          </a:p>
          <a:p>
            <a:pPr algn="just"/>
            <a:r>
              <a:rPr lang="en-US" sz="2800" dirty="0" smtClean="0">
                <a:solidFill>
                  <a:schemeClr val="bg1">
                    <a:lumMod val="65000"/>
                  </a:schemeClr>
                </a:solidFill>
              </a:rPr>
              <a:t> </a:t>
            </a:r>
            <a:r>
              <a:rPr lang="en-US" sz="2800" dirty="0" smtClean="0">
                <a:solidFill>
                  <a:schemeClr val="bg1">
                    <a:lumMod val="50000"/>
                  </a:schemeClr>
                </a:solidFill>
              </a:rPr>
              <a:t>Pooling Layer</a:t>
            </a:r>
          </a:p>
          <a:p>
            <a:pPr algn="just"/>
            <a:r>
              <a:rPr lang="en-US" sz="2800" dirty="0" smtClean="0">
                <a:solidFill>
                  <a:schemeClr val="bg1">
                    <a:lumMod val="50000"/>
                  </a:schemeClr>
                </a:solidFill>
              </a:rPr>
              <a:t>ReLU Layer</a:t>
            </a:r>
            <a:r>
              <a:rPr lang="en-US" sz="2800" dirty="0" smtClean="0"/>
              <a:t> </a:t>
            </a:r>
          </a:p>
          <a:p>
            <a:pPr algn="just"/>
            <a:r>
              <a:rPr lang="en-US" sz="2800" dirty="0" smtClean="0"/>
              <a:t> </a:t>
            </a:r>
            <a:r>
              <a:rPr lang="en-US" sz="2800" dirty="0" smtClean="0">
                <a:solidFill>
                  <a:schemeClr val="bg1">
                    <a:lumMod val="50000"/>
                  </a:schemeClr>
                </a:solidFill>
              </a:rPr>
              <a:t>Fully Connected Layer                             </a:t>
            </a:r>
          </a:p>
          <a:p>
            <a:pPr algn="just"/>
            <a:r>
              <a:rPr lang="en-US" sz="2800" dirty="0" smtClean="0">
                <a:solidFill>
                  <a:schemeClr val="bg1">
                    <a:lumMod val="50000"/>
                  </a:schemeClr>
                </a:solidFill>
              </a:rPr>
              <a:t> Loss Layer</a:t>
            </a:r>
            <a:endParaRPr lang="en-US" sz="2800" dirty="0" smtClean="0">
              <a:solidFill>
                <a:schemeClr val="bg1">
                  <a:lumMod val="50000"/>
                </a:schemeClr>
              </a:solidFill>
              <a:latin typeface="Times New Roman" pitchFamily="18" charset="0"/>
              <a:cs typeface="Times New Roman" pitchFamily="18" charset="0"/>
            </a:endParaRPr>
          </a:p>
        </p:txBody>
      </p:sp>
      <p:pic>
        <p:nvPicPr>
          <p:cNvPr id="2052" name="Picture 4" descr="C:\Users\lenovo\Music\Desktop\1_CMsJ-4p1p9K3SpCN0lz9zg.jpeg"/>
          <p:cNvPicPr>
            <a:picLocks noChangeAspect="1" noChangeArrowheads="1"/>
          </p:cNvPicPr>
          <p:nvPr/>
        </p:nvPicPr>
        <p:blipFill>
          <a:blip r:embed="rId2"/>
          <a:srcRect/>
          <a:stretch>
            <a:fillRect/>
          </a:stretch>
        </p:blipFill>
        <p:spPr bwMode="auto">
          <a:xfrm>
            <a:off x="191729" y="3505200"/>
            <a:ext cx="8495071" cy="3048000"/>
          </a:xfrm>
          <a:prstGeom prst="rect">
            <a:avLst/>
          </a:prstGeom>
          <a:noFill/>
        </p:spPr>
      </p:pic>
    </p:spTree>
  </p:cSld>
  <p:clrMapOvr>
    <a:masterClrMapping/>
  </p:clrMapOvr>
  <p:transition spd="slow">
    <p:dissolv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srcRect/>
          <a:stretch>
            <a:fillRect/>
          </a:stretch>
        </p:blipFill>
        <p:spPr bwMode="auto">
          <a:xfrm>
            <a:off x="152400" y="914400"/>
            <a:ext cx="8674100" cy="4876800"/>
          </a:xfrm>
          <a:prstGeom prst="rect">
            <a:avLst/>
          </a:prstGeom>
          <a:noFill/>
          <a:ln w="9525">
            <a:noFill/>
            <a:miter lim="800000"/>
            <a:headEnd/>
            <a:tailEnd/>
          </a:ln>
          <a:effectLst/>
        </p:spPr>
      </p:pic>
    </p:spTree>
  </p:cSld>
  <p:clrMapOvr>
    <a:masterClrMapping/>
  </p:clrMapOvr>
  <p:transition spd="slow">
    <p:dissolv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smtClean="0">
                <a:solidFill>
                  <a:srgbClr val="FF6600"/>
                </a:solidFill>
              </a:rPr>
              <a:t>Predictions</a:t>
            </a:r>
            <a:endParaRPr lang="en-US" sz="4800" b="1" dirty="0">
              <a:solidFill>
                <a:srgbClr val="FF6600"/>
              </a:solidFill>
              <a:latin typeface="Times New Roman" pitchFamily="18" charset="0"/>
              <a:cs typeface="Times New Roman" pitchFamily="18" charset="0"/>
            </a:endParaRPr>
          </a:p>
        </p:txBody>
      </p:sp>
      <p:pic>
        <p:nvPicPr>
          <p:cNvPr id="3074" name="Picture 2"/>
          <p:cNvPicPr>
            <a:picLocks noGrp="1" noChangeAspect="1" noChangeArrowheads="1"/>
          </p:cNvPicPr>
          <p:nvPr>
            <p:ph idx="1"/>
          </p:nvPr>
        </p:nvPicPr>
        <p:blipFill>
          <a:blip r:embed="rId2"/>
          <a:srcRect/>
          <a:stretch>
            <a:fillRect/>
          </a:stretch>
        </p:blipFill>
        <p:spPr bwMode="auto">
          <a:xfrm>
            <a:off x="990600" y="1600200"/>
            <a:ext cx="7467600" cy="4648199"/>
          </a:xfrm>
          <a:prstGeom prst="rect">
            <a:avLst/>
          </a:prstGeom>
          <a:noFill/>
          <a:ln w="9525">
            <a:noFill/>
            <a:miter lim="800000"/>
            <a:headEnd/>
            <a:tailEnd/>
          </a:ln>
          <a:effectLst/>
        </p:spPr>
      </p:pic>
    </p:spTree>
  </p:cSld>
  <p:clrMapOvr>
    <a:masterClrMapping/>
  </p:clrMapOvr>
  <p:transition spd="slow">
    <p:dissolv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43000" y="228600"/>
            <a:ext cx="5943600" cy="1015663"/>
          </a:xfrm>
          <a:prstGeom prst="rect">
            <a:avLst/>
          </a:prstGeom>
        </p:spPr>
        <p:txBody>
          <a:bodyPr wrap="square">
            <a:spAutoFit/>
          </a:bodyPr>
          <a:lstStyle/>
          <a:p>
            <a:r>
              <a:rPr lang="en-US" sz="6000" dirty="0" smtClean="0">
                <a:solidFill>
                  <a:srgbClr val="FF6600"/>
                </a:solidFill>
                <a:latin typeface="Algerian" pitchFamily="82" charset="0"/>
              </a:rPr>
              <a:t>Thank you.</a:t>
            </a:r>
            <a:endParaRPr lang="en-US" sz="6000" dirty="0">
              <a:solidFill>
                <a:srgbClr val="FF6600"/>
              </a:solidFill>
              <a:latin typeface="Algerian" pitchFamily="82" charset="0"/>
            </a:endParaRPr>
          </a:p>
        </p:txBody>
      </p:sp>
    </p:spTree>
  </p:cSld>
  <p:clrMapOvr>
    <a:masterClrMapping/>
  </p:clrMapOvr>
  <p:transition spd="slow">
    <p:dissolv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themeOverride>
</file>

<file path=docProps/app.xml><?xml version="1.0" encoding="utf-8"?>
<Properties xmlns="http://schemas.openxmlformats.org/officeDocument/2006/extended-properties" xmlns:vt="http://schemas.openxmlformats.org/officeDocument/2006/docPropsVTypes">
  <Template/>
  <TotalTime>3352</TotalTime>
  <Words>154</Words>
  <Application>Microsoft Office PowerPoint</Application>
  <PresentationFormat>On-screen Show (4:3)</PresentationFormat>
  <Paragraphs>25</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Metro</vt:lpstr>
      <vt:lpstr>Rock Identification Using Deep Convolution Neural Network  </vt:lpstr>
      <vt:lpstr>Project Description</vt:lpstr>
      <vt:lpstr>Phases</vt:lpstr>
      <vt:lpstr>Preprocess functions </vt:lpstr>
      <vt:lpstr> CNN</vt:lpstr>
      <vt:lpstr>CNN Building Blocks of TEST and Train </vt:lpstr>
      <vt:lpstr>Slide 7</vt:lpstr>
      <vt:lpstr>Predictions</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2 DATA LINK LAYER</dc:title>
  <dc:creator>user</dc:creator>
  <cp:lastModifiedBy>lenovo</cp:lastModifiedBy>
  <cp:revision>312</cp:revision>
  <dcterms:created xsi:type="dcterms:W3CDTF">2020-01-31T08:40:53Z</dcterms:created>
  <dcterms:modified xsi:type="dcterms:W3CDTF">2020-08-22T12:06:45Z</dcterms:modified>
</cp:coreProperties>
</file>