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7C5D2-2BF4-4C24-A22A-EBE40D3DAE6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7C5D2-2BF4-4C24-A22A-EBE40D3DAE6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7C5D2-2BF4-4C24-A22A-EBE40D3DAE6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7C5D2-2BF4-4C24-A22A-EBE40D3DAE6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7C5D2-2BF4-4C24-A22A-EBE40D3DAE6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07C5D2-2BF4-4C24-A22A-EBE40D3DAE6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07C5D2-2BF4-4C24-A22A-EBE40D3DAE63}"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07C5D2-2BF4-4C24-A22A-EBE40D3DAE63}"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7C5D2-2BF4-4C24-A22A-EBE40D3DAE63}"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7C5D2-2BF4-4C24-A22A-EBE40D3DAE6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7C5D2-2BF4-4C24-A22A-EBE40D3DAE6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C5D2-2BF4-4C24-A22A-EBE40D3DAE63}"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E0034-7AE1-44C5-B87F-D4AB31080B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ciencedirect.com/topics/medicine-and-dentistry/chronic-kidney-disea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normAutofit fontScale="90000"/>
          </a:bodyPr>
          <a:lstStyle/>
          <a:p>
            <a:r>
              <a:rPr lang="en-US" sz="6600" b="1" dirty="0"/>
              <a:t>PROJECT</a:t>
            </a:r>
            <a:r>
              <a:rPr lang="en-US" b="1" dirty="0"/>
              <a:t> </a:t>
            </a:r>
            <a:r>
              <a:rPr lang="en-US" b="1" dirty="0" smtClean="0"/>
              <a:t>  </a:t>
            </a:r>
            <a:r>
              <a:rPr lang="en-US" sz="6600" b="1" dirty="0" smtClean="0"/>
              <a:t>TITLE</a:t>
            </a:r>
            <a:r>
              <a:rPr lang="en-US" b="1" dirty="0"/>
              <a:t/>
            </a:r>
            <a:br>
              <a:rPr lang="en-US" b="1" dirty="0"/>
            </a:br>
            <a:endParaRPr lang="en-US" dirty="0"/>
          </a:p>
        </p:txBody>
      </p:sp>
      <p:sp>
        <p:nvSpPr>
          <p:cNvPr id="3" name="Content Placeholder 2"/>
          <p:cNvSpPr>
            <a:spLocks noGrp="1"/>
          </p:cNvSpPr>
          <p:nvPr>
            <p:ph idx="1"/>
          </p:nvPr>
        </p:nvSpPr>
        <p:spPr>
          <a:xfrm>
            <a:off x="0" y="1981200"/>
            <a:ext cx="9144000" cy="3505199"/>
          </a:xfrm>
        </p:spPr>
        <p:txBody>
          <a:bodyPr>
            <a:normAutofit fontScale="40000" lnSpcReduction="20000"/>
          </a:bodyPr>
          <a:lstStyle/>
          <a:p>
            <a:pPr>
              <a:buNone/>
            </a:pPr>
            <a:r>
              <a:rPr lang="en-US" sz="4000" b="1" dirty="0" smtClean="0"/>
              <a:t> </a:t>
            </a:r>
            <a:r>
              <a:rPr lang="en-US" sz="4000" b="1" dirty="0" smtClean="0"/>
              <a:t>               </a:t>
            </a:r>
            <a:r>
              <a:rPr lang="en-US" sz="8000" b="1" dirty="0" smtClean="0"/>
              <a:t>CHRONIC</a:t>
            </a:r>
            <a:r>
              <a:rPr lang="en-US" sz="4400" b="1" dirty="0" smtClean="0"/>
              <a:t>  </a:t>
            </a:r>
            <a:r>
              <a:rPr lang="en-US" sz="8000" b="1" dirty="0" smtClean="0"/>
              <a:t>KIDNEY</a:t>
            </a:r>
            <a:r>
              <a:rPr lang="en-US" sz="4400" b="1" dirty="0" smtClean="0"/>
              <a:t>  </a:t>
            </a:r>
            <a:r>
              <a:rPr lang="en-US" sz="8000" b="1" dirty="0" smtClean="0"/>
              <a:t>DISEASE</a:t>
            </a:r>
            <a:r>
              <a:rPr lang="en-US" sz="4800" b="1" dirty="0"/>
              <a:t> </a:t>
            </a:r>
            <a:r>
              <a:rPr lang="en-US" sz="4800" b="1" dirty="0" smtClean="0"/>
              <a:t>  </a:t>
            </a:r>
            <a:r>
              <a:rPr lang="en-US" sz="8000" b="1" dirty="0" smtClean="0"/>
              <a:t>ANALYSIS</a:t>
            </a:r>
            <a:endParaRPr lang="en-US" sz="4000" b="1" dirty="0" smtClean="0"/>
          </a:p>
          <a:p>
            <a:pPr>
              <a:buNone/>
            </a:pPr>
            <a:r>
              <a:rPr lang="en-US" b="1" dirty="0" smtClean="0"/>
              <a:t>                 </a:t>
            </a:r>
            <a:r>
              <a:rPr lang="en-US" b="1" dirty="0" smtClean="0"/>
              <a:t>                                                                  </a:t>
            </a:r>
            <a:r>
              <a:rPr lang="en-US" sz="8000" b="1" dirty="0" smtClean="0"/>
              <a:t>USING</a:t>
            </a:r>
            <a:r>
              <a:rPr lang="en-US" sz="5800" b="1" dirty="0" smtClean="0"/>
              <a:t> </a:t>
            </a:r>
            <a:r>
              <a:rPr lang="en-US" sz="4400" b="1" dirty="0" smtClean="0"/>
              <a:t> </a:t>
            </a:r>
            <a:r>
              <a:rPr lang="en-US" sz="8000" b="1" dirty="0" smtClean="0"/>
              <a:t>ML</a:t>
            </a:r>
            <a:endParaRPr lang="en-US" b="1" dirty="0"/>
          </a:p>
          <a:p>
            <a:pPr>
              <a:buNone/>
            </a:pPr>
            <a:r>
              <a:rPr lang="en" b="1" dirty="0"/>
              <a:t> </a:t>
            </a:r>
          </a:p>
          <a:p>
            <a:endParaRPr lang="en" dirty="0"/>
          </a:p>
          <a:p>
            <a:pPr algn="r">
              <a:buNone/>
            </a:pPr>
            <a:endParaRPr lang="en-US" dirty="0" smtClean="0"/>
          </a:p>
          <a:p>
            <a:pPr algn="r">
              <a:buNone/>
            </a:pPr>
            <a:endParaRPr lang="en-US" dirty="0" smtClean="0"/>
          </a:p>
          <a:p>
            <a:pPr algn="r">
              <a:buNone/>
            </a:pPr>
            <a:r>
              <a:rPr lang="en-US" dirty="0" smtClean="0"/>
              <a:t>DEVELOPED  BY:</a:t>
            </a:r>
          </a:p>
          <a:p>
            <a:pPr algn="r">
              <a:buNone/>
            </a:pPr>
            <a:endParaRPr lang="en-US" dirty="0" smtClean="0"/>
          </a:p>
          <a:p>
            <a:pPr algn="r">
              <a:buNone/>
            </a:pPr>
            <a:r>
              <a:rPr lang="en-US" dirty="0" smtClean="0"/>
              <a:t>DASARI. GAYATHRI</a:t>
            </a:r>
          </a:p>
          <a:p>
            <a:pPr algn="r">
              <a:buNone/>
            </a:pPr>
            <a:r>
              <a:rPr lang="en-US" dirty="0" smtClean="0"/>
              <a:t>SOMAREDDY. VIDYAVALI</a:t>
            </a:r>
          </a:p>
          <a:p>
            <a:pPr algn="r">
              <a:buNone/>
            </a:pPr>
            <a:r>
              <a:rPr lang="en-US" dirty="0" smtClean="0"/>
              <a:t>KUCHANA. SAI KRISHNA</a:t>
            </a:r>
          </a:p>
          <a:p>
            <a:pPr algn="r">
              <a:buNone/>
            </a:pPr>
            <a:r>
              <a:rPr lang="en-US" dirty="0" smtClean="0"/>
              <a:t>BOMMARABOINA.AKHILA SHREE</a:t>
            </a:r>
          </a:p>
          <a:p>
            <a:pPr algn="r">
              <a:buNone/>
            </a:pP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6800"/>
            <a:ext cx="4343400" cy="1143000"/>
          </a:xfrm>
        </p:spPr>
        <p:txBody>
          <a:bodyPr>
            <a:normAutofit fontScale="90000"/>
          </a:bodyPr>
          <a:lstStyle/>
          <a:p>
            <a:r>
              <a:rPr lang="en-US" b="1" dirty="0" smtClean="0"/>
              <a:t>Building a Model:</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b="1" dirty="0"/>
          </a:p>
          <a:p>
            <a:r>
              <a:rPr lang="en-US" dirty="0"/>
              <a:t> Since the outcome is binary and we have a reasonable number of examples at our disposal compared to number of features, this approach seems suitable. </a:t>
            </a:r>
            <a:endParaRPr lang="en-US" dirty="0" smtClean="0"/>
          </a:p>
          <a:p>
            <a:r>
              <a:rPr lang="en-US" dirty="0" smtClean="0"/>
              <a:t>Since </a:t>
            </a:r>
            <a:r>
              <a:rPr lang="en-US" dirty="0"/>
              <a:t>for this data, it already knows the output beforehand, it continuously adjusts the weights such that when these weights summed up with their features are introduced in the logistic function, the results are as near as possible to the actual ones. </a:t>
            </a:r>
          </a:p>
          <a:p>
            <a:r>
              <a:rPr lang="en-US" dirty="0"/>
              <a:t>Once presented with a test value, it again inserts the value into our logistic function and returns the output as a number between 0 and 2, which represents the probability of that test value being in a particular class.</a:t>
            </a:r>
          </a:p>
          <a:p>
            <a:pPr>
              <a:buNone/>
            </a:pPr>
            <a:r>
              <a:rPr lang="en" dirty="0"/>
              <a:t>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0"/>
            <a:ext cx="5334000" cy="1143000"/>
          </a:xfrm>
        </p:spPr>
        <p:txBody>
          <a:bodyPr>
            <a:normAutofit fontScale="90000"/>
          </a:bodyPr>
          <a:lstStyle/>
          <a:p>
            <a:r>
              <a:rPr lang="en-US" b="1" dirty="0" smtClean="0"/>
              <a:t>Train and Testing Data:</a:t>
            </a:r>
            <a:br>
              <a:rPr lang="en-US" b="1" dirty="0" smtClean="0"/>
            </a:br>
            <a:endParaRPr lang="en-US" dirty="0"/>
          </a:p>
        </p:txBody>
      </p:sp>
      <p:sp>
        <p:nvSpPr>
          <p:cNvPr id="3" name="Content Placeholder 2"/>
          <p:cNvSpPr>
            <a:spLocks noGrp="1"/>
          </p:cNvSpPr>
          <p:nvPr>
            <p:ph idx="1"/>
          </p:nvPr>
        </p:nvSpPr>
        <p:spPr/>
        <p:txBody>
          <a:bodyPr/>
          <a:lstStyle/>
          <a:p>
            <a:pPr>
              <a:buNone/>
            </a:pPr>
            <a:endParaRPr lang="en-US" b="1" dirty="0"/>
          </a:p>
          <a:p>
            <a:r>
              <a:rPr lang="en-US" dirty="0"/>
              <a:t>In machine learning we have to train and test the given data</a:t>
            </a:r>
            <a:r>
              <a:rPr lang="en-US" dirty="0" smtClean="0"/>
              <a:t>.</a:t>
            </a:r>
          </a:p>
          <a:p>
            <a:r>
              <a:rPr lang="en-US" dirty="0" smtClean="0"/>
              <a:t>Out </a:t>
            </a:r>
            <a:r>
              <a:rPr lang="en-US" dirty="0"/>
              <a:t>of 100% of the data 80% of the data undergoes training and 20% of the data undergoes testing.</a:t>
            </a:r>
          </a:p>
          <a:p>
            <a:endParaRPr lang="en"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2819400" cy="685800"/>
          </a:xfrm>
        </p:spPr>
        <p:txBody>
          <a:bodyPr>
            <a:normAutofit fontScale="90000"/>
          </a:bodyPr>
          <a:lstStyle/>
          <a:p>
            <a:r>
              <a:rPr lang="en-US" b="1" dirty="0" smtClean="0"/>
              <a:t>ACCURACY:</a:t>
            </a:r>
            <a:endParaRPr lang="en-US" b="1" dirty="0"/>
          </a:p>
        </p:txBody>
      </p:sp>
      <p:sp>
        <p:nvSpPr>
          <p:cNvPr id="3" name="Content Placeholder 2"/>
          <p:cNvSpPr>
            <a:spLocks noGrp="1"/>
          </p:cNvSpPr>
          <p:nvPr>
            <p:ph idx="1"/>
          </p:nvPr>
        </p:nvSpPr>
        <p:spPr>
          <a:xfrm>
            <a:off x="457200" y="609600"/>
            <a:ext cx="8229600" cy="6248400"/>
          </a:xfrm>
        </p:spPr>
        <p:txBody>
          <a:bodyPr>
            <a:normAutofit/>
          </a:bodyPr>
          <a:lstStyle/>
          <a:p>
            <a:pPr>
              <a:buNone/>
            </a:pPr>
            <a:r>
              <a:rPr lang="en-US" dirty="0" smtClean="0"/>
              <a:t>   </a:t>
            </a:r>
            <a:r>
              <a:rPr lang="en-US" dirty="0" smtClean="0"/>
              <a:t>The </a:t>
            </a:r>
            <a:r>
              <a:rPr lang="en-US" dirty="0"/>
              <a:t>following algorithms are trained for this purpose, to choose the best performing classifier.</a:t>
            </a:r>
          </a:p>
          <a:p>
            <a:pPr>
              <a:buNone/>
            </a:pPr>
            <a:r>
              <a:rPr lang="en-US" dirty="0" smtClean="0"/>
              <a:t>   </a:t>
            </a:r>
            <a:r>
              <a:rPr lang="en-US" dirty="0" smtClean="0"/>
              <a:t> </a:t>
            </a:r>
            <a:r>
              <a:rPr lang="en-US" dirty="0" smtClean="0"/>
              <a:t>Logistic Regression:</a:t>
            </a:r>
            <a:endParaRPr lang="en-US" dirty="0"/>
          </a:p>
          <a:p>
            <a:pPr>
              <a:buNone/>
            </a:pPr>
            <a:r>
              <a:rPr lang="en-US" dirty="0" smtClean="0"/>
              <a:t>	The </a:t>
            </a:r>
            <a:r>
              <a:rPr lang="en-US" dirty="0"/>
              <a:t>results of each of the classification algorithm is summarized in the table shown below.</a:t>
            </a:r>
          </a:p>
          <a:p>
            <a:pPr>
              <a:buNone/>
            </a:pPr>
            <a:r>
              <a:rPr lang="en" dirty="0"/>
              <a:t> </a:t>
            </a:r>
          </a:p>
          <a:p>
            <a:endParaRPr lang="en-US" dirty="0"/>
          </a:p>
        </p:txBody>
      </p:sp>
      <p:graphicFrame>
        <p:nvGraphicFramePr>
          <p:cNvPr id="4" name="Table 3"/>
          <p:cNvGraphicFramePr>
            <a:graphicFrameLocks noGrp="1"/>
          </p:cNvGraphicFramePr>
          <p:nvPr/>
        </p:nvGraphicFramePr>
        <p:xfrm>
          <a:off x="380999" y="4724400"/>
          <a:ext cx="8458201" cy="1712323"/>
        </p:xfrm>
        <a:graphic>
          <a:graphicData uri="http://schemas.openxmlformats.org/drawingml/2006/table">
            <a:tbl>
              <a:tblPr firstRow="1" bandRow="1">
                <a:tableStyleId>{5C22544A-7EE6-4342-B048-85BDC9FD1C3A}</a:tableStyleId>
              </a:tblPr>
              <a:tblGrid>
                <a:gridCol w="4334828"/>
                <a:gridCol w="4123373"/>
              </a:tblGrid>
              <a:tr h="558437">
                <a:tc>
                  <a:txBody>
                    <a:bodyPr/>
                    <a:lstStyle/>
                    <a:p>
                      <a:r>
                        <a:rPr lang="en-US" sz="4800" dirty="0" smtClean="0"/>
                        <a:t>Model</a:t>
                      </a:r>
                      <a:endParaRPr lang="en-US" sz="4800" dirty="0"/>
                    </a:p>
                  </a:txBody>
                  <a:tcPr/>
                </a:tc>
                <a:tc>
                  <a:txBody>
                    <a:bodyPr/>
                    <a:lstStyle/>
                    <a:p>
                      <a:r>
                        <a:rPr lang="en-US" sz="4800" dirty="0" smtClean="0"/>
                        <a:t>Accuracy</a:t>
                      </a:r>
                      <a:endParaRPr lang="en-US" sz="4800" dirty="0"/>
                    </a:p>
                  </a:txBody>
                  <a:tcPr/>
                </a:tc>
              </a:tr>
              <a:tr h="889363">
                <a:tc>
                  <a:txBody>
                    <a:bodyPr/>
                    <a:lstStyle/>
                    <a:p>
                      <a:r>
                        <a:rPr lang="en-US" sz="4000" dirty="0" smtClean="0"/>
                        <a:t>Logistic Regression</a:t>
                      </a:r>
                      <a:endParaRPr lang="en-US" sz="4000" dirty="0"/>
                    </a:p>
                  </a:txBody>
                  <a:tcPr/>
                </a:tc>
                <a:tc>
                  <a:txBody>
                    <a:bodyPr/>
                    <a:lstStyle/>
                    <a:p>
                      <a:r>
                        <a:rPr lang="en-US" sz="4000" dirty="0" smtClean="0"/>
                        <a:t>0.925</a:t>
                      </a:r>
                      <a:endParaRPr lang="en-US" sz="40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8229600" cy="1143000"/>
          </a:xfrm>
        </p:spPr>
        <p:txBody>
          <a:bodyPr>
            <a:normAutofit fontScale="90000"/>
          </a:bodyPr>
          <a:lstStyle/>
          <a:p>
            <a:r>
              <a:rPr lang="en-US" b="1" dirty="0" smtClean="0"/>
              <a:t>ADVANTAGES AND DISADVANTAGES: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b="1" dirty="0" smtClean="0"/>
          </a:p>
          <a:p>
            <a:pPr>
              <a:buNone/>
            </a:pPr>
            <a:endParaRPr lang="en-US" b="1" dirty="0"/>
          </a:p>
          <a:p>
            <a:pPr>
              <a:buNone/>
            </a:pPr>
            <a:r>
              <a:rPr lang="en-US" dirty="0"/>
              <a:t>The benefits of this model are:</a:t>
            </a:r>
          </a:p>
          <a:p>
            <a:r>
              <a:rPr lang="en-US" dirty="0"/>
              <a:t>Easy interface</a:t>
            </a:r>
          </a:p>
          <a:p>
            <a:r>
              <a:rPr lang="en-US" dirty="0"/>
              <a:t>Straight forward results</a:t>
            </a:r>
          </a:p>
          <a:p>
            <a:r>
              <a:rPr lang="en-US" dirty="0"/>
              <a:t>Accurate performance calculations</a:t>
            </a:r>
          </a:p>
          <a:p>
            <a:pPr>
              <a:buNone/>
            </a:pPr>
            <a:r>
              <a:rPr lang="en" dirty="0"/>
              <a:t> </a:t>
            </a:r>
          </a:p>
          <a:p>
            <a:pPr>
              <a:buNone/>
            </a:pPr>
            <a:r>
              <a:rPr lang="en-US" dirty="0"/>
              <a:t>Disadvantages:</a:t>
            </a:r>
          </a:p>
          <a:p>
            <a:r>
              <a:rPr lang="en-US" dirty="0"/>
              <a:t>As our dataset is small, it’s training dataset is similar to test dataset. So it is difficult for the model to predict accurately for larger dataset. </a:t>
            </a:r>
          </a:p>
          <a:p>
            <a:pPr>
              <a:buNone/>
            </a:pPr>
            <a:r>
              <a:rPr lang="en" b="1" dirty="0"/>
              <a:t> </a:t>
            </a:r>
          </a:p>
          <a:p>
            <a:pPr>
              <a:buNone/>
            </a:pPr>
            <a:r>
              <a:rPr lang="en" b="1" dirty="0"/>
              <a:t>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3657600" cy="1143000"/>
          </a:xfrm>
        </p:spPr>
        <p:txBody>
          <a:bodyPr>
            <a:normAutofit fontScale="90000"/>
          </a:bodyPr>
          <a:lstStyle/>
          <a:p>
            <a:r>
              <a:rPr lang="en-US" b="1" dirty="0" smtClean="0"/>
              <a:t>   APPLICATIONS</a:t>
            </a:r>
            <a:r>
              <a:rPr lang="en-US" b="1" dirty="0" smtClean="0"/>
              <a:t>:</a:t>
            </a:r>
            <a:br>
              <a:rPr lang="en-US" b="1" dirty="0" smtClean="0"/>
            </a:br>
            <a:endParaRPr lang="en-US" dirty="0"/>
          </a:p>
        </p:txBody>
      </p:sp>
      <p:sp>
        <p:nvSpPr>
          <p:cNvPr id="3" name="Content Placeholder 2"/>
          <p:cNvSpPr>
            <a:spLocks noGrp="1"/>
          </p:cNvSpPr>
          <p:nvPr>
            <p:ph idx="1"/>
          </p:nvPr>
        </p:nvSpPr>
        <p:spPr>
          <a:xfrm>
            <a:off x="304800" y="990600"/>
            <a:ext cx="8229600" cy="4525963"/>
          </a:xfrm>
        </p:spPr>
        <p:txBody>
          <a:bodyPr>
            <a:normAutofit fontScale="85000" lnSpcReduction="20000"/>
          </a:bodyPr>
          <a:lstStyle/>
          <a:p>
            <a:pPr>
              <a:buNone/>
            </a:pPr>
            <a:endParaRPr lang="en-US" b="1" dirty="0"/>
          </a:p>
          <a:p>
            <a:endParaRPr lang="en" dirty="0"/>
          </a:p>
          <a:p>
            <a:r>
              <a:rPr lang="en-US" dirty="0"/>
              <a:t>This project makes it easier to predict whether the patient has chronic kidney disease or not.</a:t>
            </a:r>
          </a:p>
          <a:p>
            <a:pPr>
              <a:buNone/>
            </a:pPr>
            <a:r>
              <a:rPr lang="en" b="1" dirty="0"/>
              <a:t> </a:t>
            </a:r>
          </a:p>
          <a:p>
            <a:pPr>
              <a:buNone/>
            </a:pPr>
            <a:r>
              <a:rPr lang="en" b="1" dirty="0"/>
              <a:t> </a:t>
            </a:r>
          </a:p>
          <a:p>
            <a:pPr>
              <a:buNone/>
            </a:pPr>
            <a:r>
              <a:rPr lang="en-US" sz="4700" b="1" dirty="0" smtClean="0"/>
              <a:t>   Future</a:t>
            </a:r>
            <a:r>
              <a:rPr lang="en-US" b="1" dirty="0" smtClean="0"/>
              <a:t> </a:t>
            </a:r>
            <a:r>
              <a:rPr lang="en-US" sz="4200" b="1" dirty="0" smtClean="0"/>
              <a:t>Scope</a:t>
            </a:r>
            <a:r>
              <a:rPr lang="en-US" b="1" dirty="0" smtClean="0"/>
              <a:t>:</a:t>
            </a:r>
            <a:endParaRPr lang="en-US" b="1" dirty="0"/>
          </a:p>
          <a:p>
            <a:r>
              <a:rPr lang="en-US" dirty="0"/>
              <a:t>Database should be expanded on which the system will be tested much better. Also, the model requires further improvement mostly regarding feature selection of the chronic kidney disease into multiple components.</a:t>
            </a:r>
          </a:p>
          <a:p>
            <a:endParaRPr lang="en"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048000" cy="868362"/>
          </a:xfrm>
        </p:spPr>
        <p:txBody>
          <a:bodyPr>
            <a:normAutofit fontScale="90000"/>
          </a:bodyPr>
          <a:lstStyle/>
          <a:p>
            <a:r>
              <a:rPr lang="en-US" b="1" dirty="0"/>
              <a:t>Conclusion:</a:t>
            </a:r>
            <a:br>
              <a:rPr lang="en-US" b="1" dirty="0"/>
            </a:br>
            <a:endParaRPr lang="en-US" dirty="0"/>
          </a:p>
        </p:txBody>
      </p:sp>
      <p:sp>
        <p:nvSpPr>
          <p:cNvPr id="3" name="Content Placeholder 2"/>
          <p:cNvSpPr>
            <a:spLocks noGrp="1"/>
          </p:cNvSpPr>
          <p:nvPr>
            <p:ph idx="1"/>
          </p:nvPr>
        </p:nvSpPr>
        <p:spPr>
          <a:xfrm>
            <a:off x="304800" y="838200"/>
            <a:ext cx="8229600" cy="4525963"/>
          </a:xfrm>
        </p:spPr>
        <p:txBody>
          <a:bodyPr>
            <a:normAutofit fontScale="77500" lnSpcReduction="20000"/>
          </a:bodyPr>
          <a:lstStyle/>
          <a:p>
            <a:endParaRPr lang="en" dirty="0"/>
          </a:p>
          <a:p>
            <a:r>
              <a:rPr lang="en-US" dirty="0"/>
              <a:t> In this project, we have proposed methods for diagnosing chronic kidney disease in patients using machine learning techniques. </a:t>
            </a:r>
            <a:endParaRPr lang="en-US" dirty="0" smtClean="0"/>
          </a:p>
          <a:p>
            <a:r>
              <a:rPr lang="en-US" dirty="0" smtClean="0"/>
              <a:t>The </a:t>
            </a:r>
            <a:r>
              <a:rPr lang="en-US" dirty="0"/>
              <a:t>two machine learning techniques that were used include  Logistic Regression and  KNN. </a:t>
            </a:r>
            <a:endParaRPr lang="en-US" dirty="0" smtClean="0"/>
          </a:p>
          <a:p>
            <a:r>
              <a:rPr lang="en-US" dirty="0" smtClean="0"/>
              <a:t>The </a:t>
            </a:r>
            <a:r>
              <a:rPr lang="en-US" dirty="0"/>
              <a:t>system was implemented using all the models and their performance was evaluated. </a:t>
            </a:r>
            <a:endParaRPr lang="en-US" dirty="0" smtClean="0"/>
          </a:p>
          <a:p>
            <a:r>
              <a:rPr lang="en-US" dirty="0" smtClean="0"/>
              <a:t>Performance </a:t>
            </a:r>
            <a:r>
              <a:rPr lang="en-US" dirty="0"/>
              <a:t>evaluation was based on certain performance metrics. Logistic Regression was the model that resulted in the highest accuracy with an accuracy of 92%. </a:t>
            </a:r>
            <a:endParaRPr lang="en-US" dirty="0" smtClean="0"/>
          </a:p>
          <a:p>
            <a:r>
              <a:rPr lang="en-US" dirty="0" smtClean="0"/>
              <a:t>A </a:t>
            </a:r>
            <a:r>
              <a:rPr lang="en-US" dirty="0"/>
              <a:t>GUI, which can be used as a medical tool by hospitals and medical staff was implemented using Logistic Regression</a:t>
            </a:r>
            <a:r>
              <a:rPr lang="en-US" dirty="0" smtClean="0"/>
              <a:t>.</a:t>
            </a:r>
            <a:r>
              <a:rPr lang="en" dirty="0"/>
              <a:t> </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352800" cy="868362"/>
          </a:xfrm>
        </p:spPr>
        <p:txBody>
          <a:bodyPr/>
          <a:lstStyle/>
          <a:p>
            <a:r>
              <a:rPr lang="en-US" dirty="0" smtClean="0"/>
              <a:t>PREDICTION</a:t>
            </a:r>
            <a:endParaRPr lang="en-US" dirty="0"/>
          </a:p>
        </p:txBody>
      </p:sp>
      <p:pic>
        <p:nvPicPr>
          <p:cNvPr id="1026" name="Picture 2" descr="C:\Users\ss\Pictures\$$\ckd pic.png"/>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b="1" dirty="0" smtClean="0"/>
              <a:t>PROJECT DESCRIPTION:</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b="1" dirty="0"/>
          </a:p>
          <a:p>
            <a:endParaRPr lang="en" dirty="0"/>
          </a:p>
          <a:p>
            <a:pPr>
              <a:buNone/>
            </a:pPr>
            <a:r>
              <a:rPr lang="en-US" b="1" dirty="0"/>
              <a:t>           The definition and classification for </a:t>
            </a:r>
            <a:r>
              <a:rPr lang="en-US" b="1" u="sng" dirty="0">
                <a:hlinkClick r:id="rId2"/>
              </a:rPr>
              <a:t>chronic kidney disease was proposed by the National Kidney Foundation Kidney Disease Outcomes Quality Initiative (NKF-KDOQI) in 2002 and endorsed by the Kidney Disease: Improving Global Outcomes (KDIGO) in 2004. This framework promoted increased attention to chronic kidney disease in clinical practice, research and public health, but has also generated debate. It was the position of KDIGO and KDOQI that the definition and classification should reflect patient prognosis and that an analysis of outcomes would answer key questions underlying the debate.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1295400"/>
            <a:ext cx="3657600" cy="838200"/>
          </a:xfrm>
        </p:spPr>
        <p:txBody>
          <a:bodyPr>
            <a:normAutofit fontScale="90000"/>
          </a:bodyPr>
          <a:lstStyle/>
          <a:p>
            <a:r>
              <a:rPr lang="en-US" b="1" dirty="0" smtClean="0"/>
              <a:t>INTRODUTION:</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a:buNone/>
            </a:pPr>
            <a:endParaRPr lang="en-US" b="1" dirty="0"/>
          </a:p>
          <a:p>
            <a:endParaRPr lang="en" dirty="0"/>
          </a:p>
          <a:p>
            <a:r>
              <a:rPr lang="en-US" dirty="0"/>
              <a:t>Chronic kidney disease includes conditions that damage your kidneys and decrease their ability to keep you healthy by doing the jobs listed</a:t>
            </a:r>
            <a:r>
              <a:rPr lang="en-US" dirty="0" smtClean="0"/>
              <a:t>.</a:t>
            </a:r>
          </a:p>
          <a:p>
            <a:pPr>
              <a:buNone/>
            </a:pPr>
            <a:endParaRPr lang="en-US" dirty="0" smtClean="0"/>
          </a:p>
          <a:p>
            <a:r>
              <a:rPr lang="en-US" dirty="0" smtClean="0"/>
              <a:t> </a:t>
            </a:r>
            <a:r>
              <a:rPr lang="en-US" dirty="0"/>
              <a:t>If kidney disease gets worse, wastes can build to high levels in your blood and make you feel sick. </a:t>
            </a:r>
            <a:endParaRPr lang="en-US" dirty="0" smtClean="0"/>
          </a:p>
          <a:p>
            <a:pPr>
              <a:buNone/>
            </a:pPr>
            <a:endParaRPr lang="en-US" dirty="0" smtClean="0"/>
          </a:p>
          <a:p>
            <a:r>
              <a:rPr lang="en-US" dirty="0" smtClean="0"/>
              <a:t>You </a:t>
            </a:r>
            <a:r>
              <a:rPr lang="en-US" dirty="0"/>
              <a:t>may develop complications like high blood pressure, anemia (low blood count), weak bones, poor nutritional health and nerve damage</a:t>
            </a:r>
            <a:r>
              <a:rPr lang="en-US" dirty="0" smtClean="0"/>
              <a:t>.</a:t>
            </a:r>
            <a:endParaRPr lang="en-US" dirty="0" smtClean="0"/>
          </a:p>
          <a:p>
            <a:endParaRPr lang="en-US" dirty="0" smtClean="0"/>
          </a:p>
          <a:p>
            <a:r>
              <a:rPr lang="en-US" dirty="0" smtClean="0"/>
              <a:t>Also</a:t>
            </a:r>
            <a:r>
              <a:rPr lang="en-US" dirty="0"/>
              <a:t>, kidney disease increases your risk of having heart and blood vessel disease. </a:t>
            </a:r>
            <a:endParaRPr lang="en-US" dirty="0" smtClean="0"/>
          </a:p>
          <a:p>
            <a:pPr>
              <a:buNone/>
            </a:pPr>
            <a:endParaRPr lang="en-US" dirty="0" smtClean="0"/>
          </a:p>
          <a:p>
            <a:r>
              <a:rPr lang="en-US" dirty="0" smtClean="0"/>
              <a:t>These </a:t>
            </a:r>
            <a:r>
              <a:rPr lang="en-US" dirty="0"/>
              <a:t>problems may happen slowly over a long period of time. Chronic kidney disease may be caused by diabetes, high blood pressure and other disorders. </a:t>
            </a:r>
            <a:endParaRPr lang="en-US" dirty="0" smtClean="0"/>
          </a:p>
          <a:p>
            <a:pPr>
              <a:buNone/>
            </a:pPr>
            <a:endParaRPr lang="en-US" dirty="0" smtClean="0"/>
          </a:p>
          <a:p>
            <a:r>
              <a:rPr lang="en-US" dirty="0" smtClean="0"/>
              <a:t>When </a:t>
            </a:r>
            <a:r>
              <a:rPr lang="en-US" dirty="0"/>
              <a:t>kidney disease progresses, it may eventually lead to kidney failure, which requires dialysis or a kidney transplant to maintain life.</a:t>
            </a:r>
          </a:p>
          <a:p>
            <a:pPr>
              <a:buNone/>
            </a:pPr>
            <a:r>
              <a:rPr lang="en" dirty="0"/>
              <a:t>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5486400" cy="1020762"/>
          </a:xfrm>
        </p:spPr>
        <p:txBody>
          <a:bodyPr>
            <a:normAutofit fontScale="90000"/>
          </a:bodyPr>
          <a:lstStyle/>
          <a:p>
            <a:r>
              <a:rPr lang="en-US" b="1" dirty="0" smtClean="0"/>
              <a:t>PROPOSED SOLUTION: </a:t>
            </a:r>
            <a:br>
              <a:rPr lang="en-US" b="1" dirty="0" smtClean="0"/>
            </a:br>
            <a:endParaRPr lang="en-US" dirty="0"/>
          </a:p>
        </p:txBody>
      </p:sp>
      <p:sp>
        <p:nvSpPr>
          <p:cNvPr id="3" name="Content Placeholder 2"/>
          <p:cNvSpPr>
            <a:spLocks noGrp="1"/>
          </p:cNvSpPr>
          <p:nvPr>
            <p:ph idx="1"/>
          </p:nvPr>
        </p:nvSpPr>
        <p:spPr>
          <a:xfrm>
            <a:off x="0" y="1447800"/>
            <a:ext cx="8229600" cy="4525963"/>
          </a:xfrm>
        </p:spPr>
        <p:txBody>
          <a:bodyPr>
            <a:normAutofit fontScale="92500" lnSpcReduction="10000"/>
          </a:bodyPr>
          <a:lstStyle/>
          <a:p>
            <a:pPr>
              <a:buNone/>
            </a:pPr>
            <a:endParaRPr lang="en-US" b="1" dirty="0"/>
          </a:p>
          <a:p>
            <a:r>
              <a:rPr lang="en-US" dirty="0"/>
              <a:t>The main objective of this research is to use classification algorithms to identify the liver patients from healthy individuals</a:t>
            </a:r>
            <a:r>
              <a:rPr lang="en-US" dirty="0" smtClean="0"/>
              <a:t>.</a:t>
            </a:r>
          </a:p>
          <a:p>
            <a:r>
              <a:rPr lang="en-US" dirty="0" smtClean="0"/>
              <a:t> </a:t>
            </a:r>
            <a:r>
              <a:rPr lang="en-US" dirty="0"/>
              <a:t>This project also aims to compare the classification algorithms based on their performance factors. </a:t>
            </a:r>
          </a:p>
          <a:p>
            <a:r>
              <a:rPr lang="en-US" dirty="0"/>
              <a:t>To serve the medicinal community for the diagnosis of chronic kidney disease among patients..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1143000"/>
          </a:xfrm>
        </p:spPr>
        <p:txBody>
          <a:bodyPr>
            <a:normAutofit fontScale="90000"/>
          </a:bodyPr>
          <a:lstStyle/>
          <a:p>
            <a:r>
              <a:rPr lang="en-US" sz="4000" b="1" dirty="0" smtClean="0"/>
              <a:t>ALGORITHMS</a:t>
            </a:r>
            <a:r>
              <a:rPr lang="en-US" sz="4000" dirty="0" smtClean="0"/>
              <a:t> </a:t>
            </a:r>
            <a:r>
              <a:rPr lang="en-US" sz="4000" b="1" dirty="0" smtClean="0"/>
              <a:t>PREFFERED:</a:t>
            </a:r>
            <a:endParaRPr lang="en-US" sz="4000" b="1" dirty="0"/>
          </a:p>
        </p:txBody>
      </p:sp>
      <p:sp>
        <p:nvSpPr>
          <p:cNvPr id="3" name="Content Placeholder 2"/>
          <p:cNvSpPr>
            <a:spLocks noGrp="1"/>
          </p:cNvSpPr>
          <p:nvPr>
            <p:ph idx="1"/>
          </p:nvPr>
        </p:nvSpPr>
        <p:spPr>
          <a:xfrm>
            <a:off x="381000" y="1219200"/>
            <a:ext cx="8229600" cy="4525963"/>
          </a:xfrm>
        </p:spPr>
        <p:txBody>
          <a:bodyPr>
            <a:normAutofit fontScale="92500"/>
          </a:bodyPr>
          <a:lstStyle/>
          <a:p>
            <a:pPr>
              <a:buNone/>
            </a:pPr>
            <a:r>
              <a:rPr lang="en-US" dirty="0" smtClean="0"/>
              <a:t>  </a:t>
            </a:r>
            <a:r>
              <a:rPr lang="en-US" dirty="0" smtClean="0"/>
              <a:t>  </a:t>
            </a:r>
            <a:r>
              <a:rPr lang="en-US" dirty="0" smtClean="0"/>
              <a:t>The </a:t>
            </a:r>
            <a:r>
              <a:rPr lang="en-US" dirty="0"/>
              <a:t>following algorithms are trained </a:t>
            </a:r>
            <a:r>
              <a:rPr lang="en-US" dirty="0" smtClean="0"/>
              <a:t>for this   purpose</a:t>
            </a:r>
            <a:r>
              <a:rPr lang="en-US" dirty="0"/>
              <a:t>, </a:t>
            </a:r>
            <a:r>
              <a:rPr lang="en-US" dirty="0" smtClean="0"/>
              <a:t>to choose </a:t>
            </a:r>
            <a:r>
              <a:rPr lang="en-US" dirty="0"/>
              <a:t>the best performing classifier.</a:t>
            </a:r>
          </a:p>
          <a:p>
            <a:r>
              <a:rPr lang="en-US" dirty="0"/>
              <a:t>Logistic </a:t>
            </a:r>
            <a:r>
              <a:rPr lang="en-US" dirty="0" smtClean="0"/>
              <a:t>Regression </a:t>
            </a:r>
          </a:p>
          <a:p>
            <a:r>
              <a:rPr lang="en-US" dirty="0" smtClean="0"/>
              <a:t>KNN</a:t>
            </a:r>
          </a:p>
          <a:p>
            <a:r>
              <a:rPr lang="en-US" dirty="0" smtClean="0"/>
              <a:t>NB</a:t>
            </a:r>
          </a:p>
          <a:p>
            <a:r>
              <a:rPr lang="en-US" dirty="0" smtClean="0"/>
              <a:t>Decision Tree</a:t>
            </a:r>
          </a:p>
          <a:p>
            <a:r>
              <a:rPr lang="en-US" dirty="0" smtClean="0"/>
              <a:t>SVM</a:t>
            </a:r>
          </a:p>
          <a:p>
            <a:r>
              <a:rPr lang="en-US" dirty="0" smtClean="0"/>
              <a:t>Random Forest</a:t>
            </a:r>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229600" cy="1143000"/>
          </a:xfrm>
        </p:spPr>
        <p:txBody>
          <a:bodyPr>
            <a:normAutofit fontScale="90000"/>
          </a:bodyPr>
          <a:lstStyle/>
          <a:p>
            <a:r>
              <a:rPr lang="en-US" b="1" dirty="0" smtClean="0"/>
              <a:t>HARDWARE/SOFTWARE DESIGNING:</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pPr>
              <a:buNone/>
            </a:pPr>
            <a:endParaRPr lang="en-US" b="1" dirty="0"/>
          </a:p>
          <a:p>
            <a:r>
              <a:rPr lang="en-US" dirty="0"/>
              <a:t>The steps followed in developing the model:</a:t>
            </a:r>
          </a:p>
          <a:p>
            <a:r>
              <a:rPr lang="en-US" dirty="0"/>
              <a:t>Data Collection: The dataset was downloaded from the UCI ML Repository.</a:t>
            </a:r>
          </a:p>
          <a:p>
            <a:r>
              <a:rPr lang="en-US" dirty="0"/>
              <a:t>Data Analysis: Evaluating cleanliness of the dataset by looking for any irrelevant data and handling missing data.</a:t>
            </a:r>
          </a:p>
          <a:p>
            <a:r>
              <a:rPr lang="en-US" dirty="0"/>
              <a:t>Search for any trends, relations and correlations.</a:t>
            </a:r>
          </a:p>
          <a:p>
            <a:r>
              <a:rPr lang="en-US" dirty="0"/>
              <a:t>Developing a model where the patient can be identified to be having  chronic kidney disease or not</a:t>
            </a:r>
          </a:p>
          <a:p>
            <a:endParaRPr lang="en"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EXPERIMENTAL INVESTIGATIONS:</a:t>
            </a:r>
            <a:br>
              <a:rPr lang="en-US" b="1" dirty="0"/>
            </a:br>
            <a:endParaRPr lang="en-US" dirty="0"/>
          </a:p>
        </p:txBody>
      </p:sp>
      <p:sp>
        <p:nvSpPr>
          <p:cNvPr id="3" name="Content Placeholder 2"/>
          <p:cNvSpPr>
            <a:spLocks noGrp="1"/>
          </p:cNvSpPr>
          <p:nvPr>
            <p:ph idx="1"/>
          </p:nvPr>
        </p:nvSpPr>
        <p:spPr/>
        <p:txBody>
          <a:bodyPr/>
          <a:lstStyle/>
          <a:p>
            <a:pPr>
              <a:buNone/>
            </a:pPr>
            <a:r>
              <a:rPr lang="en-US" b="1" dirty="0"/>
              <a:t>Importing the Libraries:</a:t>
            </a:r>
          </a:p>
          <a:p>
            <a:r>
              <a:rPr lang="en-US" dirty="0"/>
              <a:t> </a:t>
            </a:r>
            <a:r>
              <a:rPr lang="en-US" dirty="0" err="1"/>
              <a:t>Pandas,Numpy,Matplotlib</a:t>
            </a:r>
            <a:r>
              <a:rPr lang="en-US" dirty="0"/>
              <a:t> libraries are imported </a:t>
            </a:r>
            <a:r>
              <a:rPr lang="en-US" dirty="0" smtClean="0"/>
              <a:t>.</a:t>
            </a:r>
          </a:p>
          <a:p>
            <a:r>
              <a:rPr lang="en-US" dirty="0" err="1"/>
              <a:t>N</a:t>
            </a:r>
            <a:r>
              <a:rPr lang="en-US" dirty="0" err="1" smtClean="0"/>
              <a:t>umpy</a:t>
            </a:r>
            <a:r>
              <a:rPr lang="en-US" dirty="0" smtClean="0"/>
              <a:t> </a:t>
            </a:r>
            <a:r>
              <a:rPr lang="en-US" dirty="0"/>
              <a:t>is the numerical python library used for doing the mathematical calculation</a:t>
            </a:r>
            <a:r>
              <a:rPr lang="en-US" dirty="0" smtClean="0"/>
              <a:t>.</a:t>
            </a:r>
          </a:p>
          <a:p>
            <a:r>
              <a:rPr lang="en-US" dirty="0" err="1"/>
              <a:t>M</a:t>
            </a:r>
            <a:r>
              <a:rPr lang="en-US" dirty="0" err="1" smtClean="0"/>
              <a:t>atplotlib</a:t>
            </a:r>
            <a:r>
              <a:rPr lang="en-US" dirty="0" smtClean="0"/>
              <a:t> </a:t>
            </a:r>
            <a:r>
              <a:rPr lang="en-US" dirty="0"/>
              <a:t>is visualization library</a:t>
            </a:r>
            <a:r>
              <a:rPr lang="en-US" dirty="0" smtClean="0"/>
              <a:t>.</a:t>
            </a:r>
          </a:p>
          <a:p>
            <a:r>
              <a:rPr lang="en-US" dirty="0" smtClean="0"/>
              <a:t>Pandas </a:t>
            </a:r>
            <a:r>
              <a:rPr lang="en-US" dirty="0"/>
              <a:t>is used for data manipulation.</a:t>
            </a:r>
          </a:p>
          <a:p>
            <a:pPr>
              <a:buNone/>
            </a:pPr>
            <a:endParaRPr lang="en"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5486400" cy="1173162"/>
          </a:xfrm>
        </p:spPr>
        <p:txBody>
          <a:bodyPr>
            <a:normAutofit fontScale="90000"/>
          </a:bodyPr>
          <a:lstStyle/>
          <a:p>
            <a:r>
              <a:rPr lang="en-US" b="1" dirty="0" smtClean="0"/>
              <a:t>DATA VISUALIZATION:</a:t>
            </a:r>
            <a:r>
              <a:rPr lang="en" b="1" dirty="0" smtClean="0"/>
              <a:t> </a:t>
            </a:r>
            <a:br>
              <a:rPr lang="en" b="1" dirty="0" smtClean="0"/>
            </a:br>
            <a:endParaRPr lang="en-US" dirty="0"/>
          </a:p>
        </p:txBody>
      </p:sp>
      <p:sp>
        <p:nvSpPr>
          <p:cNvPr id="3" name="Content Placeholder 2"/>
          <p:cNvSpPr>
            <a:spLocks noGrp="1"/>
          </p:cNvSpPr>
          <p:nvPr>
            <p:ph idx="1"/>
          </p:nvPr>
        </p:nvSpPr>
        <p:spPr/>
        <p:txBody>
          <a:bodyPr/>
          <a:lstStyle/>
          <a:p>
            <a:pPr>
              <a:buNone/>
            </a:pPr>
            <a:endParaRPr lang="en" b="1" dirty="0"/>
          </a:p>
          <a:p>
            <a:r>
              <a:rPr lang="en-US" b="1" dirty="0"/>
              <a:t>  In this data visualization module we deal </a:t>
            </a:r>
            <a:r>
              <a:rPr lang="en-US" b="1" dirty="0" smtClean="0"/>
              <a:t> with the </a:t>
            </a:r>
            <a:r>
              <a:rPr lang="en-US" b="1" dirty="0"/>
              <a:t>graphical representation of the data</a:t>
            </a:r>
            <a:r>
              <a:rPr lang="en-US" b="1" dirty="0" smtClean="0"/>
              <a:t>.</a:t>
            </a:r>
          </a:p>
          <a:p>
            <a:r>
              <a:rPr lang="en-US" b="1" dirty="0" smtClean="0"/>
              <a:t>For </a:t>
            </a:r>
            <a:r>
              <a:rPr lang="en-US" b="1" dirty="0"/>
              <a:t>this we have to import </a:t>
            </a:r>
            <a:r>
              <a:rPr lang="en-US" b="1" dirty="0" err="1"/>
              <a:t>matplotlib</a:t>
            </a:r>
            <a:r>
              <a:rPr lang="en-US" b="1" dirty="0"/>
              <a:t> library.</a:t>
            </a:r>
          </a:p>
          <a:p>
            <a:pPr>
              <a:buNone/>
            </a:pPr>
            <a:endParaRPr lang="en"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295400"/>
          </a:xfrm>
        </p:spPr>
        <p:txBody>
          <a:bodyPr>
            <a:normAutofit fontScale="90000"/>
          </a:bodyPr>
          <a:lstStyle/>
          <a:p>
            <a:r>
              <a:rPr lang="en-US" b="1" dirty="0" smtClean="0"/>
              <a:t>Handling Missing By Mean and Mode:</a:t>
            </a:r>
            <a:br>
              <a:rPr lang="en-US" b="1" dirty="0" smtClean="0"/>
            </a:br>
            <a:endParaRPr lang="en-US" dirty="0"/>
          </a:p>
        </p:txBody>
      </p:sp>
      <p:sp>
        <p:nvSpPr>
          <p:cNvPr id="3" name="Content Placeholder 2"/>
          <p:cNvSpPr>
            <a:spLocks noGrp="1"/>
          </p:cNvSpPr>
          <p:nvPr>
            <p:ph idx="1"/>
          </p:nvPr>
        </p:nvSpPr>
        <p:spPr/>
        <p:txBody>
          <a:bodyPr/>
          <a:lstStyle/>
          <a:p>
            <a:pPr>
              <a:buNone/>
            </a:pPr>
            <a:endParaRPr lang="en-US" b="1" dirty="0"/>
          </a:p>
          <a:p>
            <a:pPr>
              <a:buNone/>
            </a:pPr>
            <a:r>
              <a:rPr lang="en" dirty="0" smtClean="0"/>
              <a:t>    </a:t>
            </a:r>
            <a:r>
              <a:rPr lang="en-US" dirty="0" smtClean="0"/>
              <a:t>Since </a:t>
            </a:r>
            <a:r>
              <a:rPr lang="en-US" dirty="0"/>
              <a:t>there are lot of unfilled columns and rows in the </a:t>
            </a:r>
            <a:r>
              <a:rPr lang="en-US" dirty="0" err="1"/>
              <a:t>datset</a:t>
            </a:r>
            <a:r>
              <a:rPr lang="en-US" dirty="0"/>
              <a:t> we nee to handle the missing values using the mode ,if it is categorical column else by using mean. </a:t>
            </a:r>
          </a:p>
          <a:p>
            <a:endParaRPr lang="en" dirty="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490</Words>
  <Application>Microsoft Office PowerPoint</Application>
  <PresentationFormat>On-screen Show (4:3)</PresentationFormat>
  <Paragraphs>113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PROJECT   TITLE </vt:lpstr>
      <vt:lpstr>PROJECT DESCRIPTION: </vt:lpstr>
      <vt:lpstr>INTRODUTION: </vt:lpstr>
      <vt:lpstr>PROPOSED SOLUTION:  </vt:lpstr>
      <vt:lpstr>ALGORITHMS PREFFERED:</vt:lpstr>
      <vt:lpstr>HARDWARE/SOFTWARE DESIGNING: </vt:lpstr>
      <vt:lpstr>EXPERIMENTAL INVESTIGATIONS: </vt:lpstr>
      <vt:lpstr>DATA VISUALIZATION:  </vt:lpstr>
      <vt:lpstr>Handling Missing By Mean and Mode: </vt:lpstr>
      <vt:lpstr>Building a Model: </vt:lpstr>
      <vt:lpstr>Train and Testing Data: </vt:lpstr>
      <vt:lpstr>ACCURACY:</vt:lpstr>
      <vt:lpstr>ADVANTAGES AND DISADVANTAGES: </vt:lpstr>
      <vt:lpstr>   APPLICATIONS: </vt:lpstr>
      <vt:lpstr>Conclusion: </vt:lpstr>
      <vt:lpstr>PREDICTION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CHRONIC KIDNEY DISEASE ANALYSIS BY ML</dc:title>
  <dc:creator>ss</dc:creator>
  <cp:lastModifiedBy>ss</cp:lastModifiedBy>
  <cp:revision>20</cp:revision>
  <dcterms:created xsi:type="dcterms:W3CDTF">2020-08-30T02:52:24Z</dcterms:created>
  <dcterms:modified xsi:type="dcterms:W3CDTF">2020-08-30T11:36:40Z</dcterms:modified>
</cp:coreProperties>
</file>