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7" r:id="rId2"/>
    <p:sldId id="262" r:id="rId3"/>
    <p:sldId id="266" r:id="rId4"/>
    <p:sldId id="267" r:id="rId5"/>
    <p:sldId id="269" r:id="rId6"/>
    <p:sldId id="276" r:id="rId7"/>
    <p:sldId id="278" r:id="rId8"/>
    <p:sldId id="27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369181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259564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4634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2068645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1236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26413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1709691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264304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365634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CF916-AECA-4674-A316-0A7CD987BB99}"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57001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CF916-AECA-4674-A316-0A7CD987BB99}"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361737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ECF916-AECA-4674-A316-0A7CD987BB99}" type="datetimeFigureOut">
              <a:rPr lang="en-IN" smtClean="0"/>
              <a:t>31-08-2020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128999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ECF916-AECA-4674-A316-0A7CD987BB99}" type="datetimeFigureOut">
              <a:rPr lang="en-IN" smtClean="0"/>
              <a:t>31-08-2020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288412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CF916-AECA-4674-A316-0A7CD987BB99}" type="datetimeFigureOut">
              <a:rPr lang="en-IN" smtClean="0"/>
              <a:t>31-08-2020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365701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ECF916-AECA-4674-A316-0A7CD987BB99}"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364578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CF916-AECA-4674-A316-0A7CD987BB99}"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AEABF-E6F0-4304-8528-90537E821A52}" type="slidenum">
              <a:rPr lang="en-IN" smtClean="0"/>
              <a:t>‹#›</a:t>
            </a:fld>
            <a:endParaRPr lang="en-IN"/>
          </a:p>
        </p:txBody>
      </p:sp>
    </p:spTree>
    <p:extLst>
      <p:ext uri="{BB962C8B-B14F-4D97-AF65-F5344CB8AC3E}">
        <p14:creationId xmlns:p14="http://schemas.microsoft.com/office/powerpoint/2010/main" val="258877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ECF916-AECA-4674-A316-0A7CD987BB99}" type="datetimeFigureOut">
              <a:rPr lang="en-IN" smtClean="0"/>
              <a:t>31-08-2020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0AEABF-E6F0-4304-8528-90537E821A52}" type="slidenum">
              <a:rPr lang="en-IN" smtClean="0"/>
              <a:t>‹#›</a:t>
            </a:fld>
            <a:endParaRPr lang="en-IN"/>
          </a:p>
        </p:txBody>
      </p:sp>
    </p:spTree>
    <p:extLst>
      <p:ext uri="{BB962C8B-B14F-4D97-AF65-F5344CB8AC3E}">
        <p14:creationId xmlns:p14="http://schemas.microsoft.com/office/powerpoint/2010/main" val="61877091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A496-072E-41A6-8632-BCF27F8FE521}"/>
              </a:ext>
            </a:extLst>
          </p:cNvPr>
          <p:cNvSpPr>
            <a:spLocks noGrp="1"/>
          </p:cNvSpPr>
          <p:nvPr>
            <p:ph type="ctrTitle"/>
          </p:nvPr>
        </p:nvSpPr>
        <p:spPr>
          <a:xfrm>
            <a:off x="399495" y="0"/>
            <a:ext cx="10019258" cy="4665788"/>
          </a:xfrm>
        </p:spPr>
        <p:txBody>
          <a:bodyPr/>
          <a:lstStyle/>
          <a:p>
            <a:pPr algn="ct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000" b="1" dirty="0">
                <a:solidFill>
                  <a:schemeClr val="tx2">
                    <a:lumMod val="60000"/>
                    <a:lumOff val="40000"/>
                  </a:schemeClr>
                </a:solidFill>
                <a:latin typeface="Times New Roman" panose="02020603050405020304" pitchFamily="18" charset="0"/>
                <a:cs typeface="Times New Roman" panose="02020603050405020304" pitchFamily="18" charset="0"/>
              </a:rPr>
              <a:t>SMARTBRIDGE         </a:t>
            </a:r>
            <a:br>
              <a:rPr lang="en-US" sz="44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2800" b="1" dirty="0">
                <a:solidFill>
                  <a:schemeClr val="tx2">
                    <a:lumMod val="60000"/>
                    <a:lumOff val="40000"/>
                  </a:schemeClr>
                </a:solidFill>
                <a:latin typeface="Times New Roman" panose="02020603050405020304" pitchFamily="18" charset="0"/>
                <a:cs typeface="Times New Roman" panose="02020603050405020304" pitchFamily="18" charset="0"/>
              </a:rPr>
              <a:t>Remote Summer Internship</a:t>
            </a: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SKIN DISEASES IDENTIFICATION</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USING IMAGE ANALYSIS</a:t>
            </a:r>
            <a:br>
              <a:rPr lang="en-US" sz="4800" b="1" dirty="0">
                <a:latin typeface="Times New Roman" panose="02020603050405020304" pitchFamily="18" charset="0"/>
                <a:cs typeface="Times New Roman" panose="02020603050405020304" pitchFamily="18" charset="0"/>
              </a:rPr>
            </a:br>
            <a:endParaRPr lang="en-IN" sz="48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D61BE19-29EF-441B-8476-FDAA78F0DA51}"/>
              </a:ext>
            </a:extLst>
          </p:cNvPr>
          <p:cNvSpPr>
            <a:spLocks noGrp="1"/>
          </p:cNvSpPr>
          <p:nvPr>
            <p:ph type="subTitle" idx="1"/>
          </p:nvPr>
        </p:nvSpPr>
        <p:spPr>
          <a:xfrm>
            <a:off x="1007323" y="4314573"/>
            <a:ext cx="10177353" cy="2469661"/>
          </a:xfrm>
        </p:spPr>
        <p:txBody>
          <a:bodyPr>
            <a:normAutofit fontScale="62500" lnSpcReduction="20000"/>
          </a:bodyPr>
          <a:lstStyle/>
          <a:p>
            <a:pPr algn="l"/>
            <a:r>
              <a:rPr lang="en-IN" sz="3100" b="1" cap="none" dirty="0">
                <a:solidFill>
                  <a:schemeClr val="tx2">
                    <a:lumMod val="75000"/>
                  </a:schemeClr>
                </a:solidFill>
                <a:latin typeface="Times New Roman" panose="02020603050405020304" pitchFamily="18" charset="0"/>
                <a:cs typeface="Times New Roman" panose="02020603050405020304" pitchFamily="18" charset="0"/>
              </a:rPr>
              <a:t>Under the Guidance of :                                                                   </a:t>
            </a:r>
            <a:r>
              <a:rPr lang="en-IN" sz="3200" b="1" cap="none" dirty="0">
                <a:solidFill>
                  <a:schemeClr val="tx2">
                    <a:lumMod val="75000"/>
                  </a:schemeClr>
                </a:solidFill>
                <a:latin typeface="Times New Roman" panose="02020603050405020304" pitchFamily="18" charset="0"/>
                <a:cs typeface="Times New Roman" panose="02020603050405020304" pitchFamily="18" charset="0"/>
              </a:rPr>
              <a:t>Presented by :</a:t>
            </a:r>
            <a:endParaRPr lang="en-IN" sz="3200" b="1" dirty="0">
              <a:solidFill>
                <a:schemeClr val="tx2">
                  <a:lumMod val="75000"/>
                </a:schemeClr>
              </a:solidFill>
              <a:latin typeface="Times New Roman" panose="02020603050405020304" pitchFamily="18" charset="0"/>
              <a:cs typeface="Times New Roman" panose="02020603050405020304" pitchFamily="18" charset="0"/>
            </a:endParaRPr>
          </a:p>
          <a:p>
            <a:pPr algn="l"/>
            <a:r>
              <a:rPr lang="en-IN" sz="2600" b="1" cap="none" dirty="0">
                <a:solidFill>
                  <a:schemeClr val="tx2">
                    <a:lumMod val="75000"/>
                  </a:schemeClr>
                </a:solidFill>
                <a:latin typeface="Times New Roman" panose="02020603050405020304" pitchFamily="18" charset="0"/>
                <a:cs typeface="Times New Roman" panose="02020603050405020304" pitchFamily="18" charset="0"/>
              </a:rPr>
              <a:t>Dr . Rakesh Nayak</a:t>
            </a:r>
            <a:r>
              <a:rPr lang="en-IN" sz="2300" b="1" cap="none" dirty="0">
                <a:solidFill>
                  <a:schemeClr val="tx2">
                    <a:lumMod val="75000"/>
                  </a:schemeClr>
                </a:solidFill>
                <a:latin typeface="Times New Roman" panose="02020603050405020304" pitchFamily="18" charset="0"/>
                <a:cs typeface="Times New Roman" panose="02020603050405020304" pitchFamily="18" charset="0"/>
              </a:rPr>
              <a:t>	</a:t>
            </a:r>
            <a:r>
              <a:rPr lang="en-IN" b="1" cap="none" dirty="0">
                <a:solidFill>
                  <a:schemeClr val="tx2">
                    <a:lumMod val="75000"/>
                  </a:schemeClr>
                </a:solidFill>
                <a:latin typeface="Times New Roman" panose="02020603050405020304" pitchFamily="18" charset="0"/>
                <a:cs typeface="Times New Roman" panose="02020603050405020304" pitchFamily="18" charset="0"/>
              </a:rPr>
              <a:t>						</a:t>
            </a:r>
            <a:r>
              <a:rPr lang="en-IN" sz="2300" b="1" cap="none" dirty="0">
                <a:solidFill>
                  <a:schemeClr val="tx2">
                    <a:lumMod val="75000"/>
                  </a:schemeClr>
                </a:solidFill>
                <a:latin typeface="Times New Roman" panose="02020603050405020304" pitchFamily="18" charset="0"/>
                <a:cs typeface="Times New Roman" panose="02020603050405020304" pitchFamily="18" charset="0"/>
              </a:rPr>
              <a:t>              </a:t>
            </a:r>
            <a:r>
              <a:rPr lang="en-IN" sz="2300" b="1" dirty="0">
                <a:solidFill>
                  <a:schemeClr val="tx2">
                    <a:lumMod val="75000"/>
                  </a:schemeClr>
                </a:solidFill>
                <a:latin typeface="Times New Roman" panose="02020603050405020304" pitchFamily="18" charset="0"/>
                <a:cs typeface="Times New Roman" panose="02020603050405020304" pitchFamily="18" charset="0"/>
              </a:rPr>
              <a:t>                              </a:t>
            </a:r>
            <a:r>
              <a:rPr lang="en-IN" sz="2600" b="1" dirty="0">
                <a:solidFill>
                  <a:schemeClr val="tx2">
                    <a:lumMod val="75000"/>
                  </a:schemeClr>
                </a:solidFill>
                <a:latin typeface="Times New Roman" panose="02020603050405020304" pitchFamily="18" charset="0"/>
                <a:cs typeface="Times New Roman" panose="02020603050405020304" pitchFamily="18" charset="0"/>
              </a:rPr>
              <a:t>A. Prudvitha - 17UK1A05G7</a:t>
            </a:r>
          </a:p>
          <a:p>
            <a:pPr algn="l"/>
            <a:r>
              <a:rPr lang="en-IN" sz="2600" b="1" dirty="0">
                <a:solidFill>
                  <a:schemeClr val="tx2">
                    <a:lumMod val="75000"/>
                  </a:schemeClr>
                </a:solidFill>
                <a:latin typeface="Times New Roman" panose="02020603050405020304" pitchFamily="18" charset="0"/>
                <a:cs typeface="Times New Roman" panose="02020603050405020304" pitchFamily="18" charset="0"/>
              </a:rPr>
              <a:t>                                                                                                                                 N. Sushmita  - 17UK1A05F6</a:t>
            </a:r>
          </a:p>
          <a:p>
            <a:pPr algn="l"/>
            <a:r>
              <a:rPr lang="en-IN" sz="2600" b="1" dirty="0">
                <a:solidFill>
                  <a:schemeClr val="tx2">
                    <a:lumMod val="75000"/>
                  </a:schemeClr>
                </a:solidFill>
                <a:latin typeface="Times New Roman" panose="02020603050405020304" pitchFamily="18" charset="0"/>
                <a:cs typeface="Times New Roman" panose="02020603050405020304" pitchFamily="18" charset="0"/>
              </a:rPr>
              <a:t>                                                                                                                                 P. Aravind    - 17UK1A05K3</a:t>
            </a:r>
          </a:p>
          <a:p>
            <a:pPr algn="l"/>
            <a:r>
              <a:rPr lang="en-IN" sz="2600" b="1" dirty="0">
                <a:solidFill>
                  <a:schemeClr val="tx2">
                    <a:lumMod val="75000"/>
                  </a:schemeClr>
                </a:solidFill>
                <a:latin typeface="Times New Roman" panose="02020603050405020304" pitchFamily="18" charset="0"/>
                <a:cs typeface="Times New Roman" panose="02020603050405020304" pitchFamily="18" charset="0"/>
              </a:rPr>
              <a:t>                                                                                                                                 C. </a:t>
            </a:r>
            <a:r>
              <a:rPr lang="en-IN" sz="2600" b="1" dirty="0" err="1">
                <a:solidFill>
                  <a:schemeClr val="tx2">
                    <a:lumMod val="75000"/>
                  </a:schemeClr>
                </a:solidFill>
                <a:latin typeface="Times New Roman" panose="02020603050405020304" pitchFamily="18" charset="0"/>
                <a:cs typeface="Times New Roman" panose="02020603050405020304" pitchFamily="18" charset="0"/>
              </a:rPr>
              <a:t>Srinad</a:t>
            </a:r>
            <a:r>
              <a:rPr lang="en-IN" sz="2600" b="1" dirty="0">
                <a:solidFill>
                  <a:schemeClr val="tx2">
                    <a:lumMod val="75000"/>
                  </a:schemeClr>
                </a:solidFill>
                <a:latin typeface="Times New Roman" panose="02020603050405020304" pitchFamily="18" charset="0"/>
                <a:cs typeface="Times New Roman" panose="02020603050405020304" pitchFamily="18" charset="0"/>
              </a:rPr>
              <a:t>      - 17UK1A05K6</a:t>
            </a:r>
          </a:p>
          <a:p>
            <a:pPr algn="l"/>
            <a:r>
              <a:rPr lang="en-IN" sz="2600" b="1" dirty="0">
                <a:solidFill>
                  <a:schemeClr val="tx2">
                    <a:lumMod val="75000"/>
                  </a:schemeClr>
                </a:solidFill>
                <a:latin typeface="Times New Roman" panose="02020603050405020304" pitchFamily="18" charset="0"/>
                <a:cs typeface="Times New Roman" panose="02020603050405020304" pitchFamily="18" charset="0"/>
              </a:rPr>
              <a:t>	</a:t>
            </a:r>
            <a:r>
              <a:rPr lang="en-IN" sz="2300" b="1" dirty="0">
                <a:solidFill>
                  <a:schemeClr val="tx2">
                    <a:lumMod val="75000"/>
                  </a:schemeClr>
                </a:solidFill>
                <a:latin typeface="Times New Roman" panose="02020603050405020304" pitchFamily="18" charset="0"/>
                <a:cs typeface="Times New Roman" panose="02020603050405020304" pitchFamily="18" charset="0"/>
              </a:rPr>
              <a:t>				</a:t>
            </a:r>
            <a:r>
              <a:rPr lang="en-IN" sz="2300" dirty="0">
                <a:solidFill>
                  <a:schemeClr val="tx2">
                    <a:lumMod val="75000"/>
                  </a:schemeClr>
                </a:solidFill>
                <a:latin typeface="Times New Roman" panose="02020603050405020304" pitchFamily="18" charset="0"/>
                <a:cs typeface="Times New Roman" panose="02020603050405020304" pitchFamily="18" charset="0"/>
              </a:rPr>
              <a:t>						                                   </a:t>
            </a:r>
            <a:endParaRPr lang="en-IN" sz="2300" b="1" dirty="0">
              <a:solidFill>
                <a:schemeClr val="tx2">
                  <a:lumMod val="75000"/>
                </a:schemeClr>
              </a:solidFill>
              <a:latin typeface="Times New Roman" panose="02020603050405020304" pitchFamily="18" charset="0"/>
              <a:cs typeface="Times New Roman" panose="02020603050405020304" pitchFamily="18" charset="0"/>
            </a:endParaRPr>
          </a:p>
          <a:p>
            <a:r>
              <a:rPr lang="en-IN" sz="2300" b="1" dirty="0">
                <a:solidFill>
                  <a:schemeClr val="tx2">
                    <a:lumMod val="75000"/>
                  </a:schemeClr>
                </a:solidFill>
                <a:latin typeface="Times New Roman" panose="02020603050405020304" pitchFamily="18" charset="0"/>
                <a:cs typeface="Times New Roman" panose="02020603050405020304" pitchFamily="18" charset="0"/>
              </a:rPr>
              <a:t>		                                          </a:t>
            </a:r>
            <a:r>
              <a:rPr lang="en-IN" sz="2300" b="1" cap="none" dirty="0">
                <a:solidFill>
                  <a:schemeClr val="tx2">
                    <a:lumMod val="75000"/>
                  </a:schemeClr>
                </a:solidFill>
                <a:latin typeface="Times New Roman" panose="02020603050405020304" pitchFamily="18" charset="0"/>
                <a:cs typeface="Times New Roman" panose="02020603050405020304" pitchFamily="18" charset="0"/>
              </a:rPr>
              <a:t>		</a:t>
            </a:r>
            <a:r>
              <a:rPr lang="en-IN" sz="2100" b="1" cap="none" dirty="0">
                <a:solidFill>
                  <a:schemeClr val="tx2">
                    <a:lumMod val="75000"/>
                  </a:schemeClr>
                </a:solidFill>
                <a:latin typeface="Times New Roman" panose="02020603050405020304" pitchFamily="18" charset="0"/>
                <a:cs typeface="Times New Roman" panose="02020603050405020304" pitchFamily="18" charset="0"/>
              </a:rPr>
              <a:t>	</a:t>
            </a:r>
            <a:endParaRPr lang="en-IN" sz="2100" b="1"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ECD364F6-5072-4501-BA84-4B69D57A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05" y="73766"/>
            <a:ext cx="1464816" cy="1464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3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9E19-0F62-456F-AC48-7A9A24E53F78}"/>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1B244480-EDCF-425C-9AF1-8B3545AC75A4}"/>
              </a:ext>
            </a:extLst>
          </p:cNvPr>
          <p:cNvSpPr txBox="1">
            <a:spLocks noGrp="1"/>
          </p:cNvSpPr>
          <p:nvPr>
            <p:ph idx="1"/>
          </p:nvPr>
        </p:nvSpPr>
        <p:spPr>
          <a:xfrm>
            <a:off x="1073009" y="1811633"/>
            <a:ext cx="8932253" cy="2513509"/>
          </a:xfrm>
          <a:prstGeom prst="rect">
            <a:avLst/>
          </a:prstGeom>
          <a:noFill/>
        </p:spPr>
        <p:txBody>
          <a:bodyPr wrap="square">
            <a:sp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Now a day’s people are suffering from skin diseases, like Psoriasis, Melanoma and also skin cancer rate is rapidly increasing over last few years.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skin diseases are not treated at earlier stage, then it may lead to complications in the body.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skin diseases can be prevented by investigating the infected region at an early stage.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tone and skin color plays an important role in skin disease detection. </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20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EAEB-D45A-400B-9D7A-3A742BFDA757}"/>
              </a:ext>
            </a:extLst>
          </p:cNvPr>
          <p:cNvSpPr>
            <a:spLocks noGrp="1"/>
          </p:cNvSpPr>
          <p:nvPr>
            <p:ph type="title"/>
          </p:nvPr>
        </p:nvSpPr>
        <p:spPr/>
        <p:txBody>
          <a:bodyPr>
            <a:normAutofit fontScale="90000"/>
          </a:bodyPr>
          <a:lstStyle/>
          <a:p>
            <a:pPr algn="ctr"/>
            <a:r>
              <a:rPr kumimoji="0" lang="en-US" sz="4400" b="1" i="0" u="none" strike="noStrike" kern="0" cap="none" spc="-254" normalizeH="0" baseline="0" noProof="0" dirty="0">
                <a:ln>
                  <a:noFill/>
                </a:ln>
                <a:effectLst/>
                <a:uLnTx/>
                <a:uFillTx/>
                <a:latin typeface="Times New Roman" panose="02020603050405020304" pitchFamily="18" charset="0"/>
                <a:cs typeface="Times New Roman" panose="02020603050405020304" pitchFamily="18" charset="0"/>
              </a:rPr>
              <a:t>INTRODUCTION</a:t>
            </a:r>
            <a:br>
              <a:rPr kumimoji="0" lang="en-US" sz="4400" b="0" i="0" u="none" strike="noStrike" kern="0" cap="none" spc="-254" normalizeH="0" baseline="0" noProof="0" dirty="0">
                <a:ln>
                  <a:noFill/>
                </a:ln>
                <a:solidFill>
                  <a:srgbClr val="EDECE1"/>
                </a:solidFill>
                <a:effectLst/>
                <a:uLnTx/>
                <a:uFillTx/>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3B4CE-5429-4BDC-97A9-0D20220F8AA9}"/>
              </a:ext>
            </a:extLst>
          </p:cNvPr>
          <p:cNvSpPr>
            <a:spLocks noGrp="1"/>
          </p:cNvSpPr>
          <p:nvPr>
            <p:ph idx="1"/>
          </p:nvPr>
        </p:nvSpPr>
        <p:spPr>
          <a:xfrm>
            <a:off x="1423059" y="2045179"/>
            <a:ext cx="8596668" cy="388077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diseases are more common than other diseases.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diseases may be caused by fungal infection, bacteria, allergy, or viruses, etc.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skin disease may change texture or color of the skin.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Therefore, skin diseases must be diagnosed early to reduce their development and spread.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diagnosis and treatment of a skin disease takes longer time and causes financial and physical cost to the patient.</a:t>
            </a:r>
          </a:p>
          <a:p>
            <a:pPr marL="0" indent="0">
              <a:buNone/>
            </a:pPr>
            <a:endParaRPr lang="en-IN" dirty="0"/>
          </a:p>
        </p:txBody>
      </p:sp>
    </p:spTree>
    <p:extLst>
      <p:ext uri="{BB962C8B-B14F-4D97-AF65-F5344CB8AC3E}">
        <p14:creationId xmlns:p14="http://schemas.microsoft.com/office/powerpoint/2010/main" val="159511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5755-F42C-428B-B222-297BE07EE15D}"/>
              </a:ext>
            </a:extLst>
          </p:cNvPr>
          <p:cNvSpPr>
            <a:spLocks noGrp="1"/>
          </p:cNvSpPr>
          <p:nvPr>
            <p:ph type="title"/>
          </p:nvPr>
        </p:nvSpPr>
        <p:spPr/>
        <p:txBody>
          <a:bodyPr/>
          <a:lstStyle/>
          <a:p>
            <a:pPr algn="ctr"/>
            <a:r>
              <a:rPr lang="en-US" sz="4400" b="1" kern="0" spc="-254" dirty="0">
                <a:latin typeface="Times New Roman" panose="02020603050405020304" pitchFamily="18" charset="0"/>
                <a:cs typeface="Times New Roman" panose="02020603050405020304" pitchFamily="18" charset="0"/>
              </a:rPr>
              <a:t>EXISTING SYSTEM</a:t>
            </a:r>
            <a:br>
              <a:rPr kumimoji="0" lang="en-US" sz="4400" b="0" i="0" u="none" strike="noStrike" kern="0" cap="none" spc="-254" normalizeH="0" baseline="0" noProof="0" dirty="0">
                <a:ln>
                  <a:noFill/>
                </a:ln>
                <a:solidFill>
                  <a:srgbClr val="EDECE1"/>
                </a:solidFill>
                <a:effectLst/>
                <a:uLnTx/>
                <a:uFillTx/>
                <a:latin typeface="+mn-lt"/>
                <a:ea typeface="+mj-ea"/>
                <a:cs typeface="Arial"/>
              </a:rPr>
            </a:br>
            <a:endParaRPr lang="en-IN" dirty="0"/>
          </a:p>
        </p:txBody>
      </p:sp>
      <p:sp>
        <p:nvSpPr>
          <p:cNvPr id="3" name="Content Placeholder 2">
            <a:extLst>
              <a:ext uri="{FF2B5EF4-FFF2-40B4-BE49-F238E27FC236}">
                <a16:creationId xmlns:a16="http://schemas.microsoft.com/office/drawing/2014/main" id="{81CF6F77-5BC6-4704-A89F-6938011EF50D}"/>
              </a:ext>
            </a:extLst>
          </p:cNvPr>
          <p:cNvSpPr>
            <a:spLocks noGrp="1"/>
          </p:cNvSpPr>
          <p:nvPr>
            <p:ph idx="1"/>
          </p:nvPr>
        </p:nvSpPr>
        <p:spPr>
          <a:xfrm>
            <a:off x="929877" y="2052919"/>
            <a:ext cx="8946541" cy="4195481"/>
          </a:xfrm>
        </p:spPr>
        <p:txBody>
          <a:bodyPr>
            <a:normAutofit/>
          </a:bodyPr>
          <a:lstStyle/>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Skin disease is a very common problem across the globe.</a:t>
            </a:r>
          </a:p>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Primary step for the treatment of skin disease is consulting with the dermatologist. </a:t>
            </a:r>
          </a:p>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In order to get the best conclusion, different test needs to be done like biopsy. </a:t>
            </a:r>
          </a:p>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Test or biopsy can be very costly. </a:t>
            </a:r>
          </a:p>
          <a:p>
            <a:pPr>
              <a:buFont typeface="Wingdings" panose="05000000000000000000" pitchFamily="2" charset="2"/>
              <a:buChar char="Ø"/>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To reduce this cost and time, we designed CNN model which will be helping in the            classification of the skin diseases based on image of affected area, so that the treatment can      be initiated early.</a:t>
            </a:r>
          </a:p>
          <a:p>
            <a:pPr marL="0" indent="0">
              <a:buNone/>
            </a:pPr>
            <a:endParaRPr lang="en-IN" sz="2400" dirty="0"/>
          </a:p>
        </p:txBody>
      </p:sp>
    </p:spTree>
    <p:extLst>
      <p:ext uri="{BB962C8B-B14F-4D97-AF65-F5344CB8AC3E}">
        <p14:creationId xmlns:p14="http://schemas.microsoft.com/office/powerpoint/2010/main" val="135115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BD5854-05FC-498E-A02F-9D6ADD0F406C}"/>
              </a:ext>
            </a:extLst>
          </p:cNvPr>
          <p:cNvSpPr/>
          <p:nvPr/>
        </p:nvSpPr>
        <p:spPr>
          <a:xfrm>
            <a:off x="1528352" y="1558828"/>
            <a:ext cx="1611086" cy="748937"/>
          </a:xfrm>
          <a:prstGeom prst="rect">
            <a:avLst/>
          </a:prstGeom>
          <a:solidFill>
            <a:schemeClr val="accent3">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Image input</a:t>
            </a:r>
            <a:endParaRPr lang="en-IN" sz="2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CC8E016-48DB-4039-8F7B-03E260F84296}"/>
              </a:ext>
            </a:extLst>
          </p:cNvPr>
          <p:cNvSpPr/>
          <p:nvPr/>
        </p:nvSpPr>
        <p:spPr>
          <a:xfrm>
            <a:off x="4543697" y="1558829"/>
            <a:ext cx="1611086" cy="748937"/>
          </a:xfrm>
          <a:prstGeom prst="rect">
            <a:avLst/>
          </a:prstGeom>
          <a:ln>
            <a:solidFill>
              <a:schemeClr val="tx2">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Prep-</a:t>
            </a:r>
            <a:r>
              <a:rPr lang="en-US" sz="2000" b="1" dirty="0" err="1">
                <a:latin typeface="Times New Roman" panose="02020603050405020304" pitchFamily="18" charset="0"/>
                <a:cs typeface="Times New Roman" panose="02020603050405020304" pitchFamily="18" charset="0"/>
              </a:rPr>
              <a:t>rossessing</a:t>
            </a:r>
            <a:endParaRPr lang="en-US" sz="2000" b="1" dirty="0">
              <a:latin typeface="Times New Roman" panose="02020603050405020304" pitchFamily="18" charset="0"/>
              <a:cs typeface="Times New Roman" panose="02020603050405020304" pitchFamily="18" charset="0"/>
            </a:endParaRPr>
          </a:p>
          <a:p>
            <a:pPr algn="ctr"/>
            <a:endParaRPr lang="en-IN" b="1" dirty="0">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0C4CD11D-BB23-4A7E-9121-1C154613D70B}"/>
              </a:ext>
            </a:extLst>
          </p:cNvPr>
          <p:cNvSpPr/>
          <p:nvPr/>
        </p:nvSpPr>
        <p:spPr>
          <a:xfrm>
            <a:off x="4373345" y="3506279"/>
            <a:ext cx="1611086" cy="748937"/>
          </a:xfrm>
          <a:prstGeom prst="rect">
            <a:avLst/>
          </a:prstGeom>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Detection of skin disease</a:t>
            </a:r>
          </a:p>
          <a:p>
            <a:pPr algn="ctr"/>
            <a:endParaRPr lang="en-IN"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395F7153-E065-4FDE-A2E6-0EC6360C99DF}"/>
              </a:ext>
            </a:extLst>
          </p:cNvPr>
          <p:cNvSpPr/>
          <p:nvPr/>
        </p:nvSpPr>
        <p:spPr>
          <a:xfrm>
            <a:off x="7506789" y="3506281"/>
            <a:ext cx="1769186" cy="74893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000" b="1" dirty="0">
                <a:ln w="22225">
                  <a:solidFill>
                    <a:schemeClr val="accent2"/>
                  </a:solidFill>
                  <a:prstDash val="solid"/>
                </a:ln>
                <a:solidFill>
                  <a:srgbClr val="FFFF00"/>
                </a:solidFill>
                <a:latin typeface="Times New Roman" panose="02020603050405020304" pitchFamily="18" charset="0"/>
                <a:cs typeface="Times New Roman" panose="02020603050405020304" pitchFamily="18" charset="0"/>
              </a:rPr>
              <a:t>Classification</a:t>
            </a:r>
          </a:p>
        </p:txBody>
      </p:sp>
      <p:sp>
        <p:nvSpPr>
          <p:cNvPr id="12" name="Rectangle 11">
            <a:extLst>
              <a:ext uri="{FF2B5EF4-FFF2-40B4-BE49-F238E27FC236}">
                <a16:creationId xmlns:a16="http://schemas.microsoft.com/office/drawing/2014/main" id="{732FC212-6A29-4BFF-AC45-1FBE2E7B8A74}"/>
              </a:ext>
            </a:extLst>
          </p:cNvPr>
          <p:cNvSpPr/>
          <p:nvPr/>
        </p:nvSpPr>
        <p:spPr>
          <a:xfrm>
            <a:off x="7417526" y="1523434"/>
            <a:ext cx="1576251" cy="7489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Feature extraction</a:t>
            </a:r>
          </a:p>
          <a:p>
            <a:pPr algn="ctr"/>
            <a:endParaRPr lang="en-IN" b="1" dirty="0">
              <a:ln w="22225">
                <a:solidFill>
                  <a:schemeClr val="accent2"/>
                </a:solidFill>
                <a:prstDash val="solid"/>
              </a:ln>
              <a:solidFill>
                <a:schemeClr val="accent2">
                  <a:lumMod val="40000"/>
                  <a:lumOff val="60000"/>
                </a:schemeClr>
              </a:solidFill>
            </a:endParaRPr>
          </a:p>
        </p:txBody>
      </p:sp>
      <p:sp>
        <p:nvSpPr>
          <p:cNvPr id="15" name="Arrow: Right 14">
            <a:extLst>
              <a:ext uri="{FF2B5EF4-FFF2-40B4-BE49-F238E27FC236}">
                <a16:creationId xmlns:a16="http://schemas.microsoft.com/office/drawing/2014/main" id="{6CDE0102-0252-421E-9340-472F9B1888E3}"/>
              </a:ext>
            </a:extLst>
          </p:cNvPr>
          <p:cNvSpPr/>
          <p:nvPr/>
        </p:nvSpPr>
        <p:spPr>
          <a:xfrm>
            <a:off x="3131409" y="1758565"/>
            <a:ext cx="1071153" cy="27867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D7035CB8-1CE0-45B6-8741-0F5636CC95A0}"/>
              </a:ext>
            </a:extLst>
          </p:cNvPr>
          <p:cNvSpPr/>
          <p:nvPr/>
        </p:nvSpPr>
        <p:spPr>
          <a:xfrm>
            <a:off x="6154783" y="1793959"/>
            <a:ext cx="1084217" cy="27867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B52F2976-C2C1-49FB-8942-237C4C715A03}"/>
              </a:ext>
            </a:extLst>
          </p:cNvPr>
          <p:cNvSpPr/>
          <p:nvPr/>
        </p:nvSpPr>
        <p:spPr>
          <a:xfrm>
            <a:off x="8205651" y="2272371"/>
            <a:ext cx="248193" cy="10014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2" name="Arrow: Right 21">
            <a:extLst>
              <a:ext uri="{FF2B5EF4-FFF2-40B4-BE49-F238E27FC236}">
                <a16:creationId xmlns:a16="http://schemas.microsoft.com/office/drawing/2014/main" id="{23CD1CBC-C972-4953-A765-1115178D2A06}"/>
              </a:ext>
            </a:extLst>
          </p:cNvPr>
          <p:cNvSpPr/>
          <p:nvPr/>
        </p:nvSpPr>
        <p:spPr>
          <a:xfrm flipH="1">
            <a:off x="6287588" y="3741411"/>
            <a:ext cx="1219201" cy="278674"/>
          </a:xfrm>
          <a:prstGeom prst="rightArrow">
            <a:avLst>
              <a:gd name="adj1" fmla="val 60811"/>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45D62615-0946-4E42-8858-D455147AA921}"/>
              </a:ext>
            </a:extLst>
          </p:cNvPr>
          <p:cNvCxnSpPr>
            <a:cxnSpLocks/>
          </p:cNvCxnSpPr>
          <p:nvPr/>
        </p:nvCxnSpPr>
        <p:spPr>
          <a:xfrm flipH="1" flipV="1">
            <a:off x="3503837" y="4034281"/>
            <a:ext cx="801189" cy="12973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1" name="Straight Arrow Connector 50">
            <a:extLst>
              <a:ext uri="{FF2B5EF4-FFF2-40B4-BE49-F238E27FC236}">
                <a16:creationId xmlns:a16="http://schemas.microsoft.com/office/drawing/2014/main" id="{29A21E45-4AC0-49E7-BB75-F0CB698BCE80}"/>
              </a:ext>
            </a:extLst>
          </p:cNvPr>
          <p:cNvCxnSpPr>
            <a:cxnSpLocks/>
          </p:cNvCxnSpPr>
          <p:nvPr/>
        </p:nvCxnSpPr>
        <p:spPr>
          <a:xfrm flipH="1">
            <a:off x="3702773" y="4255216"/>
            <a:ext cx="640081" cy="47190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9" name="Straight Arrow Connector 58">
            <a:extLst>
              <a:ext uri="{FF2B5EF4-FFF2-40B4-BE49-F238E27FC236}">
                <a16:creationId xmlns:a16="http://schemas.microsoft.com/office/drawing/2014/main" id="{0A83A47A-B2B1-4DA4-BCCA-E96A9366FA64}"/>
              </a:ext>
            </a:extLst>
          </p:cNvPr>
          <p:cNvCxnSpPr>
            <a:cxnSpLocks/>
          </p:cNvCxnSpPr>
          <p:nvPr/>
        </p:nvCxnSpPr>
        <p:spPr>
          <a:xfrm>
            <a:off x="4414427" y="4318360"/>
            <a:ext cx="203562" cy="817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6" name="Oval 65">
            <a:extLst>
              <a:ext uri="{FF2B5EF4-FFF2-40B4-BE49-F238E27FC236}">
                <a16:creationId xmlns:a16="http://schemas.microsoft.com/office/drawing/2014/main" id="{49794A86-89B4-4DAA-B498-4C14C4627EA4}"/>
              </a:ext>
            </a:extLst>
          </p:cNvPr>
          <p:cNvSpPr/>
          <p:nvPr/>
        </p:nvSpPr>
        <p:spPr>
          <a:xfrm>
            <a:off x="1933981" y="4537689"/>
            <a:ext cx="1733005" cy="88050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Psoriasis</a:t>
            </a:r>
          </a:p>
          <a:p>
            <a:pPr algn="ctr"/>
            <a:endParaRPr lang="en-US" sz="1800" b="1" dirty="0">
              <a:latin typeface="Times New Roman" panose="02020603050405020304" pitchFamily="18" charset="0"/>
              <a:cs typeface="Times New Roman" panose="02020603050405020304" pitchFamily="18" charset="0"/>
            </a:endParaRPr>
          </a:p>
        </p:txBody>
      </p:sp>
      <p:sp>
        <p:nvSpPr>
          <p:cNvPr id="70" name="Oval 69">
            <a:extLst>
              <a:ext uri="{FF2B5EF4-FFF2-40B4-BE49-F238E27FC236}">
                <a16:creationId xmlns:a16="http://schemas.microsoft.com/office/drawing/2014/main" id="{54B4FAEB-DDD1-4919-A016-98D5B73E5B62}"/>
              </a:ext>
            </a:extLst>
          </p:cNvPr>
          <p:cNvSpPr/>
          <p:nvPr/>
        </p:nvSpPr>
        <p:spPr>
          <a:xfrm>
            <a:off x="1622259" y="3506279"/>
            <a:ext cx="1733005" cy="88050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800" b="1" dirty="0">
                <a:latin typeface="Times New Roman" panose="02020603050405020304" pitchFamily="18" charset="0"/>
                <a:cs typeface="Times New Roman" panose="02020603050405020304" pitchFamily="18" charset="0"/>
              </a:rPr>
              <a:t>Melanoma</a:t>
            </a:r>
          </a:p>
        </p:txBody>
      </p:sp>
      <p:sp>
        <p:nvSpPr>
          <p:cNvPr id="72" name="Oval 71">
            <a:extLst>
              <a:ext uri="{FF2B5EF4-FFF2-40B4-BE49-F238E27FC236}">
                <a16:creationId xmlns:a16="http://schemas.microsoft.com/office/drawing/2014/main" id="{54BA89DC-3C37-41D9-A232-E96743706476}"/>
              </a:ext>
            </a:extLst>
          </p:cNvPr>
          <p:cNvSpPr/>
          <p:nvPr/>
        </p:nvSpPr>
        <p:spPr>
          <a:xfrm>
            <a:off x="3547924" y="5273691"/>
            <a:ext cx="1733005" cy="88050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Healthy skin</a:t>
            </a:r>
          </a:p>
          <a:p>
            <a:pPr algn="ctr"/>
            <a:endParaRPr lang="en-US" sz="2000" b="1" dirty="0">
              <a:latin typeface="Times New Roman" panose="02020603050405020304" pitchFamily="18" charset="0"/>
              <a:cs typeface="Times New Roman" panose="02020603050405020304" pitchFamily="18" charset="0"/>
            </a:endParaRPr>
          </a:p>
        </p:txBody>
      </p:sp>
      <p:sp>
        <p:nvSpPr>
          <p:cNvPr id="80" name="Title 79">
            <a:extLst>
              <a:ext uri="{FF2B5EF4-FFF2-40B4-BE49-F238E27FC236}">
                <a16:creationId xmlns:a16="http://schemas.microsoft.com/office/drawing/2014/main" id="{D8F4704C-2C51-4ED4-8E24-960F5C0D6B6C}"/>
              </a:ext>
            </a:extLst>
          </p:cNvPr>
          <p:cNvSpPr>
            <a:spLocks noGrp="1"/>
          </p:cNvSpPr>
          <p:nvPr>
            <p:ph type="title"/>
          </p:nvPr>
        </p:nvSpPr>
        <p:spPr>
          <a:xfrm>
            <a:off x="574767" y="89787"/>
            <a:ext cx="9744890" cy="1164109"/>
          </a:xfrm>
        </p:spPr>
        <p:txBody>
          <a:bodyPr/>
          <a:lstStyle/>
          <a:p>
            <a:pPr algn="ctr"/>
            <a:r>
              <a:rPr lang="en-US" sz="4400" b="1" dirty="0">
                <a:latin typeface="Times New Roman" panose="02020603050405020304" pitchFamily="18" charset="0"/>
                <a:cs typeface="Times New Roman" panose="02020603050405020304" pitchFamily="18" charset="0"/>
              </a:rPr>
              <a:t>Architecture of system</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63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74C5-6AF0-41FE-A6DC-FA678CF9AD92}"/>
              </a:ext>
            </a:extLst>
          </p:cNvPr>
          <p:cNvSpPr>
            <a:spLocks noGrp="1"/>
          </p:cNvSpPr>
          <p:nvPr>
            <p:ph type="title"/>
          </p:nvPr>
        </p:nvSpPr>
        <p:spPr>
          <a:xfrm>
            <a:off x="634805" y="410853"/>
            <a:ext cx="9404723" cy="1400530"/>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ADVANTAGES &amp; DISADVANTAGES</a:t>
            </a:r>
            <a:br>
              <a:rPr lang="en-US" sz="44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C9F10-5883-406D-9FD4-2EA05FCC08D5}"/>
              </a:ext>
            </a:extLst>
          </p:cNvPr>
          <p:cNvSpPr>
            <a:spLocks noGrp="1"/>
          </p:cNvSpPr>
          <p:nvPr>
            <p:ph idx="1"/>
          </p:nvPr>
        </p:nvSpPr>
        <p:spPr>
          <a:xfrm>
            <a:off x="1197096" y="1811383"/>
            <a:ext cx="9404723" cy="5253922"/>
          </a:xfrm>
        </p:spPr>
        <p:txBody>
          <a:bodyPr>
            <a:normAutofit/>
          </a:bodyPr>
          <a:lstStyle/>
          <a:p>
            <a:pPr lvl="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ADVANTAGES:</a:t>
            </a:r>
          </a:p>
          <a:p>
            <a:pPr lvl="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Acute prediction of diseases.</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system  also  makes  use  of  geo-location  access.</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Skin disease can be predicted at the early stage</a:t>
            </a: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DISADVANTAGES:</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Needs more than 100 images for each dataset. </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Need more dataset to  train the system.</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Some times exact images can’t be predicted by the system.</a:t>
            </a:r>
          </a:p>
          <a:p>
            <a:pPr lvl="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lvl="0"/>
            <a:endParaRPr lang="en-US" b="1"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128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8F6D-039D-4C7A-80CA-753B3AAF61AC}"/>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CONCLUSION</a:t>
            </a:r>
            <a:br>
              <a:rPr lang="en-US" sz="4400" b="1" dirty="0"/>
            </a:br>
            <a:endParaRPr lang="en-IN" dirty="0"/>
          </a:p>
        </p:txBody>
      </p:sp>
      <p:sp>
        <p:nvSpPr>
          <p:cNvPr id="3" name="Content Placeholder 2">
            <a:extLst>
              <a:ext uri="{FF2B5EF4-FFF2-40B4-BE49-F238E27FC236}">
                <a16:creationId xmlns:a16="http://schemas.microsoft.com/office/drawing/2014/main" id="{22C5389E-30AF-4952-B6F5-80359A7FD6ED}"/>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Detection of skin diseases is a very important step to reduce death rates.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research the method of detection was designed by using convolutional neural network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has an effective role in the detection of skin diseases </a:t>
            </a:r>
          </a:p>
          <a:p>
            <a:pPr marL="0" indent="0">
              <a:buNone/>
            </a:pPr>
            <a:endParaRPr lang="en-IN" dirty="0"/>
          </a:p>
        </p:txBody>
      </p:sp>
    </p:spTree>
    <p:extLst>
      <p:ext uri="{BB962C8B-B14F-4D97-AF65-F5344CB8AC3E}">
        <p14:creationId xmlns:p14="http://schemas.microsoft.com/office/powerpoint/2010/main" val="132230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A6551F-5C0B-411E-885C-189140814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641" y="291483"/>
            <a:ext cx="6209190" cy="6209190"/>
          </a:xfrm>
          <a:prstGeom prst="rect">
            <a:avLst/>
          </a:prstGeom>
          <a:ln>
            <a:noFill/>
          </a:ln>
          <a:effectLst>
            <a:softEdge rad="112500"/>
          </a:effectLst>
        </p:spPr>
      </p:pic>
    </p:spTree>
    <p:extLst>
      <p:ext uri="{BB962C8B-B14F-4D97-AF65-F5344CB8AC3E}">
        <p14:creationId xmlns:p14="http://schemas.microsoft.com/office/powerpoint/2010/main" val="1002490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805</TotalTime>
  <Words>446</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Trebuchet MS</vt:lpstr>
      <vt:lpstr>Wingdings</vt:lpstr>
      <vt:lpstr>Wingdings 3</vt:lpstr>
      <vt:lpstr>Facet</vt:lpstr>
      <vt:lpstr>   SMARTBRIDGE          Remote Summer Internship  SKIN DISEASES IDENTIFICATION USING IMAGE ANALYSIS </vt:lpstr>
      <vt:lpstr>ABSTRACT</vt:lpstr>
      <vt:lpstr>INTRODUCTION </vt:lpstr>
      <vt:lpstr>EXISTING SYSTEM </vt:lpstr>
      <vt:lpstr>Architecture of system</vt:lpstr>
      <vt:lpstr>ADVANTAGES &amp; DISADVANTAGES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DISEASES IDENTIFICATION  USING IMAGE ANALYSIS</dc:title>
  <dc:creator>PRUDVITHA</dc:creator>
  <cp:lastModifiedBy>PRUDVITHA</cp:lastModifiedBy>
  <cp:revision>34</cp:revision>
  <dcterms:created xsi:type="dcterms:W3CDTF">2020-08-29T04:33:13Z</dcterms:created>
  <dcterms:modified xsi:type="dcterms:W3CDTF">2020-08-31T18:42:24Z</dcterms:modified>
</cp:coreProperties>
</file>