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sldIdLst>
    <p:sldId id="271" r:id="rId2"/>
    <p:sldId id="257" r:id="rId3"/>
    <p:sldId id="258" r:id="rId4"/>
    <p:sldId id="259" r:id="rId5"/>
    <p:sldId id="272" r:id="rId6"/>
    <p:sldId id="273" r:id="rId7"/>
    <p:sldId id="274" r:id="rId8"/>
    <p:sldId id="261" r:id="rId9"/>
    <p:sldId id="262" r:id="rId10"/>
    <p:sldId id="266" r:id="rId11"/>
    <p:sldId id="275"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28" d="100"/>
          <a:sy n="28" d="100"/>
        </p:scale>
        <p:origin x="-150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07C5D2-2BF4-4C24-A22A-EBE40D3DAE63}" type="datetimeFigureOut">
              <a:rPr lang="en-US" smtClean="0"/>
              <a:pPr/>
              <a:t>9/1/2020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3E0034-7AE1-44C5-B87F-D4AB31080B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7C5D2-2BF4-4C24-A22A-EBE40D3DAE63}"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7C5D2-2BF4-4C24-A22A-EBE40D3DAE63}"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7C5D2-2BF4-4C24-A22A-EBE40D3DAE63}"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7C5D2-2BF4-4C24-A22A-EBE40D3DAE63}"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E0034-7AE1-44C5-B87F-D4AB31080B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7C5D2-2BF4-4C24-A22A-EBE40D3DAE63}"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7C5D2-2BF4-4C24-A22A-EBE40D3DAE63}" type="datetimeFigureOut">
              <a:rPr lang="en-US" smtClean="0"/>
              <a:pPr/>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07C5D2-2BF4-4C24-A22A-EBE40D3DAE63}" type="datetimeFigureOut">
              <a:rPr lang="en-US" smtClean="0"/>
              <a:pPr/>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7C5D2-2BF4-4C24-A22A-EBE40D3DAE63}" type="datetimeFigureOut">
              <a:rPr lang="en-US" smtClean="0"/>
              <a:pPr/>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7C5D2-2BF4-4C24-A22A-EBE40D3DAE63}"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E0034-7AE1-44C5-B87F-D4AB31080B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07C5D2-2BF4-4C24-A22A-EBE40D3DAE63}"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83E0034-7AE1-44C5-B87F-D4AB31080B8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07C5D2-2BF4-4C24-A22A-EBE40D3DAE63}" type="datetimeFigureOut">
              <a:rPr lang="en-US" smtClean="0"/>
              <a:pPr/>
              <a:t>9/1/2020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83E0034-7AE1-44C5-B87F-D4AB31080B8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Diabetic_retinopath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981200"/>
          </a:xfrm>
        </p:spPr>
        <p:txBody>
          <a:bodyPr>
            <a:normAutofit/>
          </a:bodyPr>
          <a:lstStyle/>
          <a:p>
            <a:pPr algn="ctr"/>
            <a:r>
              <a:rPr lang="en-US" sz="6600" b="1" dirty="0" smtClean="0"/>
              <a:t>      PROJECT</a:t>
            </a:r>
            <a:r>
              <a:rPr lang="en-US" b="1" dirty="0" smtClean="0"/>
              <a:t>   </a:t>
            </a:r>
            <a:r>
              <a:rPr lang="en-US" sz="6600" b="1" dirty="0" smtClean="0"/>
              <a:t>TITLE</a:t>
            </a:r>
            <a:r>
              <a:rPr lang="en-US" b="1" dirty="0"/>
              <a:t/>
            </a:r>
            <a:br>
              <a:rPr lang="en-US" b="1" dirty="0"/>
            </a:br>
            <a:endParaRPr lang="en-US" dirty="0"/>
          </a:p>
        </p:txBody>
      </p:sp>
      <p:sp>
        <p:nvSpPr>
          <p:cNvPr id="3" name="Content Placeholder 2"/>
          <p:cNvSpPr>
            <a:spLocks noGrp="1"/>
          </p:cNvSpPr>
          <p:nvPr>
            <p:ph idx="1"/>
          </p:nvPr>
        </p:nvSpPr>
        <p:spPr>
          <a:xfrm>
            <a:off x="1357290" y="2000240"/>
            <a:ext cx="5715040" cy="4214842"/>
          </a:xfrm>
        </p:spPr>
        <p:txBody>
          <a:bodyPr>
            <a:normAutofit fontScale="40000" lnSpcReduction="20000"/>
          </a:bodyPr>
          <a:lstStyle/>
          <a:p>
            <a:pPr>
              <a:buNone/>
            </a:pPr>
            <a:r>
              <a:rPr lang="en-US" sz="4000" b="1" dirty="0" smtClean="0"/>
              <a:t>         </a:t>
            </a:r>
            <a:endParaRPr lang="en-US" sz="5145" b="1" dirty="0" smtClean="0"/>
          </a:p>
          <a:p>
            <a:pPr algn="ctr">
              <a:buNone/>
            </a:pPr>
            <a:r>
              <a:rPr lang="en-US" sz="6600" b="1" dirty="0" smtClean="0"/>
              <a:t>     </a:t>
            </a:r>
            <a:r>
              <a:rPr lang="en-US" sz="6600" b="1" u="sng" dirty="0" smtClean="0"/>
              <a:t>Identifying</a:t>
            </a:r>
            <a:r>
              <a:rPr lang="en-US" sz="6600" b="1" dirty="0" smtClean="0"/>
              <a:t> </a:t>
            </a:r>
            <a:r>
              <a:rPr lang="en-US" sz="6600" b="1" u="sng" dirty="0" smtClean="0"/>
              <a:t>signs</a:t>
            </a:r>
            <a:r>
              <a:rPr lang="en-US" sz="6600" b="1" dirty="0" smtClean="0"/>
              <a:t> </a:t>
            </a:r>
            <a:r>
              <a:rPr lang="en-US" sz="6600" b="1" u="sng" dirty="0" smtClean="0"/>
              <a:t>of</a:t>
            </a:r>
            <a:r>
              <a:rPr lang="en-US" sz="6600" b="1" dirty="0" smtClean="0"/>
              <a:t> </a:t>
            </a:r>
            <a:r>
              <a:rPr lang="en-US" sz="6600" b="1" u="sng" dirty="0" smtClean="0"/>
              <a:t>Diabetic</a:t>
            </a:r>
            <a:r>
              <a:rPr lang="en-US" sz="6600" b="1" dirty="0" smtClean="0"/>
              <a:t>   </a:t>
            </a:r>
            <a:r>
              <a:rPr lang="en-US" sz="6600" b="1" u="sng" dirty="0" smtClean="0"/>
              <a:t>retinopathy</a:t>
            </a:r>
            <a:r>
              <a:rPr lang="en-US" sz="6600" b="1" dirty="0" smtClean="0"/>
              <a:t> </a:t>
            </a:r>
            <a:r>
              <a:rPr lang="en-US" sz="6600" b="1" u="sng" dirty="0" smtClean="0"/>
              <a:t>in</a:t>
            </a:r>
            <a:r>
              <a:rPr lang="en-US" sz="6600" b="1" dirty="0" smtClean="0"/>
              <a:t> </a:t>
            </a:r>
            <a:r>
              <a:rPr lang="en-US" sz="6600" b="1" u="sng" dirty="0" smtClean="0"/>
              <a:t>eye</a:t>
            </a:r>
            <a:r>
              <a:rPr lang="en-US" sz="6600" b="1" dirty="0" smtClean="0"/>
              <a:t> </a:t>
            </a:r>
            <a:r>
              <a:rPr lang="en-US" sz="6600" b="1" u="sng" dirty="0" smtClean="0"/>
              <a:t>images</a:t>
            </a:r>
            <a:r>
              <a:rPr lang="en-US" sz="6600" b="1" dirty="0" smtClean="0"/>
              <a:t>.</a:t>
            </a:r>
            <a:endParaRPr lang="en-US" sz="16500" b="1" dirty="0" smtClean="0"/>
          </a:p>
          <a:p>
            <a:pPr algn="ctr">
              <a:buNone/>
            </a:pPr>
            <a:endParaRPr lang="en-US" sz="5145" b="1" dirty="0" smtClean="0"/>
          </a:p>
          <a:p>
            <a:pPr>
              <a:buNone/>
            </a:pPr>
            <a:endParaRPr lang="en-US" sz="5145" b="1" dirty="0" smtClean="0"/>
          </a:p>
          <a:p>
            <a:pPr>
              <a:buNone/>
            </a:pPr>
            <a:endParaRPr lang="en-US" sz="5145" b="1" dirty="0" smtClean="0"/>
          </a:p>
          <a:p>
            <a:pPr algn="r">
              <a:buNone/>
            </a:pPr>
            <a:r>
              <a:rPr lang="en-GB" b="1" dirty="0" smtClean="0"/>
              <a:t>                                                                                 </a:t>
            </a:r>
            <a:r>
              <a:rPr lang="en-US" sz="4800" b="1" dirty="0" smtClean="0"/>
              <a:t>Developed by:                     </a:t>
            </a:r>
          </a:p>
          <a:p>
            <a:pPr>
              <a:buNone/>
            </a:pPr>
            <a:r>
              <a:rPr lang="en-US" sz="4800" b="1" dirty="0" smtClean="0"/>
              <a:t>     Guide:</a:t>
            </a:r>
          </a:p>
          <a:p>
            <a:pPr>
              <a:buNone/>
            </a:pPr>
            <a:r>
              <a:rPr lang="en-US" sz="4800" dirty="0" err="1" smtClean="0"/>
              <a:t>Aruna</a:t>
            </a:r>
            <a:r>
              <a:rPr lang="en-US" sz="4800" dirty="0" smtClean="0"/>
              <a:t> </a:t>
            </a:r>
            <a:r>
              <a:rPr lang="en-US" sz="4800" dirty="0" err="1" smtClean="0"/>
              <a:t>Kranthi</a:t>
            </a:r>
            <a:r>
              <a:rPr lang="en-US" sz="4800" b="1" dirty="0" smtClean="0"/>
              <a:t>                                                                </a:t>
            </a:r>
          </a:p>
          <a:p>
            <a:pPr algn="r">
              <a:buNone/>
            </a:pPr>
            <a:r>
              <a:rPr lang="en-US" sz="4800" b="1" dirty="0" smtClean="0"/>
              <a:t>                                               </a:t>
            </a:r>
            <a:r>
              <a:rPr lang="en-US" sz="4800" dirty="0" err="1" smtClean="0"/>
              <a:t>Pravalika</a:t>
            </a:r>
            <a:r>
              <a:rPr lang="en-US" sz="4800" dirty="0" smtClean="0"/>
              <a:t> </a:t>
            </a:r>
            <a:r>
              <a:rPr lang="en-US" sz="4800" dirty="0" err="1" smtClean="0"/>
              <a:t>Beeravelli</a:t>
            </a:r>
            <a:endParaRPr lang="en-US" sz="4800" b="1" dirty="0" smtClean="0"/>
          </a:p>
          <a:p>
            <a:pPr algn="r">
              <a:buNone/>
            </a:pPr>
            <a:r>
              <a:rPr lang="en-US" altLang="en-GB" b="1" dirty="0" smtClean="0"/>
              <a:t>                                                                               </a:t>
            </a:r>
            <a:r>
              <a:rPr lang="en-US" altLang="en-GB" sz="4400" b="1" dirty="0" smtClean="0"/>
              <a:t>   </a:t>
            </a:r>
            <a:r>
              <a:rPr lang="en-US" altLang="en-GB" sz="4800" dirty="0" err="1" smtClean="0"/>
              <a:t>Srija</a:t>
            </a:r>
            <a:r>
              <a:rPr lang="en-US" altLang="en-GB" sz="4800" dirty="0" smtClean="0"/>
              <a:t> </a:t>
            </a:r>
            <a:r>
              <a:rPr lang="en-US" altLang="en-GB" sz="4800" dirty="0" err="1" smtClean="0"/>
              <a:t>Challagonda</a:t>
            </a:r>
            <a:r>
              <a:rPr lang="en-US" altLang="en-GB" b="1" dirty="0" smtClean="0"/>
              <a:t>     </a:t>
            </a:r>
            <a:endParaRPr lang="en-US" altLang="en-GB" b="1" dirty="0"/>
          </a:p>
          <a:p>
            <a:pPr algn="r">
              <a:buNone/>
            </a:pPr>
            <a:r>
              <a:rPr lang="en-US" altLang="en-GB" b="1" dirty="0"/>
              <a:t>                                                                                     </a:t>
            </a:r>
            <a:r>
              <a:rPr lang="en-US" altLang="en-GB" sz="4800" dirty="0" err="1" smtClean="0"/>
              <a:t>Deepthi</a:t>
            </a:r>
            <a:r>
              <a:rPr lang="en-US" altLang="en-GB" sz="4800" dirty="0" smtClean="0"/>
              <a:t> </a:t>
            </a:r>
            <a:r>
              <a:rPr lang="en-US" altLang="en-GB" sz="4800" dirty="0" err="1" smtClean="0"/>
              <a:t>Thalla</a:t>
            </a:r>
            <a:endParaRPr lang="en-US" altLang="en-GB" b="1" dirty="0"/>
          </a:p>
          <a:p>
            <a:pPr algn="r">
              <a:buNone/>
            </a:pPr>
            <a:r>
              <a:rPr lang="en-US" altLang="en-GB" b="1" dirty="0"/>
              <a:t>                                                                                       </a:t>
            </a:r>
            <a:r>
              <a:rPr lang="en-US" altLang="en-GB" sz="4800" dirty="0" err="1" smtClean="0"/>
              <a:t>Vikram</a:t>
            </a:r>
            <a:r>
              <a:rPr lang="en-US" altLang="en-GB" sz="4800" dirty="0" smtClean="0"/>
              <a:t> </a:t>
            </a:r>
            <a:r>
              <a:rPr lang="en-US" altLang="en-GB" sz="4800" dirty="0" err="1" smtClean="0"/>
              <a:t>Aditya</a:t>
            </a:r>
            <a:endParaRPr lang="en-GB" b="1" dirty="0"/>
          </a:p>
          <a:p>
            <a:endParaRPr lang="en-GB" dirty="0"/>
          </a:p>
          <a:p>
            <a:endParaRPr lang="en-US" dirty="0"/>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5334000" cy="1143000"/>
          </a:xfrm>
        </p:spPr>
        <p:txBody>
          <a:bodyPr>
            <a:normAutofit fontScale="90000"/>
          </a:bodyPr>
          <a:lstStyle/>
          <a:p>
            <a:r>
              <a:rPr lang="en-US" b="1" dirty="0" smtClean="0"/>
              <a:t>Train and Testing Data:</a:t>
            </a:r>
            <a:br>
              <a:rPr lang="en-US" b="1" dirty="0" smtClean="0"/>
            </a:br>
            <a:endParaRPr lang="en-US" dirty="0"/>
          </a:p>
        </p:txBody>
      </p:sp>
      <p:sp>
        <p:nvSpPr>
          <p:cNvPr id="3" name="Content Placeholder 2"/>
          <p:cNvSpPr>
            <a:spLocks noGrp="1"/>
          </p:cNvSpPr>
          <p:nvPr>
            <p:ph idx="1"/>
          </p:nvPr>
        </p:nvSpPr>
        <p:spPr/>
        <p:txBody>
          <a:bodyPr/>
          <a:lstStyle/>
          <a:p>
            <a:pPr>
              <a:buNone/>
            </a:pPr>
            <a:endParaRPr lang="en-US" b="1" dirty="0"/>
          </a:p>
          <a:p>
            <a:r>
              <a:rPr lang="en-US" dirty="0"/>
              <a:t>In machine learning we have to train and test the given data</a:t>
            </a:r>
            <a:r>
              <a:rPr lang="en-US" dirty="0" smtClean="0"/>
              <a:t>.</a:t>
            </a:r>
          </a:p>
          <a:p>
            <a:r>
              <a:rPr lang="en-US" dirty="0" smtClean="0"/>
              <a:t>Out </a:t>
            </a:r>
            <a:r>
              <a:rPr lang="en-US" dirty="0"/>
              <a:t>of 100% of the data 80% of the data undergoes training and 20% of the data undergoes testing.</a:t>
            </a:r>
          </a:p>
          <a:p>
            <a:endParaRPr lang="en-GB" dirty="0"/>
          </a:p>
          <a:p>
            <a:pPr>
              <a:buNone/>
            </a:pP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We presented a computer vision model that detects the diabetic retinopathy problem in eye </a:t>
            </a:r>
            <a:r>
              <a:rPr lang="en-US" dirty="0" err="1" smtClean="0"/>
              <a:t>fluorescein</a:t>
            </a:r>
            <a:r>
              <a:rPr lang="en-US" dirty="0" smtClean="0"/>
              <a:t> angiography photographs better than the human evaluation metrics. Input size was the key driver for performance using the same model of transfer learning Increasing the radius of the images from 200 pixels to 500 pixels as well increasing the images from 500 to about 800 in each class eradicated the problem of </a:t>
            </a:r>
            <a:r>
              <a:rPr lang="en-US" dirty="0" err="1" smtClean="0"/>
              <a:t>overfitting</a:t>
            </a:r>
            <a:r>
              <a:rPr lang="en-US" dirty="0" smtClean="0"/>
              <a:t> as well as improved the final test accuracy from 37.6% to 48.2%. This accuracy is achieved due to better image pre-processing techniques like subtracting the local average color of the image from the complete image to highlight the features and removing the class imbalance because the last two classes (in order of increasing severity) represented less than 5% of the total dataset. Further work can be done to improve the accuracy by combining the results of both the eyes.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704088"/>
            <a:ext cx="8043890" cy="3725044"/>
          </a:xfrm>
        </p:spPr>
        <p:txBody>
          <a:bodyPr>
            <a:normAutofit/>
          </a:bodyPr>
          <a:lstStyle/>
          <a:p>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ctr">
              <a:buNone/>
            </a:pPr>
            <a:r>
              <a:rPr lang="en-US" sz="6000" dirty="0" smtClean="0"/>
              <a:t>Thank  you….</a:t>
            </a:r>
            <a:endParaRPr lang="en-US"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b="1" dirty="0" smtClean="0"/>
              <a:t>PROJECT DESCRIPTION:</a:t>
            </a:r>
            <a:br>
              <a:rPr lang="en-US" b="1" dirty="0" smtClean="0"/>
            </a:br>
            <a:endParaRPr lang="en-US" dirty="0"/>
          </a:p>
        </p:txBody>
      </p:sp>
      <p:sp>
        <p:nvSpPr>
          <p:cNvPr id="3" name="Content Placeholder 2"/>
          <p:cNvSpPr>
            <a:spLocks noGrp="1"/>
          </p:cNvSpPr>
          <p:nvPr>
            <p:ph idx="1"/>
          </p:nvPr>
        </p:nvSpPr>
        <p:spPr/>
        <p:txBody>
          <a:bodyPr>
            <a:normAutofit fontScale="82500" lnSpcReduction="10000"/>
          </a:bodyPr>
          <a:lstStyle/>
          <a:p>
            <a:pPr>
              <a:buNone/>
            </a:pPr>
            <a:r>
              <a:rPr lang="en-US" sz="2800" dirty="0" smtClean="0">
                <a:hlinkClick r:id="rId2"/>
              </a:rPr>
              <a:t>Diabetic retinopathy</a:t>
            </a:r>
            <a:r>
              <a:rPr lang="en-US" sz="2800" dirty="0" smtClean="0"/>
              <a:t> is the leading cause of blindness in the working-age population of the developed world. It is estimated to affect over 93 million people.</a:t>
            </a:r>
          </a:p>
          <a:p>
            <a:pPr>
              <a:buNone/>
            </a:pPr>
            <a:r>
              <a:rPr lang="en-US" sz="2800" dirty="0" smtClean="0"/>
              <a:t>The US Center for Disease Control and Prevention estimates that 29.1 million people in the US have diabetes and the World Health Organization estimates that 347 million people have the disease worldwide. Diabetic Retinopathy (DR) is an eye disease associated with long-standing diabetes. Around 40% to 45% of Americans with diabetes have some stage of the disease. Progression to vision impairment can be slowed or averted if DR is detected in time, however this can be difficult as the disease often shows few symptoms until it is too late to provide effective treatment.</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295400"/>
            <a:ext cx="3657600" cy="838200"/>
          </a:xfrm>
        </p:spPr>
        <p:txBody>
          <a:bodyPr>
            <a:normAutofit fontScale="90000"/>
          </a:bodyPr>
          <a:lstStyle/>
          <a:p>
            <a:r>
              <a:rPr lang="en-US" b="1" dirty="0" smtClean="0"/>
              <a:t>INTRODUTION:</a:t>
            </a:r>
            <a:br>
              <a:rPr lang="en-US" b="1" dirty="0" smtClean="0"/>
            </a:br>
            <a:endParaRPr lang="en-US" dirty="0"/>
          </a:p>
        </p:txBody>
      </p:sp>
      <p:sp>
        <p:nvSpPr>
          <p:cNvPr id="3" name="Content Placeholder 2"/>
          <p:cNvSpPr>
            <a:spLocks noGrp="1"/>
          </p:cNvSpPr>
          <p:nvPr>
            <p:ph idx="1"/>
          </p:nvPr>
        </p:nvSpPr>
        <p:spPr/>
        <p:txBody>
          <a:bodyPr>
            <a:normAutofit/>
          </a:bodyPr>
          <a:lstStyle/>
          <a:p>
            <a:r>
              <a:rPr lang="en-GB" sz="1800" dirty="0" smtClean="0">
                <a:solidFill>
                  <a:schemeClr val="tx1"/>
                </a:solidFill>
              </a:rPr>
              <a:t> </a:t>
            </a:r>
            <a:r>
              <a:rPr lang="en-US" sz="1800" dirty="0" smtClean="0"/>
              <a:t>The chances of this  disease  become  more  high  if  you  have  uncontrolled blood  sugar.  At  first,  diabetic  retinopathy  may  cause  no symptoms or only mild vision </a:t>
            </a:r>
            <a:r>
              <a:rPr lang="en-US" sz="1800" dirty="0" err="1" smtClean="0"/>
              <a:t>problems.Eventually,it</a:t>
            </a:r>
            <a:r>
              <a:rPr lang="en-US" sz="1800" dirty="0" smtClean="0"/>
              <a:t> can cause </a:t>
            </a:r>
            <a:r>
              <a:rPr lang="en-US" sz="1800" dirty="0" err="1" smtClean="0"/>
              <a:t>blindness.But</a:t>
            </a:r>
            <a:r>
              <a:rPr lang="en-US" sz="1800" dirty="0" smtClean="0"/>
              <a:t> the disease can be controlled at earlier stages if its detected and diagnosed on time.</a:t>
            </a:r>
          </a:p>
          <a:p>
            <a:r>
              <a:rPr lang="en-US" sz="1800" dirty="0" smtClean="0">
                <a:solidFill>
                  <a:schemeClr val="tx1"/>
                </a:solidFill>
              </a:rPr>
              <a:t> </a:t>
            </a:r>
            <a:r>
              <a:rPr lang="en-US" sz="1800" dirty="0" smtClean="0"/>
              <a:t>The detection of DR is very resource intensive and requires very specialized clinician </a:t>
            </a:r>
            <a:r>
              <a:rPr lang="en-US" sz="1800" dirty="0" err="1" smtClean="0"/>
              <a:t>knowledge.We</a:t>
            </a:r>
            <a:r>
              <a:rPr lang="en-US" sz="1800" dirty="0" smtClean="0"/>
              <a:t> have tried to implement a Computer vision model for this problem and reduce the amount of human resources required to identify the disease.       </a:t>
            </a:r>
          </a:p>
          <a:p>
            <a:r>
              <a:rPr lang="en-US" sz="1800" dirty="0" smtClean="0">
                <a:solidFill>
                  <a:schemeClr val="tx1"/>
                </a:solidFill>
              </a:rPr>
              <a:t> </a:t>
            </a:r>
            <a:r>
              <a:rPr lang="en-US" sz="1800" dirty="0" smtClean="0"/>
              <a:t>Using machine learning algorithms we need  to predict whether we can identify the signs of diabetic retinopathy in eye images of a particular </a:t>
            </a:r>
            <a:r>
              <a:rPr lang="en-US" sz="1800" dirty="0" err="1" smtClean="0"/>
              <a:t>person.Based</a:t>
            </a:r>
            <a:r>
              <a:rPr lang="en-US" sz="1800" dirty="0" smtClean="0"/>
              <a:t> on the symptoms we need to predict whether he is suffering with diabetic retinopathy.  </a:t>
            </a:r>
          </a:p>
          <a:p>
            <a:endParaRPr lang="en-GB" sz="18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5486400" cy="1020762"/>
          </a:xfrm>
        </p:spPr>
        <p:txBody>
          <a:bodyPr>
            <a:normAutofit fontScale="90000"/>
          </a:bodyPr>
          <a:lstStyle/>
          <a:p>
            <a:r>
              <a:rPr lang="en-US" b="1" dirty="0" smtClean="0"/>
              <a:t>PROPOSED SOLUTION: </a:t>
            </a:r>
            <a:br>
              <a:rPr lang="en-US" b="1" dirty="0" smtClean="0"/>
            </a:br>
            <a:endParaRPr lang="en-US" dirty="0"/>
          </a:p>
        </p:txBody>
      </p:sp>
      <p:sp>
        <p:nvSpPr>
          <p:cNvPr id="3" name="Content Placeholder 2"/>
          <p:cNvSpPr>
            <a:spLocks noGrp="1"/>
          </p:cNvSpPr>
          <p:nvPr>
            <p:ph idx="1"/>
          </p:nvPr>
        </p:nvSpPr>
        <p:spPr>
          <a:xfrm>
            <a:off x="0" y="1447800"/>
            <a:ext cx="8229600" cy="4525963"/>
          </a:xfrm>
        </p:spPr>
        <p:txBody>
          <a:bodyPr>
            <a:normAutofit fontScale="92500" lnSpcReduction="10000"/>
          </a:bodyPr>
          <a:lstStyle/>
          <a:p>
            <a:r>
              <a:rPr lang="en-US" sz="2400" dirty="0" smtClean="0"/>
              <a:t> The main objective is to scale the efforts of lab technicians through technology to gain the ability to automatically screen  images for disease and provide information on how severe the condition may be.</a:t>
            </a:r>
          </a:p>
          <a:p>
            <a:r>
              <a:rPr lang="en-US" sz="2400" dirty="0" smtClean="0"/>
              <a:t> This project is capable of classifying images based on disease pathology from four severity </a:t>
            </a:r>
            <a:r>
              <a:rPr lang="en-US" sz="2400" dirty="0" err="1" smtClean="0"/>
              <a:t>levels.A</a:t>
            </a:r>
            <a:r>
              <a:rPr lang="en-US" sz="2400" dirty="0" smtClean="0"/>
              <a:t> </a:t>
            </a:r>
            <a:r>
              <a:rPr lang="en-US" sz="2400" dirty="0" err="1" smtClean="0"/>
              <a:t>convolutional</a:t>
            </a:r>
            <a:r>
              <a:rPr lang="en-US" sz="2400" dirty="0" smtClean="0"/>
              <a:t> neural network convolves an input image with a defined weight matrix to extract specific image features without losing spatial arrangement information.</a:t>
            </a:r>
          </a:p>
          <a:p>
            <a:r>
              <a:rPr lang="en-US" sz="2400" dirty="0" smtClean="0"/>
              <a:t> There will be a web application through which user can give their input image then they can check the predicted output and this application is integrated with trained convolution neural network model.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a:extLst>
              <a:ext uri="{FF2B5EF4-FFF2-40B4-BE49-F238E27FC236}">
                <a16:creationId xmlns="" xmlns:a16="http://schemas.microsoft.com/office/drawing/2014/main" id="{F5BD5854-05FC-498E-A02F-9D6ADD0F406C}"/>
              </a:ext>
            </a:extLst>
          </p:cNvPr>
          <p:cNvSpPr/>
          <p:nvPr/>
        </p:nvSpPr>
        <p:spPr>
          <a:xfrm>
            <a:off x="1528352" y="1558828"/>
            <a:ext cx="1611086" cy="748937"/>
          </a:xfrm>
          <a:prstGeom prst="rect">
            <a:avLst/>
          </a:prstGeom>
          <a:solidFill>
            <a:schemeClr val="accent3">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0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Image input</a:t>
            </a:r>
            <a:endParaRPr lang="en-IN" sz="2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DCC8E016-48DB-4039-8F7B-03E260F84296}"/>
              </a:ext>
            </a:extLst>
          </p:cNvPr>
          <p:cNvSpPr/>
          <p:nvPr/>
        </p:nvSpPr>
        <p:spPr>
          <a:xfrm>
            <a:off x="4543697" y="1558829"/>
            <a:ext cx="1611086" cy="748937"/>
          </a:xfrm>
          <a:prstGeom prst="rect">
            <a:avLst/>
          </a:prstGeom>
          <a:ln>
            <a:solidFill>
              <a:schemeClr val="tx2">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Prep-</a:t>
            </a:r>
            <a:r>
              <a:rPr lang="en-US" sz="2000" b="1" dirty="0" err="1">
                <a:latin typeface="Times New Roman" panose="02020603050405020304" pitchFamily="18" charset="0"/>
                <a:cs typeface="Times New Roman" panose="02020603050405020304" pitchFamily="18" charset="0"/>
              </a:rPr>
              <a:t>rossessing</a:t>
            </a:r>
            <a:endParaRPr lang="en-US" sz="2000" b="1" dirty="0">
              <a:latin typeface="Times New Roman" panose="02020603050405020304" pitchFamily="18" charset="0"/>
              <a:cs typeface="Times New Roman" panose="02020603050405020304" pitchFamily="18" charset="0"/>
            </a:endParaRPr>
          </a:p>
          <a:p>
            <a:pPr algn="ctr"/>
            <a:endParaRPr lang="en-IN" b="1" dirty="0">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 xmlns:a16="http://schemas.microsoft.com/office/drawing/2014/main" id="{0C4CD11D-BB23-4A7E-9121-1C154613D70B}"/>
              </a:ext>
            </a:extLst>
          </p:cNvPr>
          <p:cNvSpPr/>
          <p:nvPr/>
        </p:nvSpPr>
        <p:spPr>
          <a:xfrm>
            <a:off x="4373345" y="3506279"/>
            <a:ext cx="1611086" cy="748937"/>
          </a:xfrm>
          <a:prstGeom prst="rect">
            <a:avLst/>
          </a:prstGeom>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Detection of </a:t>
            </a:r>
            <a:r>
              <a:rPr lang="en-US" sz="2000" b="1" dirty="0" smtClean="0">
                <a:latin typeface="Times New Roman" panose="02020603050405020304" pitchFamily="18" charset="0"/>
                <a:cs typeface="Times New Roman" panose="02020603050405020304" pitchFamily="18" charset="0"/>
              </a:rPr>
              <a:t>eye damage</a:t>
            </a:r>
            <a:endParaRPr lang="en-US" sz="2000" b="1" dirty="0">
              <a:latin typeface="Times New Roman" panose="02020603050405020304" pitchFamily="18" charset="0"/>
              <a:cs typeface="Times New Roman" panose="02020603050405020304" pitchFamily="18" charset="0"/>
            </a:endParaRPr>
          </a:p>
          <a:p>
            <a:pPr algn="ctr"/>
            <a:endParaRPr lang="en-IN"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395F7153-E065-4FDE-A2E6-0EC6360C99DF}"/>
              </a:ext>
            </a:extLst>
          </p:cNvPr>
          <p:cNvSpPr/>
          <p:nvPr/>
        </p:nvSpPr>
        <p:spPr>
          <a:xfrm>
            <a:off x="7506789" y="3506281"/>
            <a:ext cx="1769186" cy="74893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000" b="1" dirty="0">
                <a:ln w="22225">
                  <a:solidFill>
                    <a:schemeClr val="accent2"/>
                  </a:solidFill>
                  <a:prstDash val="solid"/>
                </a:ln>
                <a:solidFill>
                  <a:srgbClr val="FFFF00"/>
                </a:solidFill>
                <a:latin typeface="Times New Roman" panose="02020603050405020304" pitchFamily="18" charset="0"/>
                <a:cs typeface="Times New Roman" panose="02020603050405020304" pitchFamily="18" charset="0"/>
              </a:rPr>
              <a:t>Classification</a:t>
            </a:r>
          </a:p>
        </p:txBody>
      </p:sp>
      <p:sp>
        <p:nvSpPr>
          <p:cNvPr id="8" name="Rectangle 7">
            <a:extLst>
              <a:ext uri="{FF2B5EF4-FFF2-40B4-BE49-F238E27FC236}">
                <a16:creationId xmlns="" xmlns:a16="http://schemas.microsoft.com/office/drawing/2014/main" id="{732FC212-6A29-4BFF-AC45-1FBE2E7B8A74}"/>
              </a:ext>
            </a:extLst>
          </p:cNvPr>
          <p:cNvSpPr/>
          <p:nvPr/>
        </p:nvSpPr>
        <p:spPr>
          <a:xfrm>
            <a:off x="7417526" y="1523434"/>
            <a:ext cx="1576251" cy="7489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Feature </a:t>
            </a:r>
            <a:r>
              <a:rPr lang="en-US" sz="2000" b="1" dirty="0" err="1" smtClean="0">
                <a:latin typeface="Times New Roman" panose="02020603050405020304" pitchFamily="18" charset="0"/>
                <a:cs typeface="Times New Roman" panose="02020603050405020304" pitchFamily="18" charset="0"/>
              </a:rPr>
              <a:t>extractio</a:t>
            </a:r>
            <a:endParaRPr lang="en-US" sz="2000" b="1" dirty="0">
              <a:latin typeface="Times New Roman" panose="02020603050405020304" pitchFamily="18" charset="0"/>
              <a:cs typeface="Times New Roman" panose="02020603050405020304" pitchFamily="18" charset="0"/>
            </a:endParaRPr>
          </a:p>
          <a:p>
            <a:pPr algn="ctr"/>
            <a:endParaRPr lang="en-IN" b="1" dirty="0">
              <a:ln w="22225">
                <a:solidFill>
                  <a:schemeClr val="accent2"/>
                </a:solidFill>
                <a:prstDash val="solid"/>
              </a:ln>
              <a:solidFill>
                <a:schemeClr val="accent2">
                  <a:lumMod val="40000"/>
                  <a:lumOff val="60000"/>
                </a:schemeClr>
              </a:solidFill>
            </a:endParaRPr>
          </a:p>
        </p:txBody>
      </p:sp>
      <p:sp>
        <p:nvSpPr>
          <p:cNvPr id="9" name="Arrow: Right 14">
            <a:extLst>
              <a:ext uri="{FF2B5EF4-FFF2-40B4-BE49-F238E27FC236}">
                <a16:creationId xmlns="" xmlns:a16="http://schemas.microsoft.com/office/drawing/2014/main" id="{6CDE0102-0252-421E-9340-472F9B1888E3}"/>
              </a:ext>
            </a:extLst>
          </p:cNvPr>
          <p:cNvSpPr/>
          <p:nvPr/>
        </p:nvSpPr>
        <p:spPr>
          <a:xfrm>
            <a:off x="3131409" y="1758565"/>
            <a:ext cx="1071153" cy="27867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0" name="Arrow: Right 18">
            <a:extLst>
              <a:ext uri="{FF2B5EF4-FFF2-40B4-BE49-F238E27FC236}">
                <a16:creationId xmlns="" xmlns:a16="http://schemas.microsoft.com/office/drawing/2014/main" id="{D7035CB8-1CE0-45B6-8741-0F5636CC95A0}"/>
              </a:ext>
            </a:extLst>
          </p:cNvPr>
          <p:cNvSpPr/>
          <p:nvPr/>
        </p:nvSpPr>
        <p:spPr>
          <a:xfrm>
            <a:off x="6154783" y="1793959"/>
            <a:ext cx="1084217" cy="27867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Arrow: Down 19">
            <a:extLst>
              <a:ext uri="{FF2B5EF4-FFF2-40B4-BE49-F238E27FC236}">
                <a16:creationId xmlns="" xmlns:a16="http://schemas.microsoft.com/office/drawing/2014/main" id="{B52F2976-C2C1-49FB-8942-237C4C715A03}"/>
              </a:ext>
            </a:extLst>
          </p:cNvPr>
          <p:cNvSpPr/>
          <p:nvPr/>
        </p:nvSpPr>
        <p:spPr>
          <a:xfrm>
            <a:off x="8205651" y="2272371"/>
            <a:ext cx="248193" cy="100148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Arrow: Right 21">
            <a:extLst>
              <a:ext uri="{FF2B5EF4-FFF2-40B4-BE49-F238E27FC236}">
                <a16:creationId xmlns="" xmlns:a16="http://schemas.microsoft.com/office/drawing/2014/main" id="{23CD1CBC-C972-4953-A765-1115178D2A06}"/>
              </a:ext>
            </a:extLst>
          </p:cNvPr>
          <p:cNvSpPr/>
          <p:nvPr/>
        </p:nvSpPr>
        <p:spPr>
          <a:xfrm flipH="1">
            <a:off x="6287588" y="3741411"/>
            <a:ext cx="1219201" cy="278674"/>
          </a:xfrm>
          <a:prstGeom prst="rightArrow">
            <a:avLst>
              <a:gd name="adj1" fmla="val 60811"/>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a:extLst>
              <a:ext uri="{FF2B5EF4-FFF2-40B4-BE49-F238E27FC236}">
                <a16:creationId xmlns="" xmlns:a16="http://schemas.microsoft.com/office/drawing/2014/main" id="{45D62615-0946-4E42-8858-D455147AA921}"/>
              </a:ext>
            </a:extLst>
          </p:cNvPr>
          <p:cNvCxnSpPr>
            <a:cxnSpLocks/>
          </p:cNvCxnSpPr>
          <p:nvPr/>
        </p:nvCxnSpPr>
        <p:spPr>
          <a:xfrm flipH="1" flipV="1">
            <a:off x="3503837" y="4034281"/>
            <a:ext cx="801189" cy="12973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 xmlns:a16="http://schemas.microsoft.com/office/drawing/2014/main" id="{29A21E45-4AC0-49E7-BB75-F0CB698BCE80}"/>
              </a:ext>
            </a:extLst>
          </p:cNvPr>
          <p:cNvCxnSpPr>
            <a:cxnSpLocks/>
          </p:cNvCxnSpPr>
          <p:nvPr/>
        </p:nvCxnSpPr>
        <p:spPr>
          <a:xfrm flipH="1">
            <a:off x="3702773" y="4255216"/>
            <a:ext cx="640081" cy="47190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Oval 15">
            <a:extLst>
              <a:ext uri="{FF2B5EF4-FFF2-40B4-BE49-F238E27FC236}">
                <a16:creationId xmlns="" xmlns:a16="http://schemas.microsoft.com/office/drawing/2014/main" id="{49794A86-89B4-4DAA-B498-4C14C4627EA4}"/>
              </a:ext>
            </a:extLst>
          </p:cNvPr>
          <p:cNvSpPr/>
          <p:nvPr/>
        </p:nvSpPr>
        <p:spPr>
          <a:xfrm>
            <a:off x="1933981" y="4537689"/>
            <a:ext cx="1733005" cy="88050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drd</a:t>
            </a:r>
            <a:endParaRPr lang="en-US" sz="2000" b="1" dirty="0">
              <a:latin typeface="Times New Roman" panose="02020603050405020304" pitchFamily="18" charset="0"/>
              <a:cs typeface="Times New Roman" panose="02020603050405020304" pitchFamily="18" charset="0"/>
            </a:endParaRPr>
          </a:p>
          <a:p>
            <a:pPr algn="ctr"/>
            <a:endParaRPr lang="en-US" sz="1800" b="1" dirty="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 xmlns:a16="http://schemas.microsoft.com/office/drawing/2014/main" id="{54B4FAEB-DDD1-4919-A016-98D5B73E5B62}"/>
              </a:ext>
            </a:extLst>
          </p:cNvPr>
          <p:cNvSpPr/>
          <p:nvPr/>
        </p:nvSpPr>
        <p:spPr>
          <a:xfrm>
            <a:off x="1622259" y="3506279"/>
            <a:ext cx="1733005" cy="88050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No </a:t>
            </a:r>
            <a:r>
              <a:rPr lang="en-US" b="1" dirty="0" err="1" smtClean="0">
                <a:latin typeface="Times New Roman" panose="02020603050405020304" pitchFamily="18" charset="0"/>
                <a:cs typeface="Times New Roman" panose="02020603050405020304" pitchFamily="18" charset="0"/>
              </a:rPr>
              <a:t>drd</a:t>
            </a:r>
            <a:endParaRPr lang="en-US" sz="1800" b="1" dirty="0">
              <a:latin typeface="Times New Roman" panose="02020603050405020304" pitchFamily="18" charset="0"/>
              <a:cs typeface="Times New Roman" panose="02020603050405020304" pitchFamily="18" charset="0"/>
            </a:endParaRPr>
          </a:p>
        </p:txBody>
      </p:sp>
      <p:sp>
        <p:nvSpPr>
          <p:cNvPr id="19" name="Title 79">
            <a:extLst>
              <a:ext uri="{FF2B5EF4-FFF2-40B4-BE49-F238E27FC236}">
                <a16:creationId xmlns="" xmlns:a16="http://schemas.microsoft.com/office/drawing/2014/main" id="{D8F4704C-2C51-4ED4-8E24-960F5C0D6B6C}"/>
              </a:ext>
            </a:extLst>
          </p:cNvPr>
          <p:cNvSpPr txBox="1">
            <a:spLocks/>
          </p:cNvSpPr>
          <p:nvPr/>
        </p:nvSpPr>
        <p:spPr>
          <a:xfrm>
            <a:off x="574767" y="89787"/>
            <a:ext cx="8569233" cy="1053197"/>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Architecture of system</a:t>
            </a:r>
            <a:endParaRPr kumimoji="0" lang="en-IN" sz="44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normAutofit/>
          </a:bodyPr>
          <a:lstStyle/>
          <a:p>
            <a:pPr>
              <a:buNone/>
            </a:pPr>
            <a:r>
              <a:rPr lang="en-US" sz="4000" dirty="0" smtClean="0"/>
              <a:t>Advantages:</a:t>
            </a:r>
          </a:p>
          <a:p>
            <a:r>
              <a:rPr lang="en-US" sz="2800" dirty="0" smtClean="0"/>
              <a:t>Predicts whether the eye is damaged or not</a:t>
            </a:r>
          </a:p>
          <a:p>
            <a:r>
              <a:rPr lang="en-US" sz="2800" dirty="0" smtClean="0"/>
              <a:t>System makes use of geo-access location</a:t>
            </a:r>
          </a:p>
          <a:p>
            <a:r>
              <a:rPr lang="en-US" sz="2800" dirty="0" smtClean="0"/>
              <a:t>There will be a web application through which user can give their input image then they can check the predicted output and this application is integrated with trained CNN model.</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4000" dirty="0" smtClean="0"/>
              <a:t>Disadvantages:</a:t>
            </a:r>
          </a:p>
          <a:p>
            <a:r>
              <a:rPr lang="en-US" sz="2800" dirty="0" smtClean="0"/>
              <a:t> Need  more dataset to train</a:t>
            </a:r>
          </a:p>
          <a:p>
            <a:r>
              <a:rPr lang="en-US" sz="2800" dirty="0" smtClean="0"/>
              <a:t>Accuracy of image prediction is only  76%</a:t>
            </a:r>
          </a:p>
          <a:p>
            <a:r>
              <a:rPr lang="en-US" sz="2800" dirty="0" smtClean="0"/>
              <a:t>Sometimes it predicts wrong image</a:t>
            </a:r>
          </a:p>
          <a:p>
            <a:pPr>
              <a:buNone/>
            </a:pPr>
            <a:endParaRPr lang="en-US" sz="2800" dirty="0" smtClean="0"/>
          </a:p>
          <a:p>
            <a:pPr>
              <a:buNone/>
            </a:pPr>
            <a:endParaRPr 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229600" cy="1143000"/>
          </a:xfrm>
        </p:spPr>
        <p:txBody>
          <a:bodyPr>
            <a:normAutofit fontScale="90000"/>
          </a:bodyPr>
          <a:lstStyle/>
          <a:p>
            <a:r>
              <a:rPr lang="en-US" b="1" dirty="0" smtClean="0"/>
              <a:t>HARDWARE/SOFTWARE DESIGNING:</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buNone/>
            </a:pPr>
            <a:endParaRPr lang="en-US" b="1" dirty="0"/>
          </a:p>
          <a:p>
            <a:r>
              <a:rPr lang="en-US" dirty="0"/>
              <a:t>The steps followed in developing the model:</a:t>
            </a:r>
          </a:p>
          <a:p>
            <a:r>
              <a:rPr lang="en-US" dirty="0"/>
              <a:t>Data Collection: The dataset was downloaded from the </a:t>
            </a:r>
            <a:r>
              <a:rPr lang="en-US" dirty="0" err="1" smtClean="0"/>
              <a:t>GitHub</a:t>
            </a:r>
            <a:r>
              <a:rPr lang="en-US" dirty="0" smtClean="0"/>
              <a:t> Repository</a:t>
            </a:r>
            <a:r>
              <a:rPr lang="en-US" dirty="0"/>
              <a:t>.</a:t>
            </a:r>
          </a:p>
          <a:p>
            <a:r>
              <a:rPr lang="en-US" dirty="0"/>
              <a:t>Data Analysis: Evaluating cleanliness of the dataset by looking for any irrelevant data and handling missing data.</a:t>
            </a:r>
          </a:p>
          <a:p>
            <a:r>
              <a:rPr lang="en-US" dirty="0"/>
              <a:t>Search for any trends, relations and correlations.</a:t>
            </a:r>
          </a:p>
          <a:p>
            <a:r>
              <a:rPr lang="en-US" dirty="0"/>
              <a:t>Developing a model where the patient can be </a:t>
            </a:r>
            <a:r>
              <a:rPr lang="en-US" smtClean="0"/>
              <a:t>identified </a:t>
            </a:r>
            <a:endParaRPr lang="en-US" dirty="0"/>
          </a:p>
          <a:p>
            <a:endParaRPr lang="en-GB" b="1"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Layers used for investigation:</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three main layers on which this architecture can be built:</a:t>
            </a:r>
          </a:p>
          <a:p>
            <a:r>
              <a:rPr lang="en-US" dirty="0" smtClean="0"/>
              <a:t>  </a:t>
            </a:r>
            <a:r>
              <a:rPr lang="en-US" dirty="0" err="1" smtClean="0"/>
              <a:t>Convolutional</a:t>
            </a:r>
            <a:r>
              <a:rPr lang="en-US" dirty="0" smtClean="0"/>
              <a:t> Layer, Pooling Layer and Fully-Connected Layer. When these layers are put on top of one another they form the desired full </a:t>
            </a:r>
            <a:r>
              <a:rPr lang="en-US" dirty="0" err="1" smtClean="0"/>
              <a:t>convolutional</a:t>
            </a:r>
            <a:r>
              <a:rPr lang="en-US" dirty="0" smtClean="0"/>
              <a:t> neural network architecture [10]. Architecture of </a:t>
            </a:r>
            <a:r>
              <a:rPr lang="en-US" dirty="0" err="1" smtClean="0"/>
              <a:t>convolutional</a:t>
            </a:r>
            <a:r>
              <a:rPr lang="en-US" dirty="0" smtClean="0"/>
              <a:t> neural network: •</a:t>
            </a:r>
          </a:p>
          <a:p>
            <a:r>
              <a:rPr lang="en-US" dirty="0" smtClean="0"/>
              <a:t> INPUT these holds the raw pixel values of the input images. • </a:t>
            </a:r>
          </a:p>
          <a:p>
            <a:r>
              <a:rPr lang="en-US" dirty="0" smtClean="0"/>
              <a:t>CONVOLUTIONAL layer will calculate the desired output after testing on a database by computing a dot product between the weight and regions that are connected to the input volumes. • </a:t>
            </a:r>
          </a:p>
          <a:p>
            <a:r>
              <a:rPr lang="en-US" dirty="0" smtClean="0"/>
              <a:t>RELU layer is used to do an element wise activation function where the </a:t>
            </a:r>
            <a:r>
              <a:rPr lang="en-US" dirty="0" err="1" smtClean="0"/>
              <a:t>thresholding</a:t>
            </a:r>
            <a:r>
              <a:rPr lang="en-US" dirty="0" smtClean="0"/>
              <a:t> is done at level zero. No change in the overall volume takes place because of RELU layer. •</a:t>
            </a:r>
          </a:p>
          <a:p>
            <a:r>
              <a:rPr lang="en-US" dirty="0" smtClean="0"/>
              <a:t> POOL layer is used to reduce the size/volume of both the width and height.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TotalTime>
  <Words>572</Words>
  <Application>WPS Presentation</Application>
  <PresentationFormat>On-screen Show (4:3)</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      PROJECT   TITLE </vt:lpstr>
      <vt:lpstr>PROJECT DESCRIPTION: </vt:lpstr>
      <vt:lpstr>INTRODUTION: </vt:lpstr>
      <vt:lpstr>PROPOSED SOLUTION:  </vt:lpstr>
      <vt:lpstr>Slide 5</vt:lpstr>
      <vt:lpstr>Advantages and Disadvantages</vt:lpstr>
      <vt:lpstr>Slide 7</vt:lpstr>
      <vt:lpstr>HARDWARE/SOFTWARE DESIGNING: </vt:lpstr>
      <vt:lpstr> Layers used for investigation: </vt:lpstr>
      <vt:lpstr>Train and Testing Data: </vt:lpstr>
      <vt:lpstr>Conclusion:</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CHRONIC KIDNEY DISEASE ANALYSIS BY ML</dc:title>
  <dc:creator>ss</dc:creator>
  <cp:lastModifiedBy>Windows User</cp:lastModifiedBy>
  <cp:revision>30</cp:revision>
  <dcterms:created xsi:type="dcterms:W3CDTF">2020-08-30T02:52:00Z</dcterms:created>
  <dcterms:modified xsi:type="dcterms:W3CDTF">2020-09-01T15:54:56Z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