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77" r:id="rId5"/>
    <p:sldId id="292" r:id="rId6"/>
    <p:sldId id="280" r:id="rId7"/>
    <p:sldId id="282" r:id="rId8"/>
    <p:sldId id="283" r:id="rId9"/>
    <p:sldId id="284" r:id="rId10"/>
    <p:sldId id="285" r:id="rId11"/>
    <p:sldId id="286" r:id="rId12"/>
    <p:sldId id="287" r:id="rId13"/>
    <p:sldId id="288" r:id="rId14"/>
    <p:sldId id="289" r:id="rId15"/>
    <p:sldId id="29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tha Nithya" userId="6505cf0d2d8c1182" providerId="LiveId" clId="{AF934F88-795A-4991-9E9A-BD239346B2A9}"/>
    <pc:docChg chg="addSld delSld modSld">
      <pc:chgData name="Kotha Nithya" userId="6505cf0d2d8c1182" providerId="LiveId" clId="{AF934F88-795A-4991-9E9A-BD239346B2A9}" dt="2020-08-29T12:24:43.874" v="59" actId="20577"/>
      <pc:docMkLst>
        <pc:docMk/>
      </pc:docMkLst>
      <pc:sldChg chg="modSp del mod modTransition modAnim">
        <pc:chgData name="Kotha Nithya" userId="6505cf0d2d8c1182" providerId="LiveId" clId="{AF934F88-795A-4991-9E9A-BD239346B2A9}" dt="2020-08-28T14:38:27.918" v="27" actId="47"/>
        <pc:sldMkLst>
          <pc:docMk/>
          <pc:sldMk cId="3916628519" sldId="279"/>
        </pc:sldMkLst>
        <pc:spChg chg="mod">
          <ac:chgData name="Kotha Nithya" userId="6505cf0d2d8c1182" providerId="LiveId" clId="{AF934F88-795A-4991-9E9A-BD239346B2A9}" dt="2020-08-28T14:37:42.654" v="22" actId="20577"/>
          <ac:spMkLst>
            <pc:docMk/>
            <pc:sldMk cId="3916628519" sldId="279"/>
            <ac:spMk id="3" creationId="{89E66A55-0541-45FF-B12D-28AB1506CD8D}"/>
          </ac:spMkLst>
        </pc:spChg>
      </pc:sldChg>
      <pc:sldChg chg="modSp mod">
        <pc:chgData name="Kotha Nithya" userId="6505cf0d2d8c1182" providerId="LiveId" clId="{AF934F88-795A-4991-9E9A-BD239346B2A9}" dt="2020-08-29T12:24:33.169" v="57" actId="20577"/>
        <pc:sldMkLst>
          <pc:docMk/>
          <pc:sldMk cId="1262834645" sldId="286"/>
        </pc:sldMkLst>
        <pc:spChg chg="mod">
          <ac:chgData name="Kotha Nithya" userId="6505cf0d2d8c1182" providerId="LiveId" clId="{AF934F88-795A-4991-9E9A-BD239346B2A9}" dt="2020-08-29T12:24:33.169" v="57" actId="20577"/>
          <ac:spMkLst>
            <pc:docMk/>
            <pc:sldMk cId="1262834645" sldId="286"/>
            <ac:spMk id="3" creationId="{AED448CA-046D-4FA6-A8C5-86C76F01E95A}"/>
          </ac:spMkLst>
        </pc:spChg>
      </pc:sldChg>
      <pc:sldChg chg="modSp mod">
        <pc:chgData name="Kotha Nithya" userId="6505cf0d2d8c1182" providerId="LiveId" clId="{AF934F88-795A-4991-9E9A-BD239346B2A9}" dt="2020-08-29T12:24:43.874" v="59" actId="20577"/>
        <pc:sldMkLst>
          <pc:docMk/>
          <pc:sldMk cId="924299598" sldId="287"/>
        </pc:sldMkLst>
        <pc:spChg chg="mod">
          <ac:chgData name="Kotha Nithya" userId="6505cf0d2d8c1182" providerId="LiveId" clId="{AF934F88-795A-4991-9E9A-BD239346B2A9}" dt="2020-08-29T12:24:43.874" v="59" actId="20577"/>
          <ac:spMkLst>
            <pc:docMk/>
            <pc:sldMk cId="924299598" sldId="287"/>
            <ac:spMk id="3" creationId="{3F9A36C7-DA52-4C4A-B376-685E62AE34E1}"/>
          </ac:spMkLst>
        </pc:spChg>
      </pc:sldChg>
      <pc:sldChg chg="modSp new mod">
        <pc:chgData name="Kotha Nithya" userId="6505cf0d2d8c1182" providerId="LiveId" clId="{AF934F88-795A-4991-9E9A-BD239346B2A9}" dt="2020-08-28T14:38:39.273" v="29" actId="255"/>
        <pc:sldMkLst>
          <pc:docMk/>
          <pc:sldMk cId="3040046227" sldId="292"/>
        </pc:sldMkLst>
        <pc:spChg chg="mod">
          <ac:chgData name="Kotha Nithya" userId="6505cf0d2d8c1182" providerId="LiveId" clId="{AF934F88-795A-4991-9E9A-BD239346B2A9}" dt="2020-08-28T14:38:18.086" v="25" actId="122"/>
          <ac:spMkLst>
            <pc:docMk/>
            <pc:sldMk cId="3040046227" sldId="292"/>
            <ac:spMk id="2" creationId="{13B6BA54-F5F4-4526-A391-817BD7B0A823}"/>
          </ac:spMkLst>
        </pc:spChg>
        <pc:spChg chg="mod">
          <ac:chgData name="Kotha Nithya" userId="6505cf0d2d8c1182" providerId="LiveId" clId="{AF934F88-795A-4991-9E9A-BD239346B2A9}" dt="2020-08-28T14:38:39.273" v="29" actId="255"/>
          <ac:spMkLst>
            <pc:docMk/>
            <pc:sldMk cId="3040046227" sldId="292"/>
            <ac:spMk id="3" creationId="{8D8CCCCD-01B4-45F0-A583-D0C92492E59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8/29/2020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8/29/2020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8/29/2020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8/29/2020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8/29/2020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8/29/2020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8/29/2020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8/29/2020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8/29/2020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8/29/2020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9289713" cy="2346475"/>
          </a:xfrm>
        </p:spPr>
        <p:txBody>
          <a:bodyPr>
            <a:normAutofit/>
          </a:bodyPr>
          <a:lstStyle/>
          <a:p>
            <a:pPr algn="just"/>
            <a:r>
              <a:rPr lang="tr-TR" sz="5400" dirty="0"/>
              <a:t>EDA Loan STATUS</a:t>
            </a:r>
            <a:r>
              <a:rPr lang="en-IN" sz="5400" dirty="0"/>
              <a:t> </a:t>
            </a:r>
            <a:r>
              <a:rPr lang="tr-TR" sz="5400" dirty="0"/>
              <a:t>Pred</a:t>
            </a:r>
            <a:r>
              <a:rPr lang="en-IN" sz="5400" dirty="0"/>
              <a:t>I</a:t>
            </a:r>
            <a:r>
              <a:rPr lang="tr-TR" sz="5400" dirty="0"/>
              <a:t>ct</a:t>
            </a:r>
            <a:r>
              <a:rPr lang="en-IN" sz="5400" dirty="0"/>
              <a:t>I</a:t>
            </a:r>
            <a:r>
              <a:rPr lang="tr-TR" sz="5400" dirty="0"/>
              <a:t>on</a:t>
            </a:r>
            <a:br>
              <a:rPr lang="en-IN" sz="5400" dirty="0"/>
            </a:br>
            <a:r>
              <a:rPr lang="en-IN" sz="5400" dirty="0"/>
              <a:t>      </a:t>
            </a:r>
            <a:r>
              <a:rPr lang="en-IN" sz="3600" dirty="0"/>
              <a:t>Using Classification algorithms</a:t>
            </a:r>
            <a:endParaRPr lang="en-US" sz="5400" dirty="0"/>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5779363" y="3940629"/>
            <a:ext cx="3915499" cy="1240970"/>
          </a:xfrm>
        </p:spPr>
        <p:txBody>
          <a:bodyPr>
            <a:normAutofit fontScale="70000" lnSpcReduction="20000"/>
          </a:bodyPr>
          <a:lstStyle/>
          <a:p>
            <a:pPr algn="ctr"/>
            <a:r>
              <a:rPr lang="tr-TR" sz="1800" dirty="0">
                <a:latin typeface="Century Gothic"/>
              </a:rPr>
              <a:t>Developed by:</a:t>
            </a:r>
            <a:r>
              <a:rPr lang="en-IN" sz="1800" dirty="0">
                <a:latin typeface="Century Gothic"/>
              </a:rPr>
              <a:t> </a:t>
            </a:r>
            <a:r>
              <a:rPr lang="tr-TR" sz="1800" dirty="0">
                <a:latin typeface="Century Gothic"/>
              </a:rPr>
              <a:t>sharanya poshala</a:t>
            </a:r>
          </a:p>
          <a:p>
            <a:pPr algn="ctr"/>
            <a:r>
              <a:rPr lang="tr-TR" sz="1800" dirty="0">
                <a:latin typeface="Century Gothic"/>
              </a:rPr>
              <a:t>                   </a:t>
            </a:r>
            <a:r>
              <a:rPr lang="en-IN" sz="1800" dirty="0">
                <a:latin typeface="Century Gothic"/>
              </a:rPr>
              <a:t>      </a:t>
            </a:r>
            <a:r>
              <a:rPr lang="tr-TR" sz="1800" dirty="0">
                <a:latin typeface="Century Gothic"/>
              </a:rPr>
              <a:t>sangeetha yalla</a:t>
            </a:r>
          </a:p>
          <a:p>
            <a:pPr algn="ctr"/>
            <a:r>
              <a:rPr lang="tr-TR" sz="1800" dirty="0">
                <a:latin typeface="Century Gothic"/>
              </a:rPr>
              <a:t>                  </a:t>
            </a:r>
            <a:r>
              <a:rPr lang="en-IN" sz="1800" dirty="0">
                <a:latin typeface="Century Gothic"/>
              </a:rPr>
              <a:t>     </a:t>
            </a:r>
            <a:r>
              <a:rPr lang="tr-TR" sz="1800" dirty="0">
                <a:latin typeface="Century Gothic"/>
              </a:rPr>
              <a:t>Shivani namani</a:t>
            </a:r>
          </a:p>
          <a:p>
            <a:pPr algn="ctr"/>
            <a:r>
              <a:rPr lang="tr-TR" sz="1800" dirty="0">
                <a:latin typeface="Century Gothic"/>
              </a:rPr>
              <a:t>                    </a:t>
            </a:r>
            <a:r>
              <a:rPr lang="en-IN" sz="1800" dirty="0">
                <a:latin typeface="Century Gothic"/>
              </a:rPr>
              <a:t>     </a:t>
            </a:r>
            <a:r>
              <a:rPr lang="tr-TR" sz="1800" dirty="0">
                <a:latin typeface="Century Gothic"/>
              </a:rPr>
              <a:t>manusha gundu</a:t>
            </a:r>
          </a:p>
          <a:p>
            <a:pPr algn="ctr"/>
            <a:endParaRPr lang="en-US" dirty="0"/>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315B3-FD96-4FB0-A3ED-5E188A04F9DC}"/>
              </a:ext>
            </a:extLst>
          </p:cNvPr>
          <p:cNvSpPr>
            <a:spLocks noGrp="1"/>
          </p:cNvSpPr>
          <p:nvPr>
            <p:ph type="title"/>
          </p:nvPr>
        </p:nvSpPr>
        <p:spPr/>
        <p:txBody>
          <a:bodyPr/>
          <a:lstStyle/>
          <a:p>
            <a:pPr algn="ctr"/>
            <a:r>
              <a:rPr lang="en-IN" dirty="0"/>
              <a:t>APPLICATIONS</a:t>
            </a:r>
          </a:p>
        </p:txBody>
      </p:sp>
      <p:sp>
        <p:nvSpPr>
          <p:cNvPr id="3" name="Content Placeholder 2">
            <a:extLst>
              <a:ext uri="{FF2B5EF4-FFF2-40B4-BE49-F238E27FC236}">
                <a16:creationId xmlns:a16="http://schemas.microsoft.com/office/drawing/2014/main" id="{FF375D53-90DB-4C82-A859-E0D012263A89}"/>
              </a:ext>
            </a:extLst>
          </p:cNvPr>
          <p:cNvSpPr>
            <a:spLocks noGrp="1"/>
          </p:cNvSpPr>
          <p:nvPr>
            <p:ph idx="1"/>
          </p:nvPr>
        </p:nvSpPr>
        <p:spPr/>
        <p:txBody>
          <a:bodyPr>
            <a:normAutofit/>
          </a:bodyPr>
          <a:lstStyle/>
          <a:p>
            <a:pPr algn="just"/>
            <a:r>
              <a:rPr lang="en-US" dirty="0">
                <a:ea typeface="+mn-lt"/>
                <a:cs typeface="+mn-lt"/>
              </a:rPr>
              <a:t>It is widely used for managing risks in the banking industry. Bank executives need to know the credibility of customers they are dealing with in real time.</a:t>
            </a:r>
            <a:endParaRPr lang="en-US" dirty="0"/>
          </a:p>
          <a:p>
            <a:pPr algn="just"/>
            <a:r>
              <a:rPr lang="en-US" dirty="0">
                <a:ea typeface="+mn-lt"/>
                <a:cs typeface="+mn-lt"/>
              </a:rPr>
              <a:t>To have an idea of customer relationship cycle such as customer acquisition, increasing</a:t>
            </a:r>
            <a:r>
              <a:rPr lang="en-US" dirty="0"/>
              <a:t> </a:t>
            </a:r>
            <a:r>
              <a:rPr lang="en-US" dirty="0">
                <a:ea typeface="+mn-lt"/>
                <a:cs typeface="+mn-lt"/>
              </a:rPr>
              <a:t>value of the customer and customer retention.</a:t>
            </a:r>
            <a:endParaRPr lang="en-US" dirty="0"/>
          </a:p>
          <a:p>
            <a:pPr algn="just"/>
            <a:r>
              <a:rPr lang="en-US" dirty="0">
                <a:ea typeface="+mn-lt"/>
                <a:cs typeface="+mn-lt"/>
              </a:rPr>
              <a:t>It is one of the most widely used areas of data mining in the banking industry. The consumer behavior with reference to product, price and distribution channel can be analyzed by the marketing department.</a:t>
            </a:r>
            <a:endParaRPr lang="en-US" dirty="0"/>
          </a:p>
          <a:p>
            <a:pPr algn="just"/>
            <a:r>
              <a:rPr lang="en-US" dirty="0">
                <a:ea typeface="+mn-lt"/>
                <a:cs typeface="+mn-lt"/>
              </a:rPr>
              <a:t> Due to tremendous growth in data the banking industry deals with, analysis and</a:t>
            </a:r>
            <a:r>
              <a:rPr lang="en-US" dirty="0"/>
              <a:t> </a:t>
            </a:r>
            <a:r>
              <a:rPr lang="en-US" dirty="0">
                <a:ea typeface="+mn-lt"/>
                <a:cs typeface="+mn-lt"/>
              </a:rPr>
              <a:t>transformation of the data into useful knowledge has become a task beyond human ability.</a:t>
            </a:r>
            <a:endParaRPr lang="en-US" dirty="0"/>
          </a:p>
          <a:p>
            <a:pPr algn="just"/>
            <a:r>
              <a:rPr lang="en-US" dirty="0">
                <a:ea typeface="+mn-lt"/>
                <a:cs typeface="+mn-lt"/>
              </a:rPr>
              <a:t>So we use Machine Learning Algorithms to analyze the data and propose what banks</a:t>
            </a:r>
            <a:r>
              <a:rPr lang="en-US" dirty="0"/>
              <a:t> </a:t>
            </a:r>
            <a:r>
              <a:rPr lang="en-US" dirty="0">
                <a:ea typeface="+mn-lt"/>
                <a:cs typeface="+mn-lt"/>
              </a:rPr>
              <a:t>and loan lending companies need to achieve their needs.</a:t>
            </a:r>
            <a:endParaRPr lang="en-IN" dirty="0"/>
          </a:p>
        </p:txBody>
      </p:sp>
    </p:spTree>
    <p:extLst>
      <p:ext uri="{BB962C8B-B14F-4D97-AF65-F5344CB8AC3E}">
        <p14:creationId xmlns:p14="http://schemas.microsoft.com/office/powerpoint/2010/main" val="230800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E846-A553-4E5C-B894-4854ABF01915}"/>
              </a:ext>
            </a:extLst>
          </p:cNvPr>
          <p:cNvSpPr>
            <a:spLocks noGrp="1"/>
          </p:cNvSpPr>
          <p:nvPr>
            <p:ph type="title"/>
          </p:nvPr>
        </p:nvSpPr>
        <p:spPr>
          <a:xfrm>
            <a:off x="685801" y="609600"/>
            <a:ext cx="10131425" cy="1183689"/>
          </a:xfrm>
        </p:spPr>
        <p:txBody>
          <a:bodyPr/>
          <a:lstStyle/>
          <a:p>
            <a:pPr algn="ctr"/>
            <a:r>
              <a:rPr lang="en-IN" dirty="0"/>
              <a:t>CONCLUSION</a:t>
            </a:r>
          </a:p>
        </p:txBody>
      </p:sp>
      <p:sp>
        <p:nvSpPr>
          <p:cNvPr id="3" name="Content Placeholder 2">
            <a:extLst>
              <a:ext uri="{FF2B5EF4-FFF2-40B4-BE49-F238E27FC236}">
                <a16:creationId xmlns:a16="http://schemas.microsoft.com/office/drawing/2014/main" id="{DCCC95A9-58A9-4EF4-9278-40F1A5FF2399}"/>
              </a:ext>
            </a:extLst>
          </p:cNvPr>
          <p:cNvSpPr>
            <a:spLocks noGrp="1"/>
          </p:cNvSpPr>
          <p:nvPr>
            <p:ph idx="1"/>
          </p:nvPr>
        </p:nvSpPr>
        <p:spPr>
          <a:xfrm>
            <a:off x="685801" y="1518082"/>
            <a:ext cx="10131425" cy="4838329"/>
          </a:xfrm>
        </p:spPr>
        <p:txBody>
          <a:bodyPr/>
          <a:lstStyle/>
          <a:p>
            <a:r>
              <a:rPr lang="en-US" dirty="0">
                <a:ea typeface="+mn-lt"/>
                <a:cs typeface="+mn-lt"/>
              </a:rPr>
              <a:t>In this project, the Random Forest algorithm is adopted to build a UI model for predicting loan status compared with other six algorithms of logistic regression, KNN, Naive Bayes, decision tree and support vector machine. </a:t>
            </a:r>
          </a:p>
          <a:p>
            <a:r>
              <a:rPr lang="en-US" dirty="0">
                <a:ea typeface="+mn-lt"/>
                <a:cs typeface="+mn-lt"/>
              </a:rPr>
              <a:t>The experiment shows that the Random Forest algorithm performs outstanding than the other six algorithms in the prediction of loan default and has strong ability of generalization. </a:t>
            </a:r>
          </a:p>
          <a:p>
            <a:r>
              <a:rPr lang="en-US" dirty="0">
                <a:ea typeface="+mn-lt"/>
                <a:cs typeface="+mn-lt"/>
              </a:rPr>
              <a:t>There is no definitive guide of which algorithms to use given any situation. What may work on some data sets may not necessarily work on others. Therefore, always evaluate methods using cross  validation to get a reliable estimates. </a:t>
            </a:r>
          </a:p>
          <a:p>
            <a:r>
              <a:rPr lang="en-US" sz="1800" dirty="0"/>
              <a:t>The utilization of machine learning related algorithm enabled us to analyze the data based on training and learning steps. Therefore, it  helped us to predict the approval and deny rate of loan status by Random Forest. </a:t>
            </a:r>
          </a:p>
          <a:p>
            <a:endParaRPr lang="en-US" dirty="0"/>
          </a:p>
          <a:p>
            <a:endParaRPr lang="en-IN" dirty="0"/>
          </a:p>
        </p:txBody>
      </p:sp>
    </p:spTree>
    <p:extLst>
      <p:ext uri="{BB962C8B-B14F-4D97-AF65-F5344CB8AC3E}">
        <p14:creationId xmlns:p14="http://schemas.microsoft.com/office/powerpoint/2010/main" val="3411656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A12E8-E43A-4EFD-BAEC-6704255F9180}"/>
              </a:ext>
            </a:extLst>
          </p:cNvPr>
          <p:cNvSpPr>
            <a:spLocks noGrp="1"/>
          </p:cNvSpPr>
          <p:nvPr>
            <p:ph type="title"/>
          </p:nvPr>
        </p:nvSpPr>
        <p:spPr>
          <a:xfrm>
            <a:off x="685801" y="2725445"/>
            <a:ext cx="10131427" cy="1008355"/>
          </a:xfrm>
        </p:spPr>
        <p:txBody>
          <a:bodyPr>
            <a:normAutofit/>
          </a:bodyPr>
          <a:lstStyle/>
          <a:p>
            <a:pPr algn="ctr"/>
            <a:r>
              <a:rPr lang="en-IN" sz="4400" dirty="0"/>
              <a:t>THANK YOU…</a:t>
            </a:r>
          </a:p>
        </p:txBody>
      </p:sp>
    </p:spTree>
    <p:extLst>
      <p:ext uri="{BB962C8B-B14F-4D97-AF65-F5344CB8AC3E}">
        <p14:creationId xmlns:p14="http://schemas.microsoft.com/office/powerpoint/2010/main" val="2253596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6BA54-F5F4-4526-A391-817BD7B0A823}"/>
              </a:ext>
            </a:extLst>
          </p:cNvPr>
          <p:cNvSpPr>
            <a:spLocks noGrp="1"/>
          </p:cNvSpPr>
          <p:nvPr>
            <p:ph type="title"/>
          </p:nvPr>
        </p:nvSpPr>
        <p:spPr/>
        <p:txBody>
          <a:bodyPr/>
          <a:lstStyle/>
          <a:p>
            <a:pPr algn="ctr"/>
            <a:r>
              <a:rPr lang="en-IN" dirty="0"/>
              <a:t>TABLE OF CONTENTS</a:t>
            </a:r>
          </a:p>
        </p:txBody>
      </p:sp>
      <p:sp>
        <p:nvSpPr>
          <p:cNvPr id="3" name="Content Placeholder 2">
            <a:extLst>
              <a:ext uri="{FF2B5EF4-FFF2-40B4-BE49-F238E27FC236}">
                <a16:creationId xmlns:a16="http://schemas.microsoft.com/office/drawing/2014/main" id="{8D8CCCCD-01B4-45F0-A583-D0C92492E595}"/>
              </a:ext>
            </a:extLst>
          </p:cNvPr>
          <p:cNvSpPr>
            <a:spLocks noGrp="1"/>
          </p:cNvSpPr>
          <p:nvPr>
            <p:ph idx="1"/>
          </p:nvPr>
        </p:nvSpPr>
        <p:spPr/>
        <p:txBody>
          <a:bodyPr>
            <a:normAutofit/>
          </a:bodyPr>
          <a:lstStyle/>
          <a:p>
            <a:pPr eaLnBrk="1" fontAlgn="auto" hangingPunct="1">
              <a:spcAft>
                <a:spcPts val="0"/>
              </a:spcAft>
              <a:defRPr/>
            </a:pPr>
            <a:r>
              <a:rPr lang="en-US" sz="2800" dirty="0"/>
              <a:t>INTRODUCTION</a:t>
            </a:r>
          </a:p>
          <a:p>
            <a:pPr eaLnBrk="1" fontAlgn="auto" hangingPunct="1">
              <a:spcAft>
                <a:spcPts val="0"/>
              </a:spcAft>
              <a:defRPr/>
            </a:pPr>
            <a:r>
              <a:rPr lang="en-US" sz="2800" dirty="0"/>
              <a:t>ADVANTAGES AND DISADVANTAGES</a:t>
            </a:r>
          </a:p>
          <a:p>
            <a:pPr eaLnBrk="1" fontAlgn="auto" hangingPunct="1">
              <a:spcAft>
                <a:spcPts val="0"/>
              </a:spcAft>
              <a:defRPr/>
            </a:pPr>
            <a:r>
              <a:rPr lang="en-US" sz="2800" dirty="0"/>
              <a:t>APPLICATIONS</a:t>
            </a:r>
          </a:p>
          <a:p>
            <a:pPr eaLnBrk="1" fontAlgn="auto" hangingPunct="1">
              <a:spcAft>
                <a:spcPts val="0"/>
              </a:spcAft>
              <a:defRPr/>
            </a:pPr>
            <a:r>
              <a:rPr lang="en-US" sz="2800" dirty="0"/>
              <a:t>CONCLUSION</a:t>
            </a:r>
          </a:p>
          <a:p>
            <a:pPr marL="0" indent="0" eaLnBrk="1" fontAlgn="auto" hangingPunct="1">
              <a:spcAft>
                <a:spcPts val="0"/>
              </a:spcAft>
              <a:buFont typeface="Arial" panose="020B0604020202020204" pitchFamily="34" charset="0"/>
              <a:buNone/>
              <a:defRPr/>
            </a:pPr>
            <a:endParaRPr lang="en-US" sz="2800" dirty="0"/>
          </a:p>
          <a:p>
            <a:pPr eaLnBrk="1" fontAlgn="auto" hangingPunct="1">
              <a:spcAft>
                <a:spcPts val="0"/>
              </a:spcAft>
              <a:defRPr/>
            </a:pPr>
            <a:endParaRPr lang="en-US" sz="2800" dirty="0"/>
          </a:p>
          <a:p>
            <a:endParaRPr lang="en-IN" sz="2800" dirty="0"/>
          </a:p>
          <a:p>
            <a:endParaRPr lang="en-IN" sz="2800" dirty="0"/>
          </a:p>
        </p:txBody>
      </p:sp>
    </p:spTree>
    <p:extLst>
      <p:ext uri="{BB962C8B-B14F-4D97-AF65-F5344CB8AC3E}">
        <p14:creationId xmlns:p14="http://schemas.microsoft.com/office/powerpoint/2010/main" val="3040046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2961-CD61-4535-8BC1-A95EAF73CF1B}"/>
              </a:ext>
            </a:extLst>
          </p:cNvPr>
          <p:cNvSpPr>
            <a:spLocks noGrp="1"/>
          </p:cNvSpPr>
          <p:nvPr>
            <p:ph type="title"/>
          </p:nvPr>
        </p:nvSpPr>
        <p:spPr/>
        <p:txBody>
          <a:bodyPr>
            <a:normAutofit/>
          </a:bodyPr>
          <a:lstStyle/>
          <a:p>
            <a:pPr algn="ctr" defTabSz="914400">
              <a:lnSpc>
                <a:spcPct val="90000"/>
              </a:lnSpc>
              <a:spcBef>
                <a:spcPct val="0"/>
              </a:spcBef>
              <a:spcAft>
                <a:spcPts val="600"/>
              </a:spcAft>
            </a:pPr>
            <a:r>
              <a:rPr lang="en-IN" dirty="0"/>
              <a:t>INTRODUCTION</a:t>
            </a:r>
          </a:p>
        </p:txBody>
      </p:sp>
      <p:sp>
        <p:nvSpPr>
          <p:cNvPr id="3" name="Content Placeholder 2">
            <a:extLst>
              <a:ext uri="{FF2B5EF4-FFF2-40B4-BE49-F238E27FC236}">
                <a16:creationId xmlns:a16="http://schemas.microsoft.com/office/drawing/2014/main" id="{2C47ABD1-705D-416F-91C0-7DD2697A584C}"/>
              </a:ext>
            </a:extLst>
          </p:cNvPr>
          <p:cNvSpPr>
            <a:spLocks noGrp="1"/>
          </p:cNvSpPr>
          <p:nvPr>
            <p:ph idx="1"/>
          </p:nvPr>
        </p:nvSpPr>
        <p:spPr>
          <a:xfrm>
            <a:off x="685801" y="2065866"/>
            <a:ext cx="10131425" cy="4352689"/>
          </a:xfrm>
        </p:spPr>
        <p:txBody>
          <a:bodyPr>
            <a:noAutofit/>
          </a:bodyPr>
          <a:lstStyle/>
          <a:p>
            <a:pPr marL="0" indent="0" algn="just">
              <a:buNone/>
            </a:pPr>
            <a:endParaRPr lang="en-US" dirty="0">
              <a:latin typeface="Georgia"/>
              <a:ea typeface="+mn-lt"/>
              <a:cs typeface="+mn-lt"/>
            </a:endParaRPr>
          </a:p>
          <a:p>
            <a:pPr algn="just"/>
            <a:r>
              <a:rPr lang="en-US" dirty="0">
                <a:latin typeface="Georgia"/>
                <a:ea typeface="+mn-lt"/>
                <a:cs typeface="+mn-lt"/>
              </a:rPr>
              <a:t>In  </a:t>
            </a:r>
            <a:r>
              <a:rPr lang="en-US" dirty="0" err="1">
                <a:latin typeface="Georgia"/>
                <a:ea typeface="+mn-lt"/>
                <a:cs typeface="+mn-lt"/>
              </a:rPr>
              <a:t>finance,a</a:t>
            </a:r>
            <a:r>
              <a:rPr lang="en-US" dirty="0">
                <a:latin typeface="Georgia"/>
                <a:ea typeface="+mn-lt"/>
                <a:cs typeface="+mn-lt"/>
              </a:rPr>
              <a:t> loan is the lending of money by one or more individuals ,</a:t>
            </a:r>
            <a:r>
              <a:rPr lang="en-US" dirty="0" err="1">
                <a:latin typeface="Georgia"/>
                <a:ea typeface="+mn-lt"/>
                <a:cs typeface="+mn-lt"/>
              </a:rPr>
              <a:t>organizations,or</a:t>
            </a:r>
            <a:r>
              <a:rPr lang="en-US" dirty="0">
                <a:latin typeface="Georgia"/>
                <a:ea typeface="+mn-lt"/>
                <a:cs typeface="+mn-lt"/>
              </a:rPr>
              <a:t> other entities to other individuals , organizations </a:t>
            </a:r>
            <a:r>
              <a:rPr lang="en-US" dirty="0" err="1">
                <a:latin typeface="Georgia"/>
                <a:ea typeface="+mn-lt"/>
                <a:cs typeface="+mn-lt"/>
              </a:rPr>
              <a:t>etc</a:t>
            </a:r>
            <a:r>
              <a:rPr lang="en-US" dirty="0">
                <a:latin typeface="Georgia"/>
                <a:ea typeface="+mn-lt"/>
                <a:cs typeface="+mn-lt"/>
              </a:rPr>
              <a:t> . The recipient(i.e., the borrower)incurs a debt and is usually liable to pay interest on that debt until it is repaid as well as to repay the principal loan amount borrowed.</a:t>
            </a:r>
          </a:p>
          <a:p>
            <a:pPr algn="just"/>
            <a:r>
              <a:rPr lang="en-US" dirty="0">
                <a:latin typeface="Georgia"/>
                <a:ea typeface="+mn-lt"/>
                <a:cs typeface="+mn-lt"/>
              </a:rPr>
              <a:t>In India, the number of people applying for the loans gets increased for various reasons in recent years. The bank employees are not able to </a:t>
            </a:r>
            <a:r>
              <a:rPr lang="en-US" dirty="0" err="1">
                <a:latin typeface="Georgia"/>
                <a:ea typeface="+mn-lt"/>
                <a:cs typeface="+mn-lt"/>
              </a:rPr>
              <a:t>analyse</a:t>
            </a:r>
            <a:r>
              <a:rPr lang="en-US" dirty="0">
                <a:latin typeface="Georgia"/>
                <a:ea typeface="+mn-lt"/>
                <a:cs typeface="+mn-lt"/>
              </a:rPr>
              <a:t> or predict whether the customer can payback the amount or not (good customer or bad customer) for the given interest rate. The aim of this paper is to find the nature of the client applying for the personal loan. An exploratory data analysis technique is used to deal with this problem.</a:t>
            </a:r>
          </a:p>
          <a:p>
            <a:pPr algn="just"/>
            <a:endParaRPr lang="en-US" dirty="0">
              <a:latin typeface="Georgia"/>
              <a:cs typeface="Calibri"/>
            </a:endParaRPr>
          </a:p>
          <a:p>
            <a:pPr marL="0" indent="0">
              <a:buNone/>
            </a:pPr>
            <a:br>
              <a:rPr lang="en-US" dirty="0"/>
            </a:br>
            <a:endParaRPr lang="en-US" dirty="0"/>
          </a:p>
          <a:p>
            <a:pPr marL="0" indent="0">
              <a:buNone/>
            </a:pPr>
            <a:endParaRPr lang="en-IN" dirty="0"/>
          </a:p>
        </p:txBody>
      </p:sp>
    </p:spTree>
    <p:extLst>
      <p:ext uri="{BB962C8B-B14F-4D97-AF65-F5344CB8AC3E}">
        <p14:creationId xmlns:p14="http://schemas.microsoft.com/office/powerpoint/2010/main" val="166305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97FD-EB0A-4B48-9A89-D427AEE9C816}"/>
              </a:ext>
            </a:extLst>
          </p:cNvPr>
          <p:cNvSpPr>
            <a:spLocks noGrp="1"/>
          </p:cNvSpPr>
          <p:nvPr>
            <p:ph type="title"/>
          </p:nvPr>
        </p:nvSpPr>
        <p:spPr>
          <a:xfrm>
            <a:off x="685801" y="470518"/>
            <a:ext cx="10131425" cy="1242872"/>
          </a:xfrm>
        </p:spPr>
        <p:txBody>
          <a:bodyPr/>
          <a:lstStyle/>
          <a:p>
            <a:pPr algn="ctr"/>
            <a:r>
              <a:rPr lang="en-IN" dirty="0"/>
              <a:t>PURPOSE</a:t>
            </a:r>
          </a:p>
        </p:txBody>
      </p:sp>
      <p:sp>
        <p:nvSpPr>
          <p:cNvPr id="3" name="Content Placeholder 2">
            <a:extLst>
              <a:ext uri="{FF2B5EF4-FFF2-40B4-BE49-F238E27FC236}">
                <a16:creationId xmlns:a16="http://schemas.microsoft.com/office/drawing/2014/main" id="{23D56BF4-9187-4266-9744-7D4C987780BE}"/>
              </a:ext>
            </a:extLst>
          </p:cNvPr>
          <p:cNvSpPr>
            <a:spLocks noGrp="1"/>
          </p:cNvSpPr>
          <p:nvPr>
            <p:ph idx="1"/>
          </p:nvPr>
        </p:nvSpPr>
        <p:spPr>
          <a:xfrm>
            <a:off x="685801" y="1837678"/>
            <a:ext cx="10131425" cy="4549803"/>
          </a:xfrm>
        </p:spPr>
        <p:txBody>
          <a:bodyPr>
            <a:normAutofit/>
          </a:bodyPr>
          <a:lstStyle/>
          <a:p>
            <a:pPr marL="0" indent="0" algn="just">
              <a:buNone/>
            </a:pPr>
            <a:r>
              <a:rPr lang="en-US" sz="1800" dirty="0">
                <a:latin typeface="Georgia"/>
                <a:ea typeface="+mn-lt"/>
                <a:cs typeface="+mn-lt"/>
              </a:rPr>
              <a:t>Why are we doing EDA?</a:t>
            </a:r>
          </a:p>
          <a:p>
            <a:pPr algn="just">
              <a:buFont typeface="Arial"/>
              <a:buChar char="•"/>
            </a:pPr>
            <a:r>
              <a:rPr lang="en-US" sz="1800" dirty="0">
                <a:latin typeface="Georgia"/>
                <a:ea typeface="+mn-lt"/>
                <a:cs typeface="+mn-lt"/>
              </a:rPr>
              <a:t>Why are we doing all these ? Why can’t we do directly modeling the data instead of knowing all these…..” Well in some cases we can easily come to conclusion if we just to do EDA. Then there is no necessary for going through next models</a:t>
            </a:r>
            <a:endParaRPr lang="en-US" sz="1800" dirty="0">
              <a:latin typeface="Georgia"/>
            </a:endParaRPr>
          </a:p>
          <a:p>
            <a:pPr algn="just">
              <a:buFont typeface="Arial"/>
              <a:buChar char="•"/>
            </a:pPr>
            <a:r>
              <a:rPr lang="en-US" sz="1800" dirty="0">
                <a:latin typeface="Georgia"/>
                <a:ea typeface="+mn-lt"/>
                <a:cs typeface="+mn-lt"/>
              </a:rPr>
              <a:t>Now a days banks are highly associated with </a:t>
            </a:r>
            <a:r>
              <a:rPr lang="en-US" sz="1800" dirty="0" err="1">
                <a:latin typeface="Georgia"/>
                <a:ea typeface="+mn-lt"/>
                <a:cs typeface="+mn-lt"/>
              </a:rPr>
              <a:t>risks.we</a:t>
            </a:r>
            <a:r>
              <a:rPr lang="en-US" sz="1800" dirty="0">
                <a:latin typeface="Georgia"/>
                <a:ea typeface="+mn-lt"/>
                <a:cs typeface="+mn-lt"/>
              </a:rPr>
              <a:t> </a:t>
            </a:r>
            <a:r>
              <a:rPr lang="en-US" sz="1800" dirty="0" err="1">
                <a:latin typeface="Georgia"/>
                <a:ea typeface="+mn-lt"/>
                <a:cs typeface="+mn-lt"/>
              </a:rPr>
              <a:t>hav</a:t>
            </a:r>
            <a:r>
              <a:rPr lang="en-US" sz="1800" dirty="0">
                <a:latin typeface="Georgia"/>
                <a:ea typeface="+mn-lt"/>
                <a:cs typeface="+mn-lt"/>
              </a:rPr>
              <a:t> seen </a:t>
            </a:r>
            <a:r>
              <a:rPr lang="en-US" sz="1800" dirty="0" err="1">
                <a:latin typeface="Georgia"/>
                <a:ea typeface="+mn-lt"/>
                <a:cs typeface="+mn-lt"/>
              </a:rPr>
              <a:t>vijay</a:t>
            </a:r>
            <a:r>
              <a:rPr lang="en-US" sz="1800" dirty="0">
                <a:latin typeface="Georgia"/>
                <a:ea typeface="+mn-lt"/>
                <a:cs typeface="+mn-lt"/>
              </a:rPr>
              <a:t> </a:t>
            </a:r>
            <a:r>
              <a:rPr lang="en-US" sz="1800" dirty="0" err="1">
                <a:latin typeface="Georgia"/>
                <a:ea typeface="+mn-lt"/>
                <a:cs typeface="+mn-lt"/>
              </a:rPr>
              <a:t>malya,nirav</a:t>
            </a:r>
            <a:r>
              <a:rPr lang="en-US" sz="1800" dirty="0">
                <a:latin typeface="Georgia"/>
                <a:ea typeface="+mn-lt"/>
                <a:cs typeface="+mn-lt"/>
              </a:rPr>
              <a:t> </a:t>
            </a:r>
            <a:r>
              <a:rPr lang="en-US" sz="1800" dirty="0" err="1">
                <a:latin typeface="Georgia"/>
                <a:ea typeface="+mn-lt"/>
                <a:cs typeface="+mn-lt"/>
              </a:rPr>
              <a:t>modi</a:t>
            </a:r>
            <a:r>
              <a:rPr lang="en-US" sz="1800" dirty="0">
                <a:latin typeface="Georgia"/>
                <a:ea typeface="+mn-lt"/>
                <a:cs typeface="+mn-lt"/>
              </a:rPr>
              <a:t> </a:t>
            </a:r>
            <a:r>
              <a:rPr lang="en-US" sz="1800" dirty="0" err="1">
                <a:latin typeface="Georgia"/>
                <a:ea typeface="+mn-lt"/>
                <a:cs typeface="+mn-lt"/>
              </a:rPr>
              <a:t>etc</a:t>
            </a:r>
            <a:r>
              <a:rPr lang="en-US" sz="1800" dirty="0">
                <a:latin typeface="Georgia"/>
                <a:ea typeface="+mn-lt"/>
                <a:cs typeface="+mn-lt"/>
              </a:rPr>
              <a:t> who took loan from several banks and flew away without paying back this will result in  huge problem to the banks.</a:t>
            </a:r>
            <a:endParaRPr lang="en-US" sz="1800" dirty="0">
              <a:latin typeface="Georgia"/>
            </a:endParaRPr>
          </a:p>
          <a:p>
            <a:pPr algn="just">
              <a:buFont typeface="Arial"/>
              <a:buChar char="•"/>
            </a:pPr>
            <a:r>
              <a:rPr lang="en-US" sz="1800" dirty="0">
                <a:latin typeface="Georgia"/>
                <a:ea typeface="+mn-lt"/>
                <a:cs typeface="+mn-lt"/>
              </a:rPr>
              <a:t>So our aim from the project is to develop an application which helps in prediction of loan  status </a:t>
            </a:r>
            <a:r>
              <a:rPr lang="en-US" sz="1800" dirty="0" err="1">
                <a:latin typeface="Georgia"/>
                <a:ea typeface="+mn-lt"/>
                <a:cs typeface="+mn-lt"/>
              </a:rPr>
              <a:t>fastly,accurately</a:t>
            </a:r>
            <a:r>
              <a:rPr lang="en-US" sz="1800" dirty="0">
                <a:latin typeface="Georgia"/>
                <a:ea typeface="+mn-lt"/>
                <a:cs typeface="+mn-lt"/>
              </a:rPr>
              <a:t> and in user friendly environment</a:t>
            </a:r>
          </a:p>
          <a:p>
            <a:endParaRPr lang="en-IN" dirty="0"/>
          </a:p>
        </p:txBody>
      </p:sp>
    </p:spTree>
    <p:extLst>
      <p:ext uri="{BB962C8B-B14F-4D97-AF65-F5344CB8AC3E}">
        <p14:creationId xmlns:p14="http://schemas.microsoft.com/office/powerpoint/2010/main" val="2842432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6B3B6-F913-433C-9A71-51C524B727B0}"/>
              </a:ext>
            </a:extLst>
          </p:cNvPr>
          <p:cNvSpPr>
            <a:spLocks noGrp="1"/>
          </p:cNvSpPr>
          <p:nvPr>
            <p:ph type="title"/>
          </p:nvPr>
        </p:nvSpPr>
        <p:spPr/>
        <p:txBody>
          <a:bodyPr/>
          <a:lstStyle/>
          <a:p>
            <a:pPr algn="ctr"/>
            <a:r>
              <a:rPr lang="en-IN" dirty="0"/>
              <a:t>EXISTING PROBLEM</a:t>
            </a:r>
          </a:p>
        </p:txBody>
      </p:sp>
      <p:sp>
        <p:nvSpPr>
          <p:cNvPr id="3" name="Content Placeholder 2">
            <a:extLst>
              <a:ext uri="{FF2B5EF4-FFF2-40B4-BE49-F238E27FC236}">
                <a16:creationId xmlns:a16="http://schemas.microsoft.com/office/drawing/2014/main" id="{D0E5E824-5C6B-45CB-82C7-78C5B3263235}"/>
              </a:ext>
            </a:extLst>
          </p:cNvPr>
          <p:cNvSpPr>
            <a:spLocks noGrp="1"/>
          </p:cNvSpPr>
          <p:nvPr>
            <p:ph idx="1"/>
          </p:nvPr>
        </p:nvSpPr>
        <p:spPr/>
        <p:txBody>
          <a:bodyPr/>
          <a:lstStyle/>
          <a:p>
            <a:r>
              <a:rPr lang="en-US" sz="1800" dirty="0">
                <a:latin typeface="Georgia"/>
                <a:ea typeface="+mn-lt"/>
                <a:cs typeface="+mn-lt"/>
              </a:rPr>
              <a:t>The previous models have high time complexity and space complexity whereas this model is constrained with the lot of advantages and with a higher accuracy than any other model already proposed.</a:t>
            </a:r>
          </a:p>
          <a:p>
            <a:r>
              <a:rPr lang="en-US" sz="1800" dirty="0">
                <a:latin typeface="Georgia"/>
                <a:ea typeface="+mn-lt"/>
                <a:cs typeface="+mn-lt"/>
              </a:rPr>
              <a:t> In this model we used Machine learning algorithm named Random Forest which give an accuracy more then the previously predicted problem and there is an user friendly user interface to check loan status. And lot of the previous models haven't included the UI (User interface) which is so friendly and convenient for the users. </a:t>
            </a:r>
            <a:endParaRPr lang="en-IN" dirty="0"/>
          </a:p>
        </p:txBody>
      </p:sp>
    </p:spTree>
    <p:extLst>
      <p:ext uri="{BB962C8B-B14F-4D97-AF65-F5344CB8AC3E}">
        <p14:creationId xmlns:p14="http://schemas.microsoft.com/office/powerpoint/2010/main" val="2045242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07F6-4102-416A-B9A2-3E4D3209C24C}"/>
              </a:ext>
            </a:extLst>
          </p:cNvPr>
          <p:cNvSpPr>
            <a:spLocks noGrp="1"/>
          </p:cNvSpPr>
          <p:nvPr>
            <p:ph type="title"/>
          </p:nvPr>
        </p:nvSpPr>
        <p:spPr/>
        <p:txBody>
          <a:bodyPr/>
          <a:lstStyle/>
          <a:p>
            <a:pPr algn="ctr"/>
            <a:r>
              <a:rPr lang="en-IN" dirty="0"/>
              <a:t>PROPOSED SOLUTION</a:t>
            </a:r>
          </a:p>
        </p:txBody>
      </p:sp>
      <p:sp>
        <p:nvSpPr>
          <p:cNvPr id="3" name="Content Placeholder 2">
            <a:extLst>
              <a:ext uri="{FF2B5EF4-FFF2-40B4-BE49-F238E27FC236}">
                <a16:creationId xmlns:a16="http://schemas.microsoft.com/office/drawing/2014/main" id="{D25B3F82-C5D3-406B-8DBB-9D6D52D9F4C5}"/>
              </a:ext>
            </a:extLst>
          </p:cNvPr>
          <p:cNvSpPr>
            <a:spLocks noGrp="1"/>
          </p:cNvSpPr>
          <p:nvPr>
            <p:ph idx="1"/>
          </p:nvPr>
        </p:nvSpPr>
        <p:spPr/>
        <p:txBody>
          <a:bodyPr>
            <a:normAutofit lnSpcReduction="10000"/>
          </a:bodyPr>
          <a:lstStyle/>
          <a:p>
            <a:r>
              <a:rPr lang="en-US" sz="1800" dirty="0">
                <a:latin typeface="Georgia"/>
                <a:ea typeface="+mn-lt"/>
                <a:cs typeface="+mn-lt"/>
              </a:rPr>
              <a:t>It is difficult for bank employees to collect the data manually .Here to make the process simple &amp; easy . The bankers can get the data with in few minutes. Whether the person is eligible or not for loan application. Customer first apply for home loan after that company validates the customer eligibility for loan. However doing this manually takes a lot of time. Hence it wants to automate the loan eligibility process (real time) based on customer information So the final thing is to identify the factors/ customer segments that are eligible for taking loan.</a:t>
            </a:r>
          </a:p>
          <a:p>
            <a:r>
              <a:rPr lang="en-US" sz="1800" dirty="0">
                <a:latin typeface="Georgia"/>
                <a:cs typeface="Calibri"/>
              </a:rPr>
              <a:t>Random Forest Regressor trains randomly initialized trees with random subsets of data sampled from the training data.</a:t>
            </a:r>
          </a:p>
          <a:p>
            <a:r>
              <a:rPr lang="en-US" sz="1800" dirty="0">
                <a:latin typeface="Georgia"/>
                <a:cs typeface="Calibri"/>
              </a:rPr>
              <a:t> A Random Forest is an ensemble technique capable of performing both regression and classification tasks with the use of multiple decision trees. this will make our model more robust.</a:t>
            </a:r>
            <a:r>
              <a:rPr lang="en-US" dirty="0">
                <a:latin typeface="Georgia"/>
                <a:ea typeface="+mn-lt"/>
                <a:cs typeface="+mn-lt"/>
              </a:rPr>
              <a:t>so we made use of Random Forest Classifier in order to predict the loan status of the customer.</a:t>
            </a:r>
            <a:endParaRPr lang="en-US" sz="1800" dirty="0">
              <a:latin typeface="Georgia"/>
              <a:ea typeface="+mn-lt"/>
              <a:cs typeface="+mn-lt"/>
            </a:endParaRPr>
          </a:p>
          <a:p>
            <a:endParaRPr lang="en-IN" dirty="0"/>
          </a:p>
        </p:txBody>
      </p:sp>
    </p:spTree>
    <p:extLst>
      <p:ext uri="{BB962C8B-B14F-4D97-AF65-F5344CB8AC3E}">
        <p14:creationId xmlns:p14="http://schemas.microsoft.com/office/powerpoint/2010/main" val="3217917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24F1192-27FE-43A9-BC5C-3D9C182C65C2}"/>
              </a:ext>
            </a:extLst>
          </p:cNvPr>
          <p:cNvSpPr txBox="1">
            <a:spLocks/>
          </p:cNvSpPr>
          <p:nvPr/>
        </p:nvSpPr>
        <p:spPr>
          <a:xfrm>
            <a:off x="2705512" y="205979"/>
            <a:ext cx="5981287" cy="8572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chemeClr val="bg1"/>
                </a:solidFill>
              </a:rPr>
              <a:t>               FLOW CHART</a:t>
            </a:r>
          </a:p>
        </p:txBody>
      </p:sp>
      <p:sp>
        <p:nvSpPr>
          <p:cNvPr id="4" name="Title 1">
            <a:extLst>
              <a:ext uri="{FF2B5EF4-FFF2-40B4-BE49-F238E27FC236}">
                <a16:creationId xmlns:a16="http://schemas.microsoft.com/office/drawing/2014/main" id="{019C79BC-923A-4B56-8049-C52DD4A0B0B2}"/>
              </a:ext>
            </a:extLst>
          </p:cNvPr>
          <p:cNvSpPr txBox="1">
            <a:spLocks/>
          </p:cNvSpPr>
          <p:nvPr/>
        </p:nvSpPr>
        <p:spPr>
          <a:xfrm>
            <a:off x="1522414" y="248005"/>
            <a:ext cx="9143998" cy="1020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dirty="0"/>
          </a:p>
        </p:txBody>
      </p:sp>
      <p:sp>
        <p:nvSpPr>
          <p:cNvPr id="5" name="Title 1">
            <a:extLst>
              <a:ext uri="{FF2B5EF4-FFF2-40B4-BE49-F238E27FC236}">
                <a16:creationId xmlns:a16="http://schemas.microsoft.com/office/drawing/2014/main" id="{5F523E57-DA31-4FF5-8508-9117E20A19D1}"/>
              </a:ext>
            </a:extLst>
          </p:cNvPr>
          <p:cNvSpPr txBox="1">
            <a:spLocks/>
          </p:cNvSpPr>
          <p:nvPr/>
        </p:nvSpPr>
        <p:spPr>
          <a:xfrm>
            <a:off x="1522414" y="248005"/>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endParaRPr lang="en-IN" dirty="0"/>
          </a:p>
        </p:txBody>
      </p:sp>
      <p:sp>
        <p:nvSpPr>
          <p:cNvPr id="6" name="Rectangle 5">
            <a:extLst>
              <a:ext uri="{FF2B5EF4-FFF2-40B4-BE49-F238E27FC236}">
                <a16:creationId xmlns:a16="http://schemas.microsoft.com/office/drawing/2014/main" id="{E4E8CF33-A4DE-4FEF-AD65-E3F52D8F13AB}"/>
              </a:ext>
            </a:extLst>
          </p:cNvPr>
          <p:cNvSpPr/>
          <p:nvPr/>
        </p:nvSpPr>
        <p:spPr>
          <a:xfrm>
            <a:off x="1270463" y="1229578"/>
            <a:ext cx="2160240" cy="57606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Collection of data</a:t>
            </a:r>
          </a:p>
        </p:txBody>
      </p:sp>
      <p:sp>
        <p:nvSpPr>
          <p:cNvPr id="7" name="Rectangle 6">
            <a:extLst>
              <a:ext uri="{FF2B5EF4-FFF2-40B4-BE49-F238E27FC236}">
                <a16:creationId xmlns:a16="http://schemas.microsoft.com/office/drawing/2014/main" id="{78D728DC-8B13-4387-B05A-304243579E2A}"/>
              </a:ext>
            </a:extLst>
          </p:cNvPr>
          <p:cNvSpPr/>
          <p:nvPr/>
        </p:nvSpPr>
        <p:spPr>
          <a:xfrm>
            <a:off x="2705513" y="2473752"/>
            <a:ext cx="1944216" cy="57606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just"/>
            <a:r>
              <a:rPr lang="en-IN" dirty="0"/>
              <a:t>Data Cleaning and pre-processing</a:t>
            </a:r>
          </a:p>
        </p:txBody>
      </p:sp>
      <p:sp>
        <p:nvSpPr>
          <p:cNvPr id="9" name="Rectangle 8">
            <a:extLst>
              <a:ext uri="{FF2B5EF4-FFF2-40B4-BE49-F238E27FC236}">
                <a16:creationId xmlns:a16="http://schemas.microsoft.com/office/drawing/2014/main" id="{1F9F6C95-09F9-4195-AA56-F8F723992A89}"/>
              </a:ext>
            </a:extLst>
          </p:cNvPr>
          <p:cNvSpPr/>
          <p:nvPr/>
        </p:nvSpPr>
        <p:spPr>
          <a:xfrm>
            <a:off x="4438328" y="3494236"/>
            <a:ext cx="2160240" cy="63542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just"/>
            <a:r>
              <a:rPr lang="en-IN" dirty="0"/>
              <a:t>Training and testing of predicting model</a:t>
            </a:r>
          </a:p>
        </p:txBody>
      </p:sp>
      <p:sp>
        <p:nvSpPr>
          <p:cNvPr id="10" name="Rectangle 9">
            <a:extLst>
              <a:ext uri="{FF2B5EF4-FFF2-40B4-BE49-F238E27FC236}">
                <a16:creationId xmlns:a16="http://schemas.microsoft.com/office/drawing/2014/main" id="{0D7B83E1-EB3A-4A37-A6DF-C48A3F7235E7}"/>
              </a:ext>
            </a:extLst>
          </p:cNvPr>
          <p:cNvSpPr/>
          <p:nvPr/>
        </p:nvSpPr>
        <p:spPr>
          <a:xfrm>
            <a:off x="6598568" y="4377538"/>
            <a:ext cx="2088232" cy="63542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Comparison of all models in result.</a:t>
            </a:r>
          </a:p>
        </p:txBody>
      </p:sp>
      <p:sp>
        <p:nvSpPr>
          <p:cNvPr id="11" name="Rectangle 10">
            <a:extLst>
              <a:ext uri="{FF2B5EF4-FFF2-40B4-BE49-F238E27FC236}">
                <a16:creationId xmlns:a16="http://schemas.microsoft.com/office/drawing/2014/main" id="{85540B09-FF64-46CC-97B9-B91748C7A9FD}"/>
              </a:ext>
            </a:extLst>
          </p:cNvPr>
          <p:cNvSpPr/>
          <p:nvPr/>
        </p:nvSpPr>
        <p:spPr>
          <a:xfrm>
            <a:off x="8227128" y="5422749"/>
            <a:ext cx="1800200" cy="59076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a:t>conclusion</a:t>
            </a:r>
            <a:endParaRPr lang="en-IN" dirty="0"/>
          </a:p>
        </p:txBody>
      </p:sp>
      <p:cxnSp>
        <p:nvCxnSpPr>
          <p:cNvPr id="14" name="Connector: Elbow 13">
            <a:extLst>
              <a:ext uri="{FF2B5EF4-FFF2-40B4-BE49-F238E27FC236}">
                <a16:creationId xmlns:a16="http://schemas.microsoft.com/office/drawing/2014/main" id="{736EB0FE-BB75-44DD-BBAE-EDF1829A9DB0}"/>
              </a:ext>
            </a:extLst>
          </p:cNvPr>
          <p:cNvCxnSpPr>
            <a:cxnSpLocks/>
            <a:endCxn id="9" idx="1"/>
          </p:cNvCxnSpPr>
          <p:nvPr/>
        </p:nvCxnSpPr>
        <p:spPr>
          <a:xfrm rot="16200000" flipH="1">
            <a:off x="3707455" y="3081073"/>
            <a:ext cx="701039" cy="760707"/>
          </a:xfrm>
          <a:prstGeom prst="bentConnector2">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41BBFCFE-F29B-4C60-9677-FD047B93844F}"/>
              </a:ext>
            </a:extLst>
          </p:cNvPr>
          <p:cNvCxnSpPr>
            <a:stCxn id="9" idx="2"/>
            <a:endCxn id="10" idx="1"/>
          </p:cNvCxnSpPr>
          <p:nvPr/>
        </p:nvCxnSpPr>
        <p:spPr>
          <a:xfrm rot="16200000" flipH="1">
            <a:off x="5775713" y="3872393"/>
            <a:ext cx="565591" cy="1080120"/>
          </a:xfrm>
          <a:prstGeom prst="bentConnector2">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34309B5B-77B6-4C99-9B48-D1CBDB08EE15}"/>
              </a:ext>
            </a:extLst>
          </p:cNvPr>
          <p:cNvCxnSpPr>
            <a:stCxn id="10" idx="2"/>
            <a:endCxn id="11" idx="1"/>
          </p:cNvCxnSpPr>
          <p:nvPr/>
        </p:nvCxnSpPr>
        <p:spPr>
          <a:xfrm rot="16200000" flipH="1">
            <a:off x="7582321" y="5073323"/>
            <a:ext cx="705170" cy="584444"/>
          </a:xfrm>
          <a:prstGeom prst="bentConnector2">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63EDF79B-5FB5-437F-A45D-F5BF57464F58}"/>
              </a:ext>
            </a:extLst>
          </p:cNvPr>
          <p:cNvCxnSpPr>
            <a:stCxn id="6" idx="2"/>
            <a:endCxn id="7" idx="1"/>
          </p:cNvCxnSpPr>
          <p:nvPr/>
        </p:nvCxnSpPr>
        <p:spPr>
          <a:xfrm rot="16200000" flipH="1">
            <a:off x="2049977" y="2106248"/>
            <a:ext cx="956142" cy="35493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811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0BCD-5E85-42B3-9819-DE19ABAA528E}"/>
              </a:ext>
            </a:extLst>
          </p:cNvPr>
          <p:cNvSpPr>
            <a:spLocks noGrp="1"/>
          </p:cNvSpPr>
          <p:nvPr>
            <p:ph type="title"/>
          </p:nvPr>
        </p:nvSpPr>
        <p:spPr/>
        <p:txBody>
          <a:bodyPr/>
          <a:lstStyle/>
          <a:p>
            <a:pPr algn="ctr"/>
            <a:r>
              <a:rPr lang="en-IN" dirty="0"/>
              <a:t>ADVANTAGES</a:t>
            </a:r>
          </a:p>
        </p:txBody>
      </p:sp>
      <p:sp>
        <p:nvSpPr>
          <p:cNvPr id="3" name="Content Placeholder 2">
            <a:extLst>
              <a:ext uri="{FF2B5EF4-FFF2-40B4-BE49-F238E27FC236}">
                <a16:creationId xmlns:a16="http://schemas.microsoft.com/office/drawing/2014/main" id="{AED448CA-046D-4FA6-A8C5-86C76F01E95A}"/>
              </a:ext>
            </a:extLst>
          </p:cNvPr>
          <p:cNvSpPr>
            <a:spLocks noGrp="1"/>
          </p:cNvSpPr>
          <p:nvPr>
            <p:ph idx="1"/>
          </p:nvPr>
        </p:nvSpPr>
        <p:spPr/>
        <p:txBody>
          <a:bodyPr/>
          <a:lstStyle/>
          <a:p>
            <a:pPr algn="just"/>
            <a:r>
              <a:rPr lang="en-US" dirty="0">
                <a:ea typeface="+mn-lt"/>
                <a:cs typeface="+mn-lt"/>
              </a:rPr>
              <a:t>Easy and simple User Interface for the bank people who is going to evaluate the</a:t>
            </a:r>
            <a:r>
              <a:rPr lang="en-US" dirty="0"/>
              <a:t> </a:t>
            </a:r>
            <a:r>
              <a:rPr lang="en-US" dirty="0">
                <a:ea typeface="+mn-lt"/>
                <a:cs typeface="+mn-lt"/>
              </a:rPr>
              <a:t>customer loan status.</a:t>
            </a:r>
            <a:endParaRPr lang="en-US" dirty="0"/>
          </a:p>
          <a:p>
            <a:pPr algn="just"/>
            <a:r>
              <a:rPr lang="en-US" dirty="0">
                <a:ea typeface="+mn-lt"/>
                <a:cs typeface="+mn-lt"/>
              </a:rPr>
              <a:t> Random Forest give the accurate result of the prediction up to 74% which is the algorithm</a:t>
            </a:r>
            <a:r>
              <a:rPr lang="en-US" dirty="0"/>
              <a:t> </a:t>
            </a:r>
            <a:r>
              <a:rPr lang="en-US" dirty="0">
                <a:ea typeface="+mn-lt"/>
                <a:cs typeface="+mn-lt"/>
              </a:rPr>
              <a:t>we used for prediction.</a:t>
            </a:r>
            <a:endParaRPr lang="en-US" dirty="0"/>
          </a:p>
          <a:p>
            <a:pPr algn="just"/>
            <a:r>
              <a:rPr lang="en-US" dirty="0">
                <a:ea typeface="+mn-lt"/>
                <a:cs typeface="+mn-lt"/>
              </a:rPr>
              <a:t> It is widely used for managing risks in the banking industry.</a:t>
            </a:r>
            <a:endParaRPr lang="en-US" dirty="0"/>
          </a:p>
          <a:p>
            <a:pPr algn="just"/>
            <a:r>
              <a:rPr lang="en-US" dirty="0">
                <a:ea typeface="+mn-lt"/>
                <a:cs typeface="+mn-lt"/>
              </a:rPr>
              <a:t>It is composed using the HTML and Python for the web usage in real time.</a:t>
            </a:r>
            <a:endParaRPr lang="en-US" dirty="0"/>
          </a:p>
          <a:p>
            <a:r>
              <a:rPr lang="en-US" dirty="0">
                <a:ea typeface="+mn-lt"/>
                <a:cs typeface="+mn-lt"/>
              </a:rPr>
              <a:t>It can work in real time and predict as soon as the necessary details for prediction are given to the model.</a:t>
            </a:r>
            <a:endParaRPr lang="en-IN" dirty="0"/>
          </a:p>
        </p:txBody>
      </p:sp>
    </p:spTree>
    <p:extLst>
      <p:ext uri="{BB962C8B-B14F-4D97-AF65-F5344CB8AC3E}">
        <p14:creationId xmlns:p14="http://schemas.microsoft.com/office/powerpoint/2010/main" val="126283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77F5-C2D3-41EB-80F3-EC510EB6DB12}"/>
              </a:ext>
            </a:extLst>
          </p:cNvPr>
          <p:cNvSpPr>
            <a:spLocks noGrp="1"/>
          </p:cNvSpPr>
          <p:nvPr>
            <p:ph type="title"/>
          </p:nvPr>
        </p:nvSpPr>
        <p:spPr>
          <a:xfrm>
            <a:off x="685801" y="1606858"/>
            <a:ext cx="10131425" cy="949911"/>
          </a:xfrm>
        </p:spPr>
        <p:txBody>
          <a:bodyPr/>
          <a:lstStyle/>
          <a:p>
            <a:pPr algn="ctr"/>
            <a:r>
              <a:rPr lang="en-US" dirty="0"/>
              <a:t>DISADVANTAGES</a:t>
            </a:r>
            <a:endParaRPr lang="en-IN" dirty="0"/>
          </a:p>
        </p:txBody>
      </p:sp>
      <p:sp>
        <p:nvSpPr>
          <p:cNvPr id="3" name="Content Placeholder 2">
            <a:extLst>
              <a:ext uri="{FF2B5EF4-FFF2-40B4-BE49-F238E27FC236}">
                <a16:creationId xmlns:a16="http://schemas.microsoft.com/office/drawing/2014/main" id="{3F9A36C7-DA52-4C4A-B376-685E62AE34E1}"/>
              </a:ext>
            </a:extLst>
          </p:cNvPr>
          <p:cNvSpPr>
            <a:spLocks noGrp="1"/>
          </p:cNvSpPr>
          <p:nvPr>
            <p:ph idx="1"/>
          </p:nvPr>
        </p:nvSpPr>
        <p:spPr>
          <a:xfrm>
            <a:off x="685801" y="2130641"/>
            <a:ext cx="10131425" cy="3660559"/>
          </a:xfrm>
        </p:spPr>
        <p:txBody>
          <a:bodyPr/>
          <a:lstStyle/>
          <a:p>
            <a:pPr algn="just"/>
            <a:r>
              <a:rPr lang="en-US" dirty="0">
                <a:ea typeface="+mn-lt"/>
                <a:cs typeface="+mn-lt"/>
              </a:rPr>
              <a:t>Gives </a:t>
            </a:r>
            <a:r>
              <a:rPr lang="en-US">
                <a:ea typeface="+mn-lt"/>
                <a:cs typeface="+mn-lt"/>
              </a:rPr>
              <a:t>only 74% </a:t>
            </a:r>
            <a:r>
              <a:rPr lang="en-US" dirty="0">
                <a:ea typeface="+mn-lt"/>
                <a:cs typeface="+mn-lt"/>
              </a:rPr>
              <a:t>accuracy for the loan status.</a:t>
            </a:r>
            <a:endParaRPr lang="en-US" dirty="0"/>
          </a:p>
          <a:p>
            <a:pPr algn="just"/>
            <a:r>
              <a:rPr lang="en-US" dirty="0">
                <a:ea typeface="+mn-lt"/>
                <a:cs typeface="+mn-lt"/>
              </a:rPr>
              <a:t> It could not work anywhere like an web-application, if one is using other should be quiet.</a:t>
            </a:r>
            <a:endParaRPr lang="en-US" dirty="0"/>
          </a:p>
          <a:p>
            <a:r>
              <a:rPr lang="en-US" dirty="0">
                <a:ea typeface="+mn-lt"/>
                <a:cs typeface="+mn-lt"/>
              </a:rPr>
              <a:t> Needs more than a single value for the prediction.</a:t>
            </a:r>
          </a:p>
          <a:p>
            <a:endParaRPr lang="en-IN" dirty="0"/>
          </a:p>
        </p:txBody>
      </p:sp>
    </p:spTree>
    <p:extLst>
      <p:ext uri="{BB962C8B-B14F-4D97-AF65-F5344CB8AC3E}">
        <p14:creationId xmlns:p14="http://schemas.microsoft.com/office/powerpoint/2010/main" val="924299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3.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Celestial design</Template>
  <TotalTime>80</TotalTime>
  <Words>1104</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Century Gothic</vt:lpstr>
      <vt:lpstr>Georgia</vt:lpstr>
      <vt:lpstr>Celestial</vt:lpstr>
      <vt:lpstr>EDA Loan STATUS PredIctIon       Using Classification algorithms</vt:lpstr>
      <vt:lpstr>TABLE OF CONTENTS</vt:lpstr>
      <vt:lpstr>INTRODUCTION</vt:lpstr>
      <vt:lpstr>PURPOSE</vt:lpstr>
      <vt:lpstr>EXISTING PROBLEM</vt:lpstr>
      <vt:lpstr>PROPOSED SOLUTION</vt:lpstr>
      <vt:lpstr>PowerPoint Presentation</vt:lpstr>
      <vt:lpstr>ADVANTAGES</vt:lpstr>
      <vt:lpstr>DISADVANTAGES</vt:lpstr>
      <vt:lpstr>APPLICATIONS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Loan STATUS PredIctIon       Using Classification algorithms</dc:title>
  <dc:creator>Kotha Nithya</dc:creator>
  <cp:lastModifiedBy>Kotha Nithya</cp:lastModifiedBy>
  <cp:revision>7</cp:revision>
  <dcterms:created xsi:type="dcterms:W3CDTF">2020-08-28T13:36:52Z</dcterms:created>
  <dcterms:modified xsi:type="dcterms:W3CDTF">2020-08-29T12:24:46Z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