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256" r:id="rId2"/>
    <p:sldId id="257" r:id="rId3"/>
    <p:sldId id="259" r:id="rId4"/>
    <p:sldId id="261" r:id="rId5"/>
    <p:sldId id="262" r:id="rId6"/>
    <p:sldId id="263" r:id="rId7"/>
    <p:sldId id="265" r:id="rId8"/>
    <p:sldId id="266" r:id="rId9"/>
    <p:sldId id="267" r:id="rId10"/>
    <p:sldId id="268" r:id="rId11"/>
    <p:sldId id="269" r:id="rId12"/>
    <p:sldId id="270"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FF29"/>
    <a:srgbClr val="003635"/>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365"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3088184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0109" y="1423220"/>
            <a:ext cx="8229600" cy="1688688"/>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47484" y="3347881"/>
            <a:ext cx="8229600" cy="678426"/>
          </a:xfrm>
        </p:spPr>
        <p:txBody>
          <a:bodyPr>
            <a:normAutofit/>
          </a:bodyPr>
          <a:lstStyle>
            <a:lvl1pPr marL="0" indent="0" algn="r">
              <a:buNone/>
              <a:defRPr sz="2800" b="0" i="0">
                <a:solidFill>
                  <a:srgbClr val="9EFF2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9321" y="298079"/>
            <a:ext cx="8259098" cy="763526"/>
          </a:xfrm>
        </p:spPr>
        <p:txBody>
          <a:bodyPr>
            <a:normAutofit/>
          </a:bodyPr>
          <a:lstStyle>
            <a:lvl1pPr algn="r">
              <a:defRPr sz="3600" baseline="0">
                <a:solidFill>
                  <a:srgbClr val="9EFF29"/>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519084"/>
            <a:ext cx="8246070" cy="325939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9EFF29"/>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7" y="293770"/>
            <a:ext cx="8093365" cy="763525"/>
          </a:xfrm>
        </p:spPr>
        <p:txBody>
          <a:bodyPr>
            <a:normAutofit/>
          </a:bodyPr>
          <a:lstStyle>
            <a:lvl1pPr algn="r">
              <a:defRPr sz="3600" baseline="0">
                <a:solidFill>
                  <a:srgbClr val="9EFF29"/>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500663"/>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197306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500663"/>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197306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8/28/2020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349" y="694660"/>
            <a:ext cx="8808502" cy="2210767"/>
          </a:xfrm>
        </p:spPr>
        <p:txBody>
          <a:bodyPr>
            <a:normAutofit/>
          </a:bodyPr>
          <a:lstStyle/>
          <a:p>
            <a:r>
              <a:rPr lang="en-US" dirty="0"/>
              <a:t>VISA APPROVAL PREDICTION</a:t>
            </a:r>
            <a:br>
              <a:rPr lang="en-US" sz="9600" dirty="0"/>
            </a:br>
            <a:r>
              <a:rPr lang="en-US" sz="2800" dirty="0"/>
              <a:t>Using Classification Algorithms</a:t>
            </a:r>
          </a:p>
        </p:txBody>
      </p:sp>
      <p:sp>
        <p:nvSpPr>
          <p:cNvPr id="3" name="Subtitle 2"/>
          <p:cNvSpPr>
            <a:spLocks noGrp="1"/>
          </p:cNvSpPr>
          <p:nvPr>
            <p:ph type="subTitle" idx="1"/>
          </p:nvPr>
        </p:nvSpPr>
        <p:spPr>
          <a:xfrm>
            <a:off x="5663609" y="3370001"/>
            <a:ext cx="2742972" cy="730043"/>
          </a:xfrm>
        </p:spPr>
        <p:txBody>
          <a:bodyPr>
            <a:normAutofit fontScale="40000" lnSpcReduction="20000"/>
          </a:bodyPr>
          <a:lstStyle/>
          <a:p>
            <a:pPr algn="just"/>
            <a:r>
              <a:rPr lang="en-US" dirty="0">
                <a:solidFill>
                  <a:schemeClr val="bg1"/>
                </a:solidFill>
              </a:rPr>
              <a:t> </a:t>
            </a:r>
            <a:r>
              <a:rPr lang="en-US" sz="2800" dirty="0">
                <a:solidFill>
                  <a:schemeClr val="bg1"/>
                </a:solidFill>
              </a:rPr>
              <a:t>Developed by:  Kotha Nithya</a:t>
            </a:r>
          </a:p>
          <a:p>
            <a:pPr algn="just"/>
            <a:r>
              <a:rPr lang="en-US" sz="2800" dirty="0">
                <a:solidFill>
                  <a:schemeClr val="bg1"/>
                </a:solidFill>
              </a:rPr>
              <a:t>                             </a:t>
            </a:r>
            <a:r>
              <a:rPr lang="en-US" sz="2800" dirty="0" err="1">
                <a:solidFill>
                  <a:schemeClr val="bg1"/>
                </a:solidFill>
              </a:rPr>
              <a:t>Poshala</a:t>
            </a:r>
            <a:r>
              <a:rPr lang="en-US" sz="2800" dirty="0">
                <a:solidFill>
                  <a:schemeClr val="bg1"/>
                </a:solidFill>
              </a:rPr>
              <a:t>  </a:t>
            </a:r>
            <a:r>
              <a:rPr lang="en-US" sz="2800" dirty="0" err="1">
                <a:solidFill>
                  <a:schemeClr val="bg1"/>
                </a:solidFill>
              </a:rPr>
              <a:t>Amulya</a:t>
            </a:r>
            <a:endParaRPr lang="en-US" sz="2800" dirty="0">
              <a:solidFill>
                <a:schemeClr val="bg1"/>
              </a:solidFill>
            </a:endParaRPr>
          </a:p>
          <a:p>
            <a:pPr algn="just"/>
            <a:r>
              <a:rPr lang="en-US" sz="2800" dirty="0">
                <a:solidFill>
                  <a:schemeClr val="bg1"/>
                </a:solidFill>
              </a:rPr>
              <a:t>                             Sharath Kumar </a:t>
            </a:r>
            <a:r>
              <a:rPr lang="en-US" sz="2800" dirty="0" err="1">
                <a:solidFill>
                  <a:schemeClr val="bg1"/>
                </a:solidFill>
              </a:rPr>
              <a:t>Gongalla</a:t>
            </a:r>
            <a:endParaRPr lang="en-US" sz="2800" dirty="0">
              <a:solidFill>
                <a:schemeClr val="bg1"/>
              </a:solidFill>
            </a:endParaRPr>
          </a:p>
          <a:p>
            <a:pPr algn="just"/>
            <a:r>
              <a:rPr lang="en-US" sz="2800" dirty="0">
                <a:solidFill>
                  <a:schemeClr val="bg1"/>
                </a:solidFill>
              </a:rPr>
              <a:t>                             </a:t>
            </a:r>
            <a:r>
              <a:rPr lang="en-US" sz="2800" dirty="0" err="1">
                <a:solidFill>
                  <a:schemeClr val="bg1"/>
                </a:solidFill>
              </a:rPr>
              <a:t>Podila</a:t>
            </a:r>
            <a:r>
              <a:rPr lang="en-US" sz="2800" dirty="0">
                <a:solidFill>
                  <a:schemeClr val="bg1"/>
                </a:solidFill>
              </a:rPr>
              <a:t> Madhu</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82D4-E0B0-4958-A14A-1416B61277AB}"/>
              </a:ext>
            </a:extLst>
          </p:cNvPr>
          <p:cNvSpPr>
            <a:spLocks noGrp="1"/>
          </p:cNvSpPr>
          <p:nvPr>
            <p:ph type="title"/>
          </p:nvPr>
        </p:nvSpPr>
        <p:spPr/>
        <p:txBody>
          <a:bodyPr/>
          <a:lstStyle/>
          <a:p>
            <a:pPr algn="ctr"/>
            <a:r>
              <a:rPr lang="en-IN" dirty="0"/>
              <a:t>APPLICATIONS</a:t>
            </a:r>
          </a:p>
        </p:txBody>
      </p:sp>
      <p:sp>
        <p:nvSpPr>
          <p:cNvPr id="3" name="Content Placeholder 2">
            <a:extLst>
              <a:ext uri="{FF2B5EF4-FFF2-40B4-BE49-F238E27FC236}">
                <a16:creationId xmlns:a16="http://schemas.microsoft.com/office/drawing/2014/main" id="{EF69DE0E-03EB-43C1-ABCE-DB95FFC4E9FD}"/>
              </a:ext>
            </a:extLst>
          </p:cNvPr>
          <p:cNvSpPr>
            <a:spLocks noGrp="1"/>
          </p:cNvSpPr>
          <p:nvPr>
            <p:ph idx="1"/>
          </p:nvPr>
        </p:nvSpPr>
        <p:spPr/>
        <p:txBody>
          <a:bodyPr>
            <a:normAutofit/>
          </a:bodyPr>
          <a:lstStyle/>
          <a:p>
            <a:r>
              <a:rPr lang="en-US" sz="1600" dirty="0"/>
              <a:t>It is widely used for predicting visa status in the OFLC and USCIS. This can also be applied to other visa's like F1,B1,L1 etc. using the attributes related to them. </a:t>
            </a:r>
          </a:p>
          <a:p>
            <a:r>
              <a:rPr lang="en-US" sz="1600" dirty="0"/>
              <a:t>It is one of the most widely used areas of data mining in the OFLC and USCIS for maintaining the records and predicting the status.</a:t>
            </a:r>
          </a:p>
          <a:p>
            <a:r>
              <a:rPr lang="en-US" sz="1600" dirty="0"/>
              <a:t> Due to tremendous growth in applications of visa the OFLC and USCIS deals with, analysis and transformation of the data into useful knowledge has become a task beyond human ability.</a:t>
            </a:r>
          </a:p>
          <a:p>
            <a:r>
              <a:rPr lang="en-US" sz="1600" dirty="0"/>
              <a:t> So we use Machine Learning Algorithms to analyze the data and propose the visa status based on the given information for the attributes.</a:t>
            </a:r>
            <a:endParaRPr lang="en-IN" sz="1600" dirty="0"/>
          </a:p>
          <a:p>
            <a:endParaRPr lang="en-IN" sz="1600" dirty="0"/>
          </a:p>
          <a:p>
            <a:endParaRPr lang="en-IN" sz="1600" dirty="0"/>
          </a:p>
        </p:txBody>
      </p:sp>
    </p:spTree>
    <p:extLst>
      <p:ext uri="{BB962C8B-B14F-4D97-AF65-F5344CB8AC3E}">
        <p14:creationId xmlns:p14="http://schemas.microsoft.com/office/powerpoint/2010/main" val="140840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DEDF-724D-4A00-B6FA-FDA16A0F9771}"/>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33BF6895-709C-4B79-AE15-5D54B68BD2F5}"/>
              </a:ext>
            </a:extLst>
          </p:cNvPr>
          <p:cNvSpPr>
            <a:spLocks noGrp="1"/>
          </p:cNvSpPr>
          <p:nvPr>
            <p:ph idx="1"/>
          </p:nvPr>
        </p:nvSpPr>
        <p:spPr/>
        <p:txBody>
          <a:bodyPr>
            <a:normAutofit/>
          </a:bodyPr>
          <a:lstStyle/>
          <a:p>
            <a:pPr algn="just"/>
            <a:r>
              <a:rPr lang="en-US" sz="1600" dirty="0"/>
              <a:t>In this work Logistic  Regression ,  KNN , Decision Tree , Naïve Bayes ,  Random Forest and SVM were considered for determining the status of visa. </a:t>
            </a:r>
          </a:p>
          <a:p>
            <a:pPr algn="just"/>
            <a:r>
              <a:rPr lang="en-US" sz="1600" dirty="0"/>
              <a:t>Decision Tree Classifier performed the best in terms of accuracy and prediction . In the end, it is indeed possible to predict the outcome of H-1B visa applications based on the attributes of the applicant using machine learning. </a:t>
            </a:r>
          </a:p>
          <a:p>
            <a:pPr algn="just"/>
            <a:r>
              <a:rPr lang="en-US" sz="1600" dirty="0"/>
              <a:t>The utilization of machine learning related algorithm enabled us to analyze the data based on training and learning steps. Therefore, it  helped us to predict the approval and deny rate of H-1B visa of the testing year by Decision Tree. </a:t>
            </a:r>
          </a:p>
          <a:p>
            <a:pPr algn="just"/>
            <a:r>
              <a:rPr lang="en-US" sz="1600" dirty="0"/>
              <a:t>The analysis of H-1B visa application might help to guard students, individuals to accomplish their American Dreams.</a:t>
            </a:r>
            <a:endParaRPr lang="en-IN" sz="1600" dirty="0"/>
          </a:p>
          <a:p>
            <a:endParaRPr lang="en-IN" sz="1600" dirty="0"/>
          </a:p>
          <a:p>
            <a:endParaRPr lang="en-IN" sz="1600" dirty="0"/>
          </a:p>
        </p:txBody>
      </p:sp>
    </p:spTree>
    <p:extLst>
      <p:ext uri="{BB962C8B-B14F-4D97-AF65-F5344CB8AC3E}">
        <p14:creationId xmlns:p14="http://schemas.microsoft.com/office/powerpoint/2010/main" val="2703976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E83E3-6C18-43AC-B75A-2353D2E8B352}"/>
              </a:ext>
            </a:extLst>
          </p:cNvPr>
          <p:cNvSpPr>
            <a:spLocks noGrp="1"/>
          </p:cNvSpPr>
          <p:nvPr>
            <p:ph type="ctrTitle"/>
          </p:nvPr>
        </p:nvSpPr>
        <p:spPr/>
        <p:txBody>
          <a:bodyPr>
            <a:normAutofit/>
          </a:bodyPr>
          <a:lstStyle/>
          <a:p>
            <a:pPr algn="ctr"/>
            <a:r>
              <a:rPr lang="en-IN" sz="4800" dirty="0"/>
              <a:t>            THANK YOU</a:t>
            </a:r>
          </a:p>
        </p:txBody>
      </p:sp>
    </p:spTree>
    <p:extLst>
      <p:ext uri="{BB962C8B-B14F-4D97-AF65-F5344CB8AC3E}">
        <p14:creationId xmlns:p14="http://schemas.microsoft.com/office/powerpoint/2010/main" val="371948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OF CONTENTS</a:t>
            </a:r>
          </a:p>
        </p:txBody>
      </p:sp>
      <p:sp>
        <p:nvSpPr>
          <p:cNvPr id="3" name="Content Placeholder 2"/>
          <p:cNvSpPr>
            <a:spLocks noGrp="1"/>
          </p:cNvSpPr>
          <p:nvPr>
            <p:ph idx="1"/>
          </p:nvPr>
        </p:nvSpPr>
        <p:spPr/>
        <p:txBody>
          <a:bodyPr/>
          <a:lstStyle/>
          <a:p>
            <a:r>
              <a:rPr lang="en-US" dirty="0"/>
              <a:t>INTRODUCTION</a:t>
            </a:r>
          </a:p>
          <a:p>
            <a:r>
              <a:rPr lang="en-US" dirty="0"/>
              <a:t>ADVANTAGES AND DISADVANTAGES</a:t>
            </a:r>
          </a:p>
          <a:p>
            <a:r>
              <a:rPr lang="en-US" dirty="0"/>
              <a:t>APPLICATIONS</a:t>
            </a:r>
          </a:p>
          <a:p>
            <a:r>
              <a:rPr lang="en-US" dirty="0"/>
              <a:t>CONCLUSION</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dirty="0"/>
              <a:t>INTRODUCTION</a:t>
            </a:r>
          </a:p>
        </p:txBody>
      </p:sp>
      <p:sp>
        <p:nvSpPr>
          <p:cNvPr id="5" name="Content Placeholder 4"/>
          <p:cNvSpPr>
            <a:spLocks noGrp="1"/>
          </p:cNvSpPr>
          <p:nvPr>
            <p:ph idx="1"/>
          </p:nvPr>
        </p:nvSpPr>
        <p:spPr/>
        <p:txBody>
          <a:bodyPr>
            <a:noAutofit/>
          </a:bodyPr>
          <a:lstStyle/>
          <a:p>
            <a:r>
              <a:rPr lang="en-US" sz="1600" dirty="0"/>
              <a:t> H-1B is a type of non-immigrant visa in the United States that allows foreign nationals to work in occupations that require specialized knowledge and a bachelor’s degree or higher in the specific specialty.</a:t>
            </a:r>
          </a:p>
          <a:p>
            <a:r>
              <a:rPr lang="en-US" sz="1600" dirty="0"/>
              <a:t>This visa requires the applicant to have a job offer from an employer in the US before they can file an application to the US immigration service (USCIS). </a:t>
            </a:r>
          </a:p>
          <a:p>
            <a:r>
              <a:rPr lang="en-US" sz="1600" dirty="0"/>
              <a:t>USCIS grants 85,000 H-1B visas every year, even though the number of applicants far exceed that number .</a:t>
            </a:r>
          </a:p>
          <a:p>
            <a:r>
              <a:rPr lang="en-US" sz="1600" dirty="0"/>
              <a:t> The selection process is claimed to be based on a lottery, hence how the attributes of the applicants affect the final outcome is unclear.</a:t>
            </a:r>
          </a:p>
          <a:p>
            <a:r>
              <a:rPr lang="en-US" sz="1600" dirty="0"/>
              <a:t>We believe that this prediction algorithm could be a useful resource both for the future H-1B visa applicants and the employers who are considering to sponsor them.</a:t>
            </a:r>
            <a:endParaRPr lang="en-IN" sz="1600" dirty="0"/>
          </a:p>
          <a:p>
            <a:endParaRPr lang="en-IN" sz="1600" dirty="0"/>
          </a:p>
          <a:p>
            <a:endParaRPr lang="en-IN" sz="1600" dirty="0"/>
          </a:p>
          <a:p>
            <a:endParaRPr lang="en-US" sz="1600"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80D77-2285-48E2-BC66-188F6363216A}"/>
              </a:ext>
            </a:extLst>
          </p:cNvPr>
          <p:cNvSpPr>
            <a:spLocks noGrp="1"/>
          </p:cNvSpPr>
          <p:nvPr>
            <p:ph type="title"/>
          </p:nvPr>
        </p:nvSpPr>
        <p:spPr/>
        <p:txBody>
          <a:bodyPr/>
          <a:lstStyle/>
          <a:p>
            <a:pPr algn="ctr"/>
            <a:r>
              <a:rPr lang="en-IN" dirty="0"/>
              <a:t>PURPOSE</a:t>
            </a:r>
          </a:p>
        </p:txBody>
      </p:sp>
      <p:sp>
        <p:nvSpPr>
          <p:cNvPr id="3" name="Content Placeholder 2">
            <a:extLst>
              <a:ext uri="{FF2B5EF4-FFF2-40B4-BE49-F238E27FC236}">
                <a16:creationId xmlns:a16="http://schemas.microsoft.com/office/drawing/2014/main" id="{882D607E-55D1-4150-80BA-76E53D4D0F9B}"/>
              </a:ext>
            </a:extLst>
          </p:cNvPr>
          <p:cNvSpPr>
            <a:spLocks noGrp="1"/>
          </p:cNvSpPr>
          <p:nvPr>
            <p:ph idx="1"/>
          </p:nvPr>
        </p:nvSpPr>
        <p:spPr/>
        <p:txBody>
          <a:bodyPr>
            <a:normAutofit/>
          </a:bodyPr>
          <a:lstStyle/>
          <a:p>
            <a:pPr marL="285750" indent="-285750" algn="just">
              <a:buFont typeface="Arial" panose="020B0604020202020204" pitchFamily="34" charset="0"/>
              <a:buChar char="•"/>
            </a:pPr>
            <a:r>
              <a:rPr lang="en-US" sz="1600" dirty="0"/>
              <a:t>The main aim of this project is to predict the certification status of the visa applications. For this purpose, the concept of classification is used. That is, when all the attributes are provided, the classifying model is trained on historical data of this application domain and probability of rows belonging to one class or status over the other is determined. This aids in predicting decisions made by USCIS and to recognize if there is any specific pattern behind their decisions.</a:t>
            </a:r>
          </a:p>
          <a:p>
            <a:pPr marL="285750" indent="-285750" algn="just">
              <a:buFont typeface="Arial" panose="020B0604020202020204" pitchFamily="34" charset="0"/>
              <a:buChar char="•"/>
            </a:pPr>
            <a:r>
              <a:rPr lang="en-US" sz="1600" dirty="0"/>
              <a:t>And in the end , the objective of this phase of the project is to develop a model which can tell us whether an individual is eligible to file an H1B visa based on various characteristics in the data . The objective is achieved through creating different machine learning models to predict the outcome-certified or denied of visa. </a:t>
            </a:r>
          </a:p>
          <a:p>
            <a:endParaRPr lang="en-IN" sz="1600" dirty="0"/>
          </a:p>
          <a:p>
            <a:endParaRPr lang="en-IN" sz="1600" dirty="0"/>
          </a:p>
          <a:p>
            <a:endParaRPr lang="en-IN" sz="1600" dirty="0"/>
          </a:p>
        </p:txBody>
      </p:sp>
    </p:spTree>
    <p:extLst>
      <p:ext uri="{BB962C8B-B14F-4D97-AF65-F5344CB8AC3E}">
        <p14:creationId xmlns:p14="http://schemas.microsoft.com/office/powerpoint/2010/main" val="346942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1E51-242D-49C4-B1B0-5B58CDBECA0F}"/>
              </a:ext>
            </a:extLst>
          </p:cNvPr>
          <p:cNvSpPr>
            <a:spLocks noGrp="1"/>
          </p:cNvSpPr>
          <p:nvPr>
            <p:ph type="title"/>
          </p:nvPr>
        </p:nvSpPr>
        <p:spPr>
          <a:xfrm>
            <a:off x="2392106" y="406536"/>
            <a:ext cx="6283782" cy="1004049"/>
          </a:xfrm>
        </p:spPr>
        <p:txBody>
          <a:bodyPr/>
          <a:lstStyle/>
          <a:p>
            <a:pPr algn="ctr"/>
            <a:r>
              <a:rPr lang="en-IN" dirty="0"/>
              <a:t>EXISTING PROBLEM</a:t>
            </a:r>
          </a:p>
        </p:txBody>
      </p:sp>
      <p:sp>
        <p:nvSpPr>
          <p:cNvPr id="3" name="Content Placeholder 2">
            <a:extLst>
              <a:ext uri="{FF2B5EF4-FFF2-40B4-BE49-F238E27FC236}">
                <a16:creationId xmlns:a16="http://schemas.microsoft.com/office/drawing/2014/main" id="{6E8900FB-E935-417F-8CA4-A63627B0F86D}"/>
              </a:ext>
            </a:extLst>
          </p:cNvPr>
          <p:cNvSpPr>
            <a:spLocks noGrp="1"/>
          </p:cNvSpPr>
          <p:nvPr>
            <p:ph idx="1"/>
          </p:nvPr>
        </p:nvSpPr>
        <p:spPr>
          <a:xfrm>
            <a:off x="2389238" y="1609059"/>
            <a:ext cx="6304935" cy="3079437"/>
          </a:xfrm>
        </p:spPr>
        <p:txBody>
          <a:bodyPr>
            <a:normAutofit/>
          </a:bodyPr>
          <a:lstStyle/>
          <a:p>
            <a:pPr algn="just"/>
            <a:r>
              <a:rPr lang="en-US" sz="1600" dirty="0"/>
              <a:t>The previous models have high time complexity and space complexity whereas this model is constrained with the lot of advantages and with a higher accuracy than any other model already proposed.</a:t>
            </a:r>
          </a:p>
          <a:p>
            <a:pPr algn="just"/>
            <a:r>
              <a:rPr lang="en-US" sz="1600" dirty="0"/>
              <a:t>Previous model has used prediction algorithm based on K-means clustering, it provided prediction accuracies for only a small subset of job types instead of an average one.</a:t>
            </a:r>
          </a:p>
          <a:p>
            <a:pPr algn="just"/>
            <a:r>
              <a:rPr lang="en-US" sz="1600" dirty="0"/>
              <a:t>In this model we used Machine learning algorithm named Decision Tree which give an accuracy more then previously predicted problem.</a:t>
            </a:r>
          </a:p>
          <a:p>
            <a:pPr algn="just"/>
            <a:endParaRPr lang="en-IN" sz="1600" dirty="0"/>
          </a:p>
          <a:p>
            <a:endParaRPr lang="en-IN" sz="1600" dirty="0"/>
          </a:p>
          <a:p>
            <a:endParaRPr lang="en-IN" sz="1600" dirty="0"/>
          </a:p>
          <a:p>
            <a:endParaRPr lang="en-IN" sz="1600" dirty="0"/>
          </a:p>
        </p:txBody>
      </p:sp>
    </p:spTree>
    <p:extLst>
      <p:ext uri="{BB962C8B-B14F-4D97-AF65-F5344CB8AC3E}">
        <p14:creationId xmlns:p14="http://schemas.microsoft.com/office/powerpoint/2010/main" val="1097994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2BF0C-66C9-45D0-8EBB-3034BECF636C}"/>
              </a:ext>
            </a:extLst>
          </p:cNvPr>
          <p:cNvSpPr>
            <a:spLocks noGrp="1"/>
          </p:cNvSpPr>
          <p:nvPr>
            <p:ph type="title"/>
          </p:nvPr>
        </p:nvSpPr>
        <p:spPr/>
        <p:txBody>
          <a:bodyPr/>
          <a:lstStyle/>
          <a:p>
            <a:pPr algn="ctr"/>
            <a:r>
              <a:rPr lang="en-IN" dirty="0"/>
              <a:t>PROPOSED SOLUTION</a:t>
            </a:r>
          </a:p>
        </p:txBody>
      </p:sp>
      <p:sp>
        <p:nvSpPr>
          <p:cNvPr id="3" name="Content Placeholder 2">
            <a:extLst>
              <a:ext uri="{FF2B5EF4-FFF2-40B4-BE49-F238E27FC236}">
                <a16:creationId xmlns:a16="http://schemas.microsoft.com/office/drawing/2014/main" id="{009C6DA2-87A3-4400-8BC5-EBC55E655173}"/>
              </a:ext>
            </a:extLst>
          </p:cNvPr>
          <p:cNvSpPr>
            <a:spLocks noGrp="1"/>
          </p:cNvSpPr>
          <p:nvPr>
            <p:ph idx="1"/>
          </p:nvPr>
        </p:nvSpPr>
        <p:spPr/>
        <p:txBody>
          <a:bodyPr>
            <a:normAutofit/>
          </a:bodyPr>
          <a:lstStyle/>
          <a:p>
            <a:pPr marL="0" indent="0">
              <a:buNone/>
            </a:pPr>
            <a:r>
              <a:rPr lang="en-IN" sz="1600" u="sng" dirty="0"/>
              <a:t>DECISION TREE:</a:t>
            </a:r>
          </a:p>
          <a:p>
            <a:pPr algn="just"/>
            <a:r>
              <a:rPr lang="en-US" sz="1600" b="0" i="0" dirty="0">
                <a:effectLst/>
              </a:rPr>
              <a:t>In general, Decision tree analysis is a predictive modelling tool that can be applied across many areas. Decision trees can be constructed by an algorithmic approach that can split the dataset in different ways based on different conditions. Decisions trees are the most powerful algorithms that falls under the category of supervised algorithms.</a:t>
            </a:r>
          </a:p>
          <a:p>
            <a:pPr algn="just"/>
            <a:r>
              <a:rPr lang="en-US" sz="1600" b="0" i="0" dirty="0">
                <a:effectLst/>
              </a:rPr>
              <a:t>They can be used for both classification and regression tasks. The two main entities of a tree are decision nodes, where the data is split and leaves, where we got outcome.</a:t>
            </a:r>
            <a:r>
              <a:rPr lang="en-US" sz="1600" dirty="0"/>
              <a:t> A major goal of the analysis is to determine the best decisions. </a:t>
            </a:r>
            <a:r>
              <a:rPr lang="en-US" sz="1600" b="0" i="0" dirty="0">
                <a:effectLst/>
              </a:rPr>
              <a:t> </a:t>
            </a:r>
          </a:p>
          <a:p>
            <a:pPr algn="just"/>
            <a:r>
              <a:rPr lang="en-US" sz="1600" dirty="0"/>
              <a:t>Decision Trees follow Divide-and-Conquer Algorithm.</a:t>
            </a:r>
            <a:endParaRPr lang="en-US" sz="1600" b="0" i="0" dirty="0">
              <a:effectLst/>
            </a:endParaRPr>
          </a:p>
          <a:p>
            <a:endParaRPr lang="en-IN" sz="1600" u="sng" dirty="0"/>
          </a:p>
          <a:p>
            <a:pPr marL="0" indent="0">
              <a:buNone/>
            </a:pPr>
            <a:endParaRPr lang="en-IN" sz="1600" u="sng" dirty="0"/>
          </a:p>
          <a:p>
            <a:endParaRPr lang="en-IN" sz="1600" dirty="0"/>
          </a:p>
          <a:p>
            <a:endParaRPr lang="en-IN" sz="1600" dirty="0"/>
          </a:p>
          <a:p>
            <a:endParaRPr lang="en-IN" sz="1600" dirty="0"/>
          </a:p>
        </p:txBody>
      </p:sp>
    </p:spTree>
    <p:extLst>
      <p:ext uri="{BB962C8B-B14F-4D97-AF65-F5344CB8AC3E}">
        <p14:creationId xmlns:p14="http://schemas.microsoft.com/office/powerpoint/2010/main" val="2395726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22B9-2360-41BE-99FF-0C5E5AB1283F}"/>
              </a:ext>
            </a:extLst>
          </p:cNvPr>
          <p:cNvSpPr>
            <a:spLocks noGrp="1"/>
          </p:cNvSpPr>
          <p:nvPr>
            <p:ph type="title"/>
          </p:nvPr>
        </p:nvSpPr>
        <p:spPr/>
        <p:txBody>
          <a:bodyPr/>
          <a:lstStyle/>
          <a:p>
            <a:r>
              <a:rPr lang="en-IN">
                <a:solidFill>
                  <a:schemeClr val="bg1"/>
                </a:solidFill>
              </a:rPr>
              <a:t>               FLOW </a:t>
            </a:r>
            <a:r>
              <a:rPr lang="en-IN" dirty="0">
                <a:solidFill>
                  <a:schemeClr val="bg1"/>
                </a:solidFill>
              </a:rPr>
              <a:t>CHART</a:t>
            </a:r>
          </a:p>
        </p:txBody>
      </p:sp>
      <p:sp>
        <p:nvSpPr>
          <p:cNvPr id="3" name="Title 1">
            <a:extLst>
              <a:ext uri="{FF2B5EF4-FFF2-40B4-BE49-F238E27FC236}">
                <a16:creationId xmlns:a16="http://schemas.microsoft.com/office/drawing/2014/main" id="{9BE2B529-3DC9-454A-BFDB-B98D29F830F2}"/>
              </a:ext>
            </a:extLst>
          </p:cNvPr>
          <p:cNvSpPr txBox="1">
            <a:spLocks/>
          </p:cNvSpPr>
          <p:nvPr/>
        </p:nvSpPr>
        <p:spPr>
          <a:xfrm>
            <a:off x="1522414" y="274638"/>
            <a:ext cx="9143998" cy="1020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dirty="0"/>
          </a:p>
        </p:txBody>
      </p:sp>
      <p:sp>
        <p:nvSpPr>
          <p:cNvPr id="4" name="Title 1">
            <a:extLst>
              <a:ext uri="{FF2B5EF4-FFF2-40B4-BE49-F238E27FC236}">
                <a16:creationId xmlns:a16="http://schemas.microsoft.com/office/drawing/2014/main" id="{2E664B93-07C6-4248-B719-32A44C624224}"/>
              </a:ext>
            </a:extLst>
          </p:cNvPr>
          <p:cNvSpPr txBox="1">
            <a:spLocks/>
          </p:cNvSpPr>
          <p:nvPr/>
        </p:nvSpPr>
        <p:spPr>
          <a:xfrm>
            <a:off x="1522414" y="274638"/>
            <a:ext cx="9143998"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endParaRPr lang="en-IN" dirty="0"/>
          </a:p>
        </p:txBody>
      </p:sp>
      <p:sp>
        <p:nvSpPr>
          <p:cNvPr id="5" name="Rectangle 4">
            <a:extLst>
              <a:ext uri="{FF2B5EF4-FFF2-40B4-BE49-F238E27FC236}">
                <a16:creationId xmlns:a16="http://schemas.microsoft.com/office/drawing/2014/main" id="{334C2052-64A7-4CEB-8A9C-FB832260812D}"/>
              </a:ext>
            </a:extLst>
          </p:cNvPr>
          <p:cNvSpPr/>
          <p:nvPr/>
        </p:nvSpPr>
        <p:spPr>
          <a:xfrm>
            <a:off x="57422" y="1205746"/>
            <a:ext cx="2160240" cy="57606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t>Collect data from OFLC</a:t>
            </a:r>
          </a:p>
        </p:txBody>
      </p:sp>
      <p:sp>
        <p:nvSpPr>
          <p:cNvPr id="6" name="Rectangle 5">
            <a:extLst>
              <a:ext uri="{FF2B5EF4-FFF2-40B4-BE49-F238E27FC236}">
                <a16:creationId xmlns:a16="http://schemas.microsoft.com/office/drawing/2014/main" id="{776B4D0E-8BD2-49F3-9FD7-D8B4BE47E1F9}"/>
              </a:ext>
            </a:extLst>
          </p:cNvPr>
          <p:cNvSpPr/>
          <p:nvPr/>
        </p:nvSpPr>
        <p:spPr>
          <a:xfrm>
            <a:off x="1409550" y="1870295"/>
            <a:ext cx="1944216" cy="57606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just"/>
            <a:r>
              <a:rPr lang="en-IN" dirty="0"/>
              <a:t>Data Cleaning and pre-processing</a:t>
            </a:r>
          </a:p>
        </p:txBody>
      </p:sp>
      <p:sp>
        <p:nvSpPr>
          <p:cNvPr id="7" name="Rectangle 6">
            <a:extLst>
              <a:ext uri="{FF2B5EF4-FFF2-40B4-BE49-F238E27FC236}">
                <a16:creationId xmlns:a16="http://schemas.microsoft.com/office/drawing/2014/main" id="{3809F342-3F75-447F-BAAE-30284F964611}"/>
              </a:ext>
            </a:extLst>
          </p:cNvPr>
          <p:cNvSpPr/>
          <p:nvPr/>
        </p:nvSpPr>
        <p:spPr>
          <a:xfrm>
            <a:off x="2669509" y="2534844"/>
            <a:ext cx="2016224" cy="57606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t>Feature creation using  Correlation</a:t>
            </a:r>
          </a:p>
        </p:txBody>
      </p:sp>
      <p:sp>
        <p:nvSpPr>
          <p:cNvPr id="8" name="Rectangle 7">
            <a:extLst>
              <a:ext uri="{FF2B5EF4-FFF2-40B4-BE49-F238E27FC236}">
                <a16:creationId xmlns:a16="http://schemas.microsoft.com/office/drawing/2014/main" id="{4FEBF38F-B77D-4B61-943F-1E92DA3078E6}"/>
              </a:ext>
            </a:extLst>
          </p:cNvPr>
          <p:cNvSpPr/>
          <p:nvPr/>
        </p:nvSpPr>
        <p:spPr>
          <a:xfrm>
            <a:off x="4080972" y="3176525"/>
            <a:ext cx="2160240" cy="63542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just"/>
            <a:r>
              <a:rPr lang="en-IN" dirty="0"/>
              <a:t>Training and testing of predicting model</a:t>
            </a:r>
          </a:p>
        </p:txBody>
      </p:sp>
      <p:sp>
        <p:nvSpPr>
          <p:cNvPr id="9" name="Rectangle 8">
            <a:extLst>
              <a:ext uri="{FF2B5EF4-FFF2-40B4-BE49-F238E27FC236}">
                <a16:creationId xmlns:a16="http://schemas.microsoft.com/office/drawing/2014/main" id="{F574D45D-D818-4A42-80C4-8ED564B9E8FF}"/>
              </a:ext>
            </a:extLst>
          </p:cNvPr>
          <p:cNvSpPr/>
          <p:nvPr/>
        </p:nvSpPr>
        <p:spPr>
          <a:xfrm>
            <a:off x="5463986" y="3871511"/>
            <a:ext cx="2088232" cy="63542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t>Comparison of all models in result.</a:t>
            </a:r>
          </a:p>
        </p:txBody>
      </p:sp>
      <p:sp>
        <p:nvSpPr>
          <p:cNvPr id="10" name="Rectangle 9">
            <a:extLst>
              <a:ext uri="{FF2B5EF4-FFF2-40B4-BE49-F238E27FC236}">
                <a16:creationId xmlns:a16="http://schemas.microsoft.com/office/drawing/2014/main" id="{6DF3D084-D999-4535-ACA5-AC708BDF9476}"/>
              </a:ext>
            </a:extLst>
          </p:cNvPr>
          <p:cNvSpPr/>
          <p:nvPr/>
        </p:nvSpPr>
        <p:spPr>
          <a:xfrm>
            <a:off x="6886600" y="4552738"/>
            <a:ext cx="1800200" cy="59076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a:t>conclusion</a:t>
            </a:r>
            <a:endParaRPr lang="en-IN" dirty="0"/>
          </a:p>
        </p:txBody>
      </p:sp>
      <p:cxnSp>
        <p:nvCxnSpPr>
          <p:cNvPr id="11" name="Connector: Elbow 10">
            <a:extLst>
              <a:ext uri="{FF2B5EF4-FFF2-40B4-BE49-F238E27FC236}">
                <a16:creationId xmlns:a16="http://schemas.microsoft.com/office/drawing/2014/main" id="{480C69D7-0F9B-44C9-8343-FE46D40C94B5}"/>
              </a:ext>
            </a:extLst>
          </p:cNvPr>
          <p:cNvCxnSpPr>
            <a:stCxn id="5" idx="2"/>
            <a:endCxn id="6" idx="1"/>
          </p:cNvCxnSpPr>
          <p:nvPr/>
        </p:nvCxnSpPr>
        <p:spPr>
          <a:xfrm rot="16200000" flipH="1">
            <a:off x="1085288" y="1834064"/>
            <a:ext cx="376517" cy="272008"/>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nector: Elbow 11">
            <a:extLst>
              <a:ext uri="{FF2B5EF4-FFF2-40B4-BE49-F238E27FC236}">
                <a16:creationId xmlns:a16="http://schemas.microsoft.com/office/drawing/2014/main" id="{9CBAC48C-90AC-4E4B-868B-D9BD5659679F}"/>
              </a:ext>
            </a:extLst>
          </p:cNvPr>
          <p:cNvCxnSpPr>
            <a:stCxn id="6" idx="2"/>
            <a:endCxn id="7" idx="1"/>
          </p:cNvCxnSpPr>
          <p:nvPr/>
        </p:nvCxnSpPr>
        <p:spPr>
          <a:xfrm rot="16200000" flipH="1">
            <a:off x="2337325" y="2490691"/>
            <a:ext cx="376517" cy="287851"/>
          </a:xfrm>
          <a:prstGeom prst="bentConnector2">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07BF659E-B8E6-4F71-A290-79D8CF296BD7}"/>
              </a:ext>
            </a:extLst>
          </p:cNvPr>
          <p:cNvCxnSpPr>
            <a:stCxn id="7" idx="2"/>
            <a:endCxn id="8" idx="1"/>
          </p:cNvCxnSpPr>
          <p:nvPr/>
        </p:nvCxnSpPr>
        <p:spPr>
          <a:xfrm rot="16200000" flipH="1">
            <a:off x="3687632" y="3100896"/>
            <a:ext cx="383328" cy="403351"/>
          </a:xfrm>
          <a:prstGeom prst="bentConnector2">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88A054A5-9F80-4FBB-BE07-0FF75B20DB6C}"/>
              </a:ext>
            </a:extLst>
          </p:cNvPr>
          <p:cNvCxnSpPr>
            <a:stCxn id="8" idx="2"/>
            <a:endCxn id="9" idx="1"/>
          </p:cNvCxnSpPr>
          <p:nvPr/>
        </p:nvCxnSpPr>
        <p:spPr>
          <a:xfrm rot="16200000" flipH="1">
            <a:off x="5123902" y="3849137"/>
            <a:ext cx="377275" cy="302894"/>
          </a:xfrm>
          <a:prstGeom prst="bentConnector2">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1F7A6B59-43C9-42DE-B86C-8A37EEDEBF15}"/>
              </a:ext>
            </a:extLst>
          </p:cNvPr>
          <p:cNvCxnSpPr>
            <a:stCxn id="9" idx="2"/>
            <a:endCxn id="10" idx="1"/>
          </p:cNvCxnSpPr>
          <p:nvPr/>
        </p:nvCxnSpPr>
        <p:spPr>
          <a:xfrm rot="16200000" flipH="1">
            <a:off x="6526758" y="4488277"/>
            <a:ext cx="341186" cy="378498"/>
          </a:xfrm>
          <a:prstGeom prst="bentConnector2">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34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6B05-3A61-4DA1-A496-C4B8F1D98141}"/>
              </a:ext>
            </a:extLst>
          </p:cNvPr>
          <p:cNvSpPr>
            <a:spLocks noGrp="1"/>
          </p:cNvSpPr>
          <p:nvPr>
            <p:ph type="title"/>
          </p:nvPr>
        </p:nvSpPr>
        <p:spPr/>
        <p:txBody>
          <a:bodyPr/>
          <a:lstStyle/>
          <a:p>
            <a:pPr algn="ctr"/>
            <a:r>
              <a:rPr lang="en-IN" dirty="0"/>
              <a:t>ADVANTAGES</a:t>
            </a:r>
          </a:p>
        </p:txBody>
      </p:sp>
      <p:sp>
        <p:nvSpPr>
          <p:cNvPr id="3" name="Content Placeholder 2">
            <a:extLst>
              <a:ext uri="{FF2B5EF4-FFF2-40B4-BE49-F238E27FC236}">
                <a16:creationId xmlns:a16="http://schemas.microsoft.com/office/drawing/2014/main" id="{0C70515A-6383-4D12-91A7-22FE5CCD5FBF}"/>
              </a:ext>
            </a:extLst>
          </p:cNvPr>
          <p:cNvSpPr>
            <a:spLocks noGrp="1"/>
          </p:cNvSpPr>
          <p:nvPr>
            <p:ph idx="1"/>
          </p:nvPr>
        </p:nvSpPr>
        <p:spPr/>
        <p:txBody>
          <a:bodyPr>
            <a:noAutofit/>
          </a:bodyPr>
          <a:lstStyle/>
          <a:p>
            <a:pPr marL="342900" indent="-342900" algn="just">
              <a:buFont typeface="Arial" panose="020B0604020202020204" pitchFamily="34" charset="0"/>
              <a:buChar char="•"/>
            </a:pPr>
            <a:r>
              <a:rPr lang="en-US" sz="1600" dirty="0"/>
              <a:t>Easy and simple User Interface for the people to evaluate the visa approval status. </a:t>
            </a:r>
          </a:p>
          <a:p>
            <a:pPr marL="342900" indent="-342900" algn="just">
              <a:buFont typeface="Arial" panose="020B0604020202020204" pitchFamily="34" charset="0"/>
              <a:buChar char="•"/>
            </a:pPr>
            <a:r>
              <a:rPr lang="en-US" sz="1600" dirty="0"/>
              <a:t> Decision Tree gives the accurate result of the prediction which is the algorithm we used for prediction.</a:t>
            </a:r>
          </a:p>
          <a:p>
            <a:pPr marL="342900" indent="-342900" algn="just">
              <a:buFont typeface="Arial" panose="020B0604020202020204" pitchFamily="34" charset="0"/>
              <a:buChar char="•"/>
            </a:pPr>
            <a:r>
              <a:rPr lang="en-US" sz="1600" dirty="0"/>
              <a:t>  It is composed using the HTML and Python for the web usage in real time. </a:t>
            </a:r>
          </a:p>
          <a:p>
            <a:pPr marL="342900" indent="-342900" algn="just">
              <a:buFont typeface="Arial" panose="020B0604020202020204" pitchFamily="34" charset="0"/>
              <a:buChar char="•"/>
            </a:pPr>
            <a:r>
              <a:rPr lang="en-US" sz="1600" dirty="0"/>
              <a:t> It can work in real time and predict as soon as the necessary details for prediction are given to the model </a:t>
            </a:r>
          </a:p>
          <a:p>
            <a:pPr marL="342900" indent="-342900" algn="just">
              <a:buFont typeface="Arial" panose="020B0604020202020204" pitchFamily="34" charset="0"/>
              <a:buChar char="•"/>
            </a:pPr>
            <a:r>
              <a:rPr lang="en-US" sz="1600" b="0" i="0" dirty="0">
                <a:effectLst/>
                <a:latin typeface="medium-content-serif-font"/>
              </a:rPr>
              <a:t>Extremely fast at classifying unknown records</a:t>
            </a:r>
            <a:r>
              <a:rPr lang="en-US" sz="1600" b="0" i="0" dirty="0">
                <a:solidFill>
                  <a:srgbClr val="292929"/>
                </a:solidFill>
                <a:effectLst/>
                <a:latin typeface="medium-content-serif-font"/>
              </a:rPr>
              <a:t>.</a:t>
            </a:r>
            <a:r>
              <a:rPr lang="en-US" sz="1600" b="0" i="0" dirty="0">
                <a:effectLst/>
                <a:latin typeface="medium-content-serif-font"/>
              </a:rPr>
              <a:t>.</a:t>
            </a:r>
          </a:p>
          <a:p>
            <a:pPr marL="342900" indent="-342900" algn="just">
              <a:buFont typeface="Arial" panose="020B0604020202020204" pitchFamily="34" charset="0"/>
              <a:buChar char="•"/>
            </a:pPr>
            <a:r>
              <a:rPr lang="en-IN" sz="1600" b="0" i="0" dirty="0">
                <a:effectLst/>
                <a:latin typeface="medium-content-serif-font"/>
              </a:rPr>
              <a:t>Excludes unimportant features.</a:t>
            </a:r>
            <a:endParaRPr lang="en-US" sz="1600" dirty="0"/>
          </a:p>
          <a:p>
            <a:pPr marL="342900" indent="-342900" algn="just">
              <a:buFont typeface="Arial" panose="020B0604020202020204" pitchFamily="34" charset="0"/>
              <a:buChar char="•"/>
            </a:pPr>
            <a:r>
              <a:rPr lang="en-US" sz="1600" dirty="0"/>
              <a:t> By applying Decision tree model this project has became very intuitive and easy .</a:t>
            </a:r>
            <a:endParaRPr lang="en-IN" sz="1600" dirty="0"/>
          </a:p>
          <a:p>
            <a:endParaRPr lang="en-IN" sz="1600" dirty="0"/>
          </a:p>
          <a:p>
            <a:endParaRPr lang="en-IN" sz="1600" dirty="0"/>
          </a:p>
          <a:p>
            <a:endParaRPr lang="en-IN" sz="1600" dirty="0"/>
          </a:p>
        </p:txBody>
      </p:sp>
    </p:spTree>
    <p:extLst>
      <p:ext uri="{BB962C8B-B14F-4D97-AF65-F5344CB8AC3E}">
        <p14:creationId xmlns:p14="http://schemas.microsoft.com/office/powerpoint/2010/main" val="3660010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73645-3D0E-4924-B960-BA5361D361AC}"/>
              </a:ext>
            </a:extLst>
          </p:cNvPr>
          <p:cNvSpPr>
            <a:spLocks noGrp="1"/>
          </p:cNvSpPr>
          <p:nvPr>
            <p:ph type="title"/>
          </p:nvPr>
        </p:nvSpPr>
        <p:spPr>
          <a:xfrm>
            <a:off x="2410391" y="605012"/>
            <a:ext cx="6283782" cy="1089110"/>
          </a:xfrm>
        </p:spPr>
        <p:txBody>
          <a:bodyPr/>
          <a:lstStyle/>
          <a:p>
            <a:pPr algn="ctr"/>
            <a:r>
              <a:rPr lang="en-US" dirty="0"/>
              <a:t>DISADVANTAGES</a:t>
            </a:r>
            <a:endParaRPr lang="en-IN" dirty="0"/>
          </a:p>
        </p:txBody>
      </p:sp>
      <p:sp>
        <p:nvSpPr>
          <p:cNvPr id="3" name="Content Placeholder 2">
            <a:extLst>
              <a:ext uri="{FF2B5EF4-FFF2-40B4-BE49-F238E27FC236}">
                <a16:creationId xmlns:a16="http://schemas.microsoft.com/office/drawing/2014/main" id="{22B5BBD0-2892-4103-B541-A38C51257507}"/>
              </a:ext>
            </a:extLst>
          </p:cNvPr>
          <p:cNvSpPr>
            <a:spLocks noGrp="1"/>
          </p:cNvSpPr>
          <p:nvPr>
            <p:ph idx="1"/>
          </p:nvPr>
        </p:nvSpPr>
        <p:spPr>
          <a:xfrm>
            <a:off x="2389238" y="1779181"/>
            <a:ext cx="6304935" cy="2909316"/>
          </a:xfrm>
        </p:spPr>
        <p:txBody>
          <a:bodyPr>
            <a:normAutofit/>
          </a:bodyPr>
          <a:lstStyle/>
          <a:p>
            <a:pPr marL="342900" indent="-342900" algn="just">
              <a:buFont typeface="Arial" panose="020B0604020202020204" pitchFamily="34" charset="0"/>
              <a:buChar char="•"/>
            </a:pPr>
            <a:r>
              <a:rPr lang="en-US" sz="1600" dirty="0"/>
              <a:t>A small change in the data can cause a large change in the structure. </a:t>
            </a:r>
          </a:p>
          <a:p>
            <a:pPr marL="342900" indent="-342900" algn="just">
              <a:buFont typeface="Arial" panose="020B0604020202020204" pitchFamily="34" charset="0"/>
              <a:buChar char="•"/>
            </a:pPr>
            <a:r>
              <a:rPr lang="en-US" sz="1600" dirty="0"/>
              <a:t>Needs more than a single value for the prediction.</a:t>
            </a:r>
          </a:p>
          <a:p>
            <a:pPr marL="342900" indent="-342900" algn="just">
              <a:buFont typeface="Arial" panose="020B0604020202020204" pitchFamily="34" charset="0"/>
              <a:buChar char="•"/>
            </a:pPr>
            <a:r>
              <a:rPr lang="en-US" sz="1600" dirty="0"/>
              <a:t> Not robust to big-</a:t>
            </a:r>
            <a:r>
              <a:rPr lang="en-US" sz="1600" dirty="0" err="1"/>
              <a:t>influentials</a:t>
            </a:r>
            <a:r>
              <a:rPr lang="en-US" sz="1600" dirty="0"/>
              <a:t> .</a:t>
            </a:r>
          </a:p>
          <a:p>
            <a:pPr marL="342900" indent="-342900" algn="just">
              <a:buFont typeface="Arial" panose="020B0604020202020204" pitchFamily="34" charset="0"/>
              <a:buChar char="•"/>
            </a:pPr>
            <a:r>
              <a:rPr lang="en-US" sz="1600" dirty="0"/>
              <a:t>Requires higher time to train the model.</a:t>
            </a:r>
          </a:p>
          <a:p>
            <a:pPr marL="342900" indent="-342900" algn="just">
              <a:buFont typeface="Arial" panose="020B0604020202020204" pitchFamily="34" charset="0"/>
              <a:buChar char="•"/>
            </a:pPr>
            <a:r>
              <a:rPr lang="en-IN" sz="1600" b="0" i="0" dirty="0">
                <a:effectLst/>
                <a:latin typeface="medium-content-serif-font"/>
              </a:rPr>
              <a:t>Easy to overfit.</a:t>
            </a:r>
            <a:endParaRPr lang="en-IN" sz="1600" dirty="0"/>
          </a:p>
          <a:p>
            <a:pPr marL="0" indent="0">
              <a:buNone/>
            </a:pPr>
            <a:endParaRPr lang="en-IN" sz="1600" dirty="0"/>
          </a:p>
          <a:p>
            <a:endParaRPr lang="en-IN" sz="1600" dirty="0"/>
          </a:p>
          <a:p>
            <a:endParaRPr lang="en-IN" sz="1600" dirty="0"/>
          </a:p>
        </p:txBody>
      </p:sp>
    </p:spTree>
    <p:extLst>
      <p:ext uri="{BB962C8B-B14F-4D97-AF65-F5344CB8AC3E}">
        <p14:creationId xmlns:p14="http://schemas.microsoft.com/office/powerpoint/2010/main" val="647624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948</Words>
  <Application>Microsoft Office PowerPoint</Application>
  <PresentationFormat>On-screen Show (16:9)</PresentationFormat>
  <Paragraphs>71</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medium-content-serif-font</vt:lpstr>
      <vt:lpstr>Office Theme</vt:lpstr>
      <vt:lpstr>VISA APPROVAL PREDICTION Using Classification Algorithms</vt:lpstr>
      <vt:lpstr>TABLE OF CONTENTS</vt:lpstr>
      <vt:lpstr>INTRODUCTION</vt:lpstr>
      <vt:lpstr>PURPOSE</vt:lpstr>
      <vt:lpstr>EXISTING PROBLEM</vt:lpstr>
      <vt:lpstr>PROPOSED SOLUTION</vt:lpstr>
      <vt:lpstr>               FLOW CHART</vt:lpstr>
      <vt:lpstr>ADVANTAGES</vt:lpstr>
      <vt:lpstr>DISADVANTAGES</vt:lpstr>
      <vt:lpstr>APPLICATIONS</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2020-08-28T04:32:40Z</dcterms:modified>
</cp:coreProperties>
</file>