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6" r:id="rId3"/>
    <p:sldId id="258" r:id="rId4"/>
    <p:sldId id="267" r:id="rId5"/>
    <p:sldId id="268" r:id="rId6"/>
    <p:sldId id="265" r:id="rId7"/>
    <p:sldId id="264"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ugula vyshnavi" initials="tv" lastIdx="1" clrIdx="0">
    <p:extLst>
      <p:ext uri="{19B8F6BF-5375-455C-9EA6-DF929625EA0E}">
        <p15:presenceInfo xmlns:p15="http://schemas.microsoft.com/office/powerpoint/2012/main" userId="d3c9b8248b832b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8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461E-D0E4-413A-89D3-E019DCC86CF9}"/>
              </a:ext>
            </a:extLst>
          </p:cNvPr>
          <p:cNvSpPr>
            <a:spLocks noGrp="1"/>
          </p:cNvSpPr>
          <p:nvPr>
            <p:ph type="title"/>
          </p:nvPr>
        </p:nvSpPr>
        <p:spPr/>
        <p:txBody>
          <a:bodyPr>
            <a:normAutofit fontScale="90000"/>
          </a:bodyPr>
          <a:lstStyle/>
          <a:p>
            <a:r>
              <a:rPr lang="en-US" dirty="0"/>
              <a:t>                              Zomato review analysis</a:t>
            </a:r>
            <a:br>
              <a:rPr lang="en-US" dirty="0"/>
            </a:br>
            <a:r>
              <a:rPr lang="en-US" dirty="0"/>
              <a:t> </a:t>
            </a:r>
            <a:br>
              <a:rPr lang="en-US" dirty="0"/>
            </a:br>
            <a:r>
              <a:rPr lang="en-US" dirty="0"/>
              <a:t>                        using artificial intelligence</a:t>
            </a:r>
            <a:br>
              <a:rPr lang="en-US" dirty="0"/>
            </a:br>
            <a:r>
              <a:rPr lang="en-US" dirty="0"/>
              <a:t>         (natural language processing algorithm)</a:t>
            </a:r>
            <a:br>
              <a:rPr lang="en-US" dirty="0"/>
            </a:br>
            <a:r>
              <a:rPr lang="en-US" dirty="0"/>
              <a:t>      </a:t>
            </a:r>
            <a:endParaRPr lang="en-IN" dirty="0"/>
          </a:p>
        </p:txBody>
      </p:sp>
      <p:pic>
        <p:nvPicPr>
          <p:cNvPr id="6" name="Content Placeholder 5">
            <a:extLst>
              <a:ext uri="{FF2B5EF4-FFF2-40B4-BE49-F238E27FC236}">
                <a16:creationId xmlns:a16="http://schemas.microsoft.com/office/drawing/2014/main" id="{1A1A6480-E149-47DA-9041-CE2C8329BCAC}"/>
              </a:ext>
            </a:extLst>
          </p:cNvPr>
          <p:cNvPicPr>
            <a:picLocks noGrp="1" noChangeAspect="1"/>
          </p:cNvPicPr>
          <p:nvPr>
            <p:ph sz="half" idx="1"/>
          </p:nvPr>
        </p:nvPicPr>
        <p:blipFill>
          <a:blip r:embed="rId2"/>
          <a:stretch>
            <a:fillRect/>
          </a:stretch>
        </p:blipFill>
        <p:spPr>
          <a:xfrm>
            <a:off x="834879" y="2519158"/>
            <a:ext cx="3321805" cy="3850379"/>
          </a:xfrm>
        </p:spPr>
      </p:pic>
      <p:sp>
        <p:nvSpPr>
          <p:cNvPr id="4" name="Content Placeholder 3">
            <a:extLst>
              <a:ext uri="{FF2B5EF4-FFF2-40B4-BE49-F238E27FC236}">
                <a16:creationId xmlns:a16="http://schemas.microsoft.com/office/drawing/2014/main" id="{C42254F8-018E-4105-B153-A2B691219B04}"/>
              </a:ext>
            </a:extLst>
          </p:cNvPr>
          <p:cNvSpPr>
            <a:spLocks noGrp="1"/>
          </p:cNvSpPr>
          <p:nvPr>
            <p:ph sz="half" idx="2"/>
          </p:nvPr>
        </p:nvSpPr>
        <p:spPr>
          <a:xfrm>
            <a:off x="5751513" y="2397653"/>
            <a:ext cx="5162150" cy="3780409"/>
          </a:xfrm>
        </p:spPr>
        <p:txBody>
          <a:bodyPr/>
          <a:lstStyle/>
          <a:p>
            <a:pPr marL="0" indent="0">
              <a:buNone/>
            </a:pPr>
            <a:r>
              <a:rPr lang="en-US" dirty="0"/>
              <a:t>SmartBridge-Remote Summer Internship Program</a:t>
            </a:r>
          </a:p>
          <a:p>
            <a:pPr marL="0" indent="0">
              <a:buNone/>
            </a:pPr>
            <a:r>
              <a:rPr lang="en-US" dirty="0"/>
              <a:t>                                                  </a:t>
            </a:r>
          </a:p>
          <a:p>
            <a:pPr marL="0" indent="0">
              <a:buNone/>
            </a:pPr>
            <a:r>
              <a:rPr lang="en-US" dirty="0"/>
              <a:t>                                                DevelopedBy:</a:t>
            </a:r>
          </a:p>
          <a:p>
            <a:pPr marL="0" indent="0">
              <a:buNone/>
            </a:pPr>
            <a:r>
              <a:rPr lang="en-US" dirty="0"/>
              <a:t>                                                Kavya.Dastari</a:t>
            </a:r>
          </a:p>
          <a:p>
            <a:pPr marL="0" indent="0">
              <a:buNone/>
            </a:pPr>
            <a:r>
              <a:rPr lang="en-US" dirty="0"/>
              <a:t>                                                Vyshnavi.Thanugula</a:t>
            </a:r>
          </a:p>
          <a:p>
            <a:pPr marL="0" indent="0">
              <a:buNone/>
            </a:pPr>
            <a:r>
              <a:rPr lang="en-US" dirty="0"/>
              <a:t>                                                Manasa.Chennaboina</a:t>
            </a:r>
          </a:p>
          <a:p>
            <a:pPr marL="0" indent="0">
              <a:buNone/>
            </a:pPr>
            <a:r>
              <a:rPr lang="en-US" dirty="0"/>
              <a:t>                                               Kaki.VishalReddy</a:t>
            </a:r>
            <a:endParaRPr lang="en-IN" dirty="0"/>
          </a:p>
        </p:txBody>
      </p:sp>
    </p:spTree>
    <p:extLst>
      <p:ext uri="{BB962C8B-B14F-4D97-AF65-F5344CB8AC3E}">
        <p14:creationId xmlns:p14="http://schemas.microsoft.com/office/powerpoint/2010/main" val="261391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B601-7117-427C-8F7D-5F34A0180800}"/>
              </a:ext>
            </a:extLst>
          </p:cNvPr>
          <p:cNvSpPr>
            <a:spLocks noGrp="1"/>
          </p:cNvSpPr>
          <p:nvPr>
            <p:ph type="ctrTitle"/>
          </p:nvPr>
        </p:nvSpPr>
        <p:spPr/>
        <p:txBody>
          <a:bodyPr/>
          <a:lstStyle/>
          <a:p>
            <a:r>
              <a:rPr lang="en-US" dirty="0"/>
              <a:t>Synopsis</a:t>
            </a:r>
            <a:br>
              <a:rPr lang="en-US" dirty="0"/>
            </a:br>
            <a:endParaRPr lang="en-IN" dirty="0"/>
          </a:p>
        </p:txBody>
      </p:sp>
      <p:sp>
        <p:nvSpPr>
          <p:cNvPr id="5" name="Subtitle 4">
            <a:extLst>
              <a:ext uri="{FF2B5EF4-FFF2-40B4-BE49-F238E27FC236}">
                <a16:creationId xmlns:a16="http://schemas.microsoft.com/office/drawing/2014/main" id="{AA6DEBDE-BA3C-486B-BF09-5F10E6E07AD7}"/>
              </a:ext>
            </a:extLst>
          </p:cNvPr>
          <p:cNvSpPr>
            <a:spLocks noGrp="1"/>
          </p:cNvSpPr>
          <p:nvPr>
            <p:ph type="subTitle" idx="1"/>
          </p:nvPr>
        </p:nvSpPr>
        <p:spPr>
          <a:xfrm>
            <a:off x="3962399" y="4367976"/>
            <a:ext cx="7197726" cy="1405467"/>
          </a:xfrm>
        </p:spPr>
        <p:txBody>
          <a:bodyPr>
            <a:noAutofit/>
          </a:bodyPr>
          <a:lstStyle/>
          <a:p>
            <a:r>
              <a:rPr lang="en-US" sz="1600" dirty="0"/>
              <a:t>1.Introduction</a:t>
            </a:r>
          </a:p>
          <a:p>
            <a:r>
              <a:rPr lang="en-US" sz="1600" dirty="0"/>
              <a:t>2.Sentiment analysis</a:t>
            </a:r>
          </a:p>
          <a:p>
            <a:r>
              <a:rPr lang="en-US" sz="1600" dirty="0"/>
              <a:t>3.Flowchart</a:t>
            </a:r>
          </a:p>
          <a:p>
            <a:r>
              <a:rPr lang="en-US" sz="1600" dirty="0"/>
              <a:t>4.Advantages</a:t>
            </a:r>
          </a:p>
          <a:p>
            <a:r>
              <a:rPr lang="en-US" sz="1600" dirty="0"/>
              <a:t>5.Disadvantages</a:t>
            </a:r>
            <a:endParaRPr lang="en-IN" sz="1600" dirty="0"/>
          </a:p>
          <a:p>
            <a:r>
              <a:rPr lang="en-IN" sz="1600" dirty="0"/>
              <a:t>6.conclusion</a:t>
            </a:r>
          </a:p>
        </p:txBody>
      </p:sp>
    </p:spTree>
    <p:extLst>
      <p:ext uri="{BB962C8B-B14F-4D97-AF65-F5344CB8AC3E}">
        <p14:creationId xmlns:p14="http://schemas.microsoft.com/office/powerpoint/2010/main" val="310307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94A9-E389-4E90-B3B9-3874BE8ED596}"/>
              </a:ext>
            </a:extLst>
          </p:cNvPr>
          <p:cNvSpPr>
            <a:spLocks noGrp="1"/>
          </p:cNvSpPr>
          <p:nvPr>
            <p:ph type="title"/>
          </p:nvPr>
        </p:nvSpPr>
        <p:spPr/>
        <p:txBody>
          <a:bodyPr/>
          <a:lstStyle/>
          <a:p>
            <a:r>
              <a:rPr lang="en-US" dirty="0"/>
              <a:t>                              </a:t>
            </a:r>
            <a:r>
              <a:rPr lang="en-US" sz="4400" dirty="0"/>
              <a:t>introduction</a:t>
            </a:r>
            <a:endParaRPr lang="en-IN" sz="4400" dirty="0"/>
          </a:p>
        </p:txBody>
      </p:sp>
      <p:pic>
        <p:nvPicPr>
          <p:cNvPr id="8" name="Content Placeholder 7">
            <a:extLst>
              <a:ext uri="{FF2B5EF4-FFF2-40B4-BE49-F238E27FC236}">
                <a16:creationId xmlns:a16="http://schemas.microsoft.com/office/drawing/2014/main" id="{D74FB497-ABAE-4D61-A5F1-6CAF25A8BFCD}"/>
              </a:ext>
            </a:extLst>
          </p:cNvPr>
          <p:cNvPicPr>
            <a:picLocks noGrp="1" noChangeAspect="1"/>
          </p:cNvPicPr>
          <p:nvPr>
            <p:ph sz="half" idx="1"/>
          </p:nvPr>
        </p:nvPicPr>
        <p:blipFill>
          <a:blip r:embed="rId2"/>
          <a:stretch>
            <a:fillRect/>
          </a:stretch>
        </p:blipFill>
        <p:spPr>
          <a:xfrm>
            <a:off x="753163" y="2141538"/>
            <a:ext cx="4861136" cy="3649662"/>
          </a:xfrm>
        </p:spPr>
      </p:pic>
      <p:sp>
        <p:nvSpPr>
          <p:cNvPr id="4" name="Content Placeholder 3">
            <a:extLst>
              <a:ext uri="{FF2B5EF4-FFF2-40B4-BE49-F238E27FC236}">
                <a16:creationId xmlns:a16="http://schemas.microsoft.com/office/drawing/2014/main" id="{55BEFD89-9FC1-47BC-87FF-5AF22B359E7A}"/>
              </a:ext>
            </a:extLst>
          </p:cNvPr>
          <p:cNvSpPr>
            <a:spLocks noGrp="1"/>
          </p:cNvSpPr>
          <p:nvPr>
            <p:ph sz="half" idx="2"/>
          </p:nvPr>
        </p:nvSpPr>
        <p:spPr>
          <a:xfrm>
            <a:off x="5821895" y="2450237"/>
            <a:ext cx="4995332" cy="4651898"/>
          </a:xfrm>
        </p:spPr>
        <p:txBody>
          <a:bodyPr>
            <a:normAutofit fontScale="85000" lnSpcReduction="20000"/>
          </a:bodyPr>
          <a:lstStyle/>
          <a:p>
            <a:r>
              <a:rPr lang="en-US" dirty="0"/>
              <a:t>Zomato is an online discovery guide for restaurants, bars, pubs and clubs and for dine-outs.</a:t>
            </a:r>
          </a:p>
          <a:p>
            <a:r>
              <a:rPr lang="en-US" dirty="0"/>
              <a:t>Zomato has proven to be a phenomenal foodie platform, providing a convenient way to review restaurants,feedbacks, listings in (now)over 24 different countries.</a:t>
            </a:r>
          </a:p>
          <a:p>
            <a:r>
              <a:rPr lang="en-US" dirty="0"/>
              <a:t>The platform is even capable of giving insightful analytics for the restaurant to help route their business to exponential growth.</a:t>
            </a:r>
          </a:p>
          <a:p>
            <a:r>
              <a:rPr lang="en-US" dirty="0"/>
              <a:t>The platform is ideal for both food lovers and restaurant owners.Users can also view pictures and menus for restaurants that do not have a website of their own.</a:t>
            </a:r>
          </a:p>
          <a:p>
            <a:r>
              <a:rPr lang="en-US" dirty="0"/>
              <a:t>The Zomato platform is designed with smart search engine filters,meaning that it will search for only relevant restaurants as per to the searched relevant keyword.</a:t>
            </a:r>
          </a:p>
          <a:p>
            <a:r>
              <a:rPr lang="en-US" dirty="0"/>
              <a:t>Zomato acts as the key-bridge to providing relevant information on potential restaurants for users that searches with keywords or keyphrases relevant to the restaurant.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1662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01CA-E233-47AA-AE2C-441AB809F035}"/>
              </a:ext>
            </a:extLst>
          </p:cNvPr>
          <p:cNvSpPr>
            <a:spLocks noGrp="1"/>
          </p:cNvSpPr>
          <p:nvPr>
            <p:ph type="ctrTitle"/>
          </p:nvPr>
        </p:nvSpPr>
        <p:spPr>
          <a:xfrm>
            <a:off x="3962399" y="-142043"/>
            <a:ext cx="7197726" cy="2707690"/>
          </a:xfrm>
        </p:spPr>
        <p:txBody>
          <a:bodyPr/>
          <a:lstStyle/>
          <a:p>
            <a:r>
              <a:rPr lang="en-US" dirty="0"/>
              <a:t> Sentiment analysis</a:t>
            </a:r>
            <a:endParaRPr lang="en-IN" dirty="0"/>
          </a:p>
        </p:txBody>
      </p:sp>
      <p:sp>
        <p:nvSpPr>
          <p:cNvPr id="3" name="Subtitle 2">
            <a:extLst>
              <a:ext uri="{FF2B5EF4-FFF2-40B4-BE49-F238E27FC236}">
                <a16:creationId xmlns:a16="http://schemas.microsoft.com/office/drawing/2014/main" id="{0F2F244D-F58F-4435-89DB-05EB8AD9B770}"/>
              </a:ext>
            </a:extLst>
          </p:cNvPr>
          <p:cNvSpPr>
            <a:spLocks noGrp="1"/>
          </p:cNvSpPr>
          <p:nvPr>
            <p:ph type="subTitle" idx="1"/>
          </p:nvPr>
        </p:nvSpPr>
        <p:spPr>
          <a:xfrm>
            <a:off x="3962399" y="2947386"/>
            <a:ext cx="7197726" cy="2843813"/>
          </a:xfrm>
        </p:spPr>
        <p:txBody>
          <a:bodyPr>
            <a:noAutofit/>
          </a:bodyPr>
          <a:lstStyle/>
          <a:p>
            <a:r>
              <a:rPr lang="en-US" sz="1200" b="1" i="0" dirty="0">
                <a:effectLst/>
                <a:latin typeface="arial" panose="020B0604020202020204" pitchFamily="34" charset="0"/>
              </a:rPr>
              <a:t>Sentiment analysis</a:t>
            </a:r>
            <a:r>
              <a:rPr lang="en-US" sz="1200" b="0" i="0" dirty="0">
                <a:effectLst/>
                <a:latin typeface="arial" panose="020B0604020202020204" pitchFamily="34" charset="0"/>
              </a:rPr>
              <a:t> is the </a:t>
            </a:r>
            <a:r>
              <a:rPr lang="en-US" sz="1200" b="1" i="0" dirty="0">
                <a:effectLst/>
                <a:latin typeface="arial" panose="020B0604020202020204" pitchFamily="34" charset="0"/>
              </a:rPr>
              <a:t>field of study that analyzes people's opinions</a:t>
            </a:r>
            <a:r>
              <a:rPr lang="en-US" sz="1200" b="0" i="0" dirty="0">
                <a:effectLst/>
                <a:latin typeface="arial" panose="020B0604020202020204" pitchFamily="34" charset="0"/>
              </a:rPr>
              <a:t>, </a:t>
            </a:r>
            <a:r>
              <a:rPr lang="en-US" sz="1200" b="1" i="0" dirty="0">
                <a:effectLst/>
                <a:latin typeface="arial" panose="020B0604020202020204" pitchFamily="34" charset="0"/>
              </a:rPr>
              <a:t>sentiments</a:t>
            </a:r>
            <a:r>
              <a:rPr lang="en-US" sz="1200" b="0" i="0" dirty="0">
                <a:effectLst/>
                <a:latin typeface="arial" panose="020B0604020202020204" pitchFamily="34" charset="0"/>
              </a:rPr>
              <a:t>, evaluations, attitudes, and emotions from written language. It is one of the most active research areas in natural language processing and is also widely studied in data mining, Web mining, and </a:t>
            </a:r>
            <a:r>
              <a:rPr lang="en-US" sz="1200" b="1" i="0" dirty="0">
                <a:effectLst/>
                <a:latin typeface="arial" panose="020B0604020202020204" pitchFamily="34" charset="0"/>
              </a:rPr>
              <a:t>text</a:t>
            </a:r>
            <a:r>
              <a:rPr lang="en-US" sz="1200" b="0" i="0" dirty="0">
                <a:effectLst/>
                <a:latin typeface="arial" panose="020B0604020202020204" pitchFamily="34" charset="0"/>
              </a:rPr>
              <a:t> mining</a:t>
            </a:r>
            <a:r>
              <a:rPr lang="en-US" sz="1200" b="0" i="0" dirty="0">
                <a:solidFill>
                  <a:srgbClr val="222222"/>
                </a:solidFill>
                <a:effectLst/>
                <a:latin typeface="arial" panose="020B0604020202020204" pitchFamily="34" charset="0"/>
              </a:rPr>
              <a:t>.</a:t>
            </a:r>
            <a:endParaRPr lang="en-US" sz="1200" dirty="0"/>
          </a:p>
        </p:txBody>
      </p:sp>
    </p:spTree>
    <p:extLst>
      <p:ext uri="{BB962C8B-B14F-4D97-AF65-F5344CB8AC3E}">
        <p14:creationId xmlns:p14="http://schemas.microsoft.com/office/powerpoint/2010/main" val="132245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31978-0AA8-45CD-AE8C-C0054E917891}"/>
              </a:ext>
            </a:extLst>
          </p:cNvPr>
          <p:cNvPicPr>
            <a:picLocks noChangeAspect="1"/>
          </p:cNvPicPr>
          <p:nvPr/>
        </p:nvPicPr>
        <p:blipFill rotWithShape="1">
          <a:blip r:embed="rId2"/>
          <a:srcRect l="13352" t="17502" r="18027" b="5660"/>
          <a:stretch/>
        </p:blipFill>
        <p:spPr>
          <a:xfrm>
            <a:off x="781236" y="941033"/>
            <a:ext cx="11292396" cy="5584054"/>
          </a:xfrm>
          <a:prstGeom prst="rect">
            <a:avLst/>
          </a:prstGeom>
        </p:spPr>
      </p:pic>
      <p:sp>
        <p:nvSpPr>
          <p:cNvPr id="4" name="TextBox 3">
            <a:extLst>
              <a:ext uri="{FF2B5EF4-FFF2-40B4-BE49-F238E27FC236}">
                <a16:creationId xmlns:a16="http://schemas.microsoft.com/office/drawing/2014/main" id="{1E60221E-10F1-42DC-BAB9-D60372F1F959}"/>
              </a:ext>
            </a:extLst>
          </p:cNvPr>
          <p:cNvSpPr txBox="1"/>
          <p:nvPr/>
        </p:nvSpPr>
        <p:spPr>
          <a:xfrm>
            <a:off x="1562470" y="3246553"/>
            <a:ext cx="1979720" cy="369332"/>
          </a:xfrm>
          <a:prstGeom prst="rect">
            <a:avLst/>
          </a:prstGeom>
          <a:noFill/>
        </p:spPr>
        <p:txBody>
          <a:bodyPr wrap="square">
            <a:spAutoFit/>
          </a:bodyPr>
          <a:lstStyle/>
          <a:p>
            <a:r>
              <a:rPr lang="en-IN" dirty="0">
                <a:solidFill>
                  <a:schemeClr val="bg2"/>
                </a:solidFill>
              </a:rPr>
              <a:t>FLOWCHART</a:t>
            </a:r>
          </a:p>
        </p:txBody>
      </p:sp>
    </p:spTree>
    <p:extLst>
      <p:ext uri="{BB962C8B-B14F-4D97-AF65-F5344CB8AC3E}">
        <p14:creationId xmlns:p14="http://schemas.microsoft.com/office/powerpoint/2010/main" val="116417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0F1B-FA6C-46D6-B59C-B5018058B21E}"/>
              </a:ext>
            </a:extLst>
          </p:cNvPr>
          <p:cNvSpPr>
            <a:spLocks noGrp="1"/>
          </p:cNvSpPr>
          <p:nvPr>
            <p:ph type="title"/>
          </p:nvPr>
        </p:nvSpPr>
        <p:spPr>
          <a:xfrm>
            <a:off x="3819619" y="338665"/>
            <a:ext cx="10131425" cy="1456267"/>
          </a:xfrm>
        </p:spPr>
        <p:txBody>
          <a:bodyPr/>
          <a:lstStyle/>
          <a:p>
            <a:r>
              <a:rPr lang="en-US" dirty="0">
                <a:solidFill>
                  <a:schemeClr val="accent5">
                    <a:lumMod val="40000"/>
                    <a:lumOff val="60000"/>
                  </a:schemeClr>
                </a:solidFill>
              </a:rPr>
              <a:t>       </a:t>
            </a:r>
            <a:r>
              <a:rPr lang="en-US" dirty="0">
                <a:solidFill>
                  <a:srgbClr val="FFFF00"/>
                </a:solidFill>
              </a:rPr>
              <a:t>advantages</a:t>
            </a:r>
            <a:endParaRPr lang="en-IN" dirty="0">
              <a:solidFill>
                <a:srgbClr val="FFFF00"/>
              </a:solidFill>
            </a:endParaRPr>
          </a:p>
        </p:txBody>
      </p:sp>
      <p:pic>
        <p:nvPicPr>
          <p:cNvPr id="6" name="Content Placeholder 5">
            <a:extLst>
              <a:ext uri="{FF2B5EF4-FFF2-40B4-BE49-F238E27FC236}">
                <a16:creationId xmlns:a16="http://schemas.microsoft.com/office/drawing/2014/main" id="{8E6C4A78-4E4E-48B3-816A-224CEF093A93}"/>
              </a:ext>
            </a:extLst>
          </p:cNvPr>
          <p:cNvPicPr>
            <a:picLocks noGrp="1" noChangeAspect="1"/>
          </p:cNvPicPr>
          <p:nvPr>
            <p:ph sz="half" idx="1"/>
          </p:nvPr>
        </p:nvPicPr>
        <p:blipFill>
          <a:blip r:embed="rId2"/>
          <a:stretch>
            <a:fillRect/>
          </a:stretch>
        </p:blipFill>
        <p:spPr>
          <a:xfrm>
            <a:off x="685800" y="1917577"/>
            <a:ext cx="4995863" cy="3145492"/>
          </a:xfrm>
        </p:spPr>
      </p:pic>
      <p:sp>
        <p:nvSpPr>
          <p:cNvPr id="4" name="Content Placeholder 3">
            <a:extLst>
              <a:ext uri="{FF2B5EF4-FFF2-40B4-BE49-F238E27FC236}">
                <a16:creationId xmlns:a16="http://schemas.microsoft.com/office/drawing/2014/main" id="{2A651172-11E6-49F0-B519-64EAD4A07544}"/>
              </a:ext>
            </a:extLst>
          </p:cNvPr>
          <p:cNvSpPr>
            <a:spLocks noGrp="1"/>
          </p:cNvSpPr>
          <p:nvPr>
            <p:ph sz="half" idx="2"/>
          </p:nvPr>
        </p:nvSpPr>
        <p:spPr>
          <a:xfrm>
            <a:off x="6596109" y="2254927"/>
            <a:ext cx="4909562" cy="4603073"/>
          </a:xfrm>
        </p:spPr>
        <p:txBody>
          <a:bodyPr>
            <a:normAutofit lnSpcReduction="10000"/>
          </a:bodyPr>
          <a:lstStyle/>
          <a:p>
            <a:r>
              <a:rPr lang="en-US" dirty="0"/>
              <a:t>Google maps tried to compete with Zomato by showing nearby restaurants on their maps withlocations,user reviews,and ratings,but Zomato had a clear edge over Google maps being better in quality.being user-friendly and having TOMA(Top of Mind Awareness).</a:t>
            </a:r>
          </a:p>
          <a:p>
            <a:r>
              <a:rPr lang="en-US" dirty="0"/>
              <a:t>Zomato serves as an advertising platform for local restaurants specific to the area the user is accessing it from.</a:t>
            </a:r>
          </a:p>
          <a:p>
            <a:r>
              <a:rPr lang="en-US" dirty="0"/>
              <a:t>As Zomato offers advertising options for restaurants.it takes away a part of advertising business of Google (in context of restaurant ads).</a:t>
            </a:r>
          </a:p>
          <a:p>
            <a:r>
              <a:rPr lang="en-US" dirty="0"/>
              <a:t>Increase sales and revenue.</a:t>
            </a:r>
          </a:p>
          <a:p>
            <a:r>
              <a:rPr lang="en-US" dirty="0"/>
              <a:t>Daily and Monthly revenue reports.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2533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80AF-05BA-4F81-AC32-DABAC4EED9AA}"/>
              </a:ext>
            </a:extLst>
          </p:cNvPr>
          <p:cNvSpPr>
            <a:spLocks noGrp="1"/>
          </p:cNvSpPr>
          <p:nvPr>
            <p:ph type="title"/>
          </p:nvPr>
        </p:nvSpPr>
        <p:spPr/>
        <p:txBody>
          <a:bodyPr/>
          <a:lstStyle/>
          <a:p>
            <a:r>
              <a:rPr lang="en-US" dirty="0">
                <a:solidFill>
                  <a:srgbClr val="FFFF00"/>
                </a:solidFill>
              </a:rPr>
              <a:t>                                 </a:t>
            </a:r>
            <a:r>
              <a:rPr lang="en-US" dirty="0">
                <a:solidFill>
                  <a:srgbClr val="FF0000"/>
                </a:solidFill>
              </a:rPr>
              <a:t>disadvantages</a:t>
            </a:r>
            <a:endParaRPr lang="en-IN" dirty="0">
              <a:solidFill>
                <a:srgbClr val="C00000"/>
              </a:solidFill>
              <a:highlight>
                <a:srgbClr val="FF0000"/>
              </a:highlight>
            </a:endParaRPr>
          </a:p>
        </p:txBody>
      </p:sp>
      <p:pic>
        <p:nvPicPr>
          <p:cNvPr id="6" name="Content Placeholder 5">
            <a:extLst>
              <a:ext uri="{FF2B5EF4-FFF2-40B4-BE49-F238E27FC236}">
                <a16:creationId xmlns:a16="http://schemas.microsoft.com/office/drawing/2014/main" id="{72DA082D-7F5F-4BC4-89F6-99E71A765276}"/>
              </a:ext>
            </a:extLst>
          </p:cNvPr>
          <p:cNvPicPr>
            <a:picLocks noGrp="1" noChangeAspect="1"/>
          </p:cNvPicPr>
          <p:nvPr>
            <p:ph sz="half" idx="1"/>
          </p:nvPr>
        </p:nvPicPr>
        <p:blipFill>
          <a:blip r:embed="rId2"/>
          <a:stretch>
            <a:fillRect/>
          </a:stretch>
        </p:blipFill>
        <p:spPr>
          <a:xfrm>
            <a:off x="685800" y="2663301"/>
            <a:ext cx="4995863" cy="2396971"/>
          </a:xfrm>
        </p:spPr>
      </p:pic>
      <p:sp>
        <p:nvSpPr>
          <p:cNvPr id="4" name="Content Placeholder 3">
            <a:extLst>
              <a:ext uri="{FF2B5EF4-FFF2-40B4-BE49-F238E27FC236}">
                <a16:creationId xmlns:a16="http://schemas.microsoft.com/office/drawing/2014/main" id="{E5BEE75D-FF36-47AB-B979-EEB0392F438B}"/>
              </a:ext>
            </a:extLst>
          </p:cNvPr>
          <p:cNvSpPr>
            <a:spLocks noGrp="1"/>
          </p:cNvSpPr>
          <p:nvPr>
            <p:ph sz="half" idx="2"/>
          </p:nvPr>
        </p:nvSpPr>
        <p:spPr/>
        <p:txBody>
          <a:bodyPr/>
          <a:lstStyle/>
          <a:p>
            <a:r>
              <a:rPr lang="en-US" dirty="0"/>
              <a:t>Data security </a:t>
            </a:r>
          </a:p>
          <a:p>
            <a:r>
              <a:rPr lang="en-US" dirty="0"/>
              <a:t>Risk of losing customer's data </a:t>
            </a:r>
          </a:p>
          <a:p>
            <a:r>
              <a:rPr lang="en-US" dirty="0"/>
              <a:t>Chance of a technical problem in the system </a:t>
            </a:r>
          </a:p>
          <a:p>
            <a:r>
              <a:rPr lang="en-US" dirty="0"/>
              <a:t>Mismatch data of orders,customers and drivers. </a:t>
            </a:r>
          </a:p>
          <a:p>
            <a:r>
              <a:rPr lang="en-US" dirty="0"/>
              <a:t>Difficulty in choosing the right developer to        develop a customized system. </a:t>
            </a:r>
            <a:endParaRPr lang="en-IN" dirty="0"/>
          </a:p>
        </p:txBody>
      </p:sp>
    </p:spTree>
    <p:extLst>
      <p:ext uri="{BB962C8B-B14F-4D97-AF65-F5344CB8AC3E}">
        <p14:creationId xmlns:p14="http://schemas.microsoft.com/office/powerpoint/2010/main" val="223616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AA8E-9D7C-4028-A09A-087B179B2E7C}"/>
              </a:ext>
            </a:extLst>
          </p:cNvPr>
          <p:cNvSpPr>
            <a:spLocks noGrp="1"/>
          </p:cNvSpPr>
          <p:nvPr>
            <p:ph type="title"/>
          </p:nvPr>
        </p:nvSpPr>
        <p:spPr>
          <a:xfrm>
            <a:off x="133165" y="1216242"/>
            <a:ext cx="10684063" cy="1811044"/>
          </a:xfrm>
        </p:spPr>
        <p:txBody>
          <a:bodyPr/>
          <a:lstStyle/>
          <a:p>
            <a:r>
              <a:rPr lang="en-US" dirty="0">
                <a:solidFill>
                  <a:srgbClr val="0070C0"/>
                </a:solidFill>
              </a:rPr>
              <a:t>CONCLUSION:</a:t>
            </a:r>
            <a:endParaRPr lang="en-IN" dirty="0">
              <a:solidFill>
                <a:srgbClr val="0070C0"/>
              </a:solidFill>
            </a:endParaRPr>
          </a:p>
        </p:txBody>
      </p:sp>
      <p:sp>
        <p:nvSpPr>
          <p:cNvPr id="3" name="Text Placeholder 2">
            <a:extLst>
              <a:ext uri="{FF2B5EF4-FFF2-40B4-BE49-F238E27FC236}">
                <a16:creationId xmlns:a16="http://schemas.microsoft.com/office/drawing/2014/main" id="{F4D6C25A-EE0E-4401-B2D9-3CA0326AAA8C}"/>
              </a:ext>
            </a:extLst>
          </p:cNvPr>
          <p:cNvSpPr>
            <a:spLocks noGrp="1"/>
          </p:cNvSpPr>
          <p:nvPr>
            <p:ph type="body" idx="1"/>
          </p:nvPr>
        </p:nvSpPr>
        <p:spPr>
          <a:xfrm>
            <a:off x="685800" y="2778711"/>
            <a:ext cx="10131428" cy="3426780"/>
          </a:xfrm>
        </p:spPr>
        <p:txBody>
          <a:bodyPr>
            <a:normAutofit fontScale="92500"/>
          </a:bodyPr>
          <a:lstStyle/>
          <a:p>
            <a:r>
              <a:rPr lang="en-US" dirty="0"/>
              <a:t>1.Zomato’s item review platform shows that most of the reviewers have given 4-star and 3-star ratings to various dishes,items,sweets etc.... 2.average length of the reviews comes close to 230 characters. We also uncovered that lengthier   reviews tend to be more helpful and there is a positive correlation         between price &amp; rating. 3.Sentiment analysis shows that positive sentiment is prevalent among the reviews and in terms of  emotions, ‘trust’, ‘anticipation’ and ‘joy’ have highest scores. It’d be interesting to perform further analysis based on the platform(example:Swiggy etc.). 4.We can also look at building a model to predict the helpfulness of the review and the rating based on the review text. </a:t>
            </a:r>
          </a:p>
          <a:p>
            <a:r>
              <a:rPr lang="en-US" dirty="0"/>
              <a:t>5.Corpus-based and knowledge-based methods can be used to determine the semantic similarity of Review text. There are many more insights to be unveiled from the Zomato review </a:t>
            </a:r>
            <a:endParaRPr lang="en-IN" dirty="0"/>
          </a:p>
        </p:txBody>
      </p:sp>
    </p:spTree>
    <p:extLst>
      <p:ext uri="{BB962C8B-B14F-4D97-AF65-F5344CB8AC3E}">
        <p14:creationId xmlns:p14="http://schemas.microsoft.com/office/powerpoint/2010/main" val="94294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4FBA-4DEA-4537-9B40-E130AD321D3E}"/>
              </a:ext>
            </a:extLst>
          </p:cNvPr>
          <p:cNvSpPr>
            <a:spLocks noGrp="1"/>
          </p:cNvSpPr>
          <p:nvPr>
            <p:ph type="title"/>
          </p:nvPr>
        </p:nvSpPr>
        <p:spPr>
          <a:xfrm>
            <a:off x="3542190" y="2615954"/>
            <a:ext cx="8793118" cy="1456267"/>
          </a:xfrm>
        </p:spPr>
        <p:txBody>
          <a:bodyPr>
            <a:normAutofit/>
          </a:bodyPr>
          <a:lstStyle/>
          <a:p>
            <a:r>
              <a:rPr lang="en-US" sz="7200" dirty="0">
                <a:latin typeface="Bahnschrift SemiBold" panose="020B0502040204020203" pitchFamily="34" charset="0"/>
              </a:rPr>
              <a:t>thankyou</a:t>
            </a:r>
            <a:endParaRPr lang="en-IN" sz="7200" dirty="0">
              <a:latin typeface="Bahnschrift SemiBold" panose="020B0502040204020203" pitchFamily="34" charset="0"/>
            </a:endParaRPr>
          </a:p>
        </p:txBody>
      </p:sp>
      <p:pic>
        <p:nvPicPr>
          <p:cNvPr id="4" name="Picture 3">
            <a:extLst>
              <a:ext uri="{FF2B5EF4-FFF2-40B4-BE49-F238E27FC236}">
                <a16:creationId xmlns:a16="http://schemas.microsoft.com/office/drawing/2014/main" id="{5B99E753-A913-4FD3-935A-30219CC46318}"/>
              </a:ext>
            </a:extLst>
          </p:cNvPr>
          <p:cNvPicPr>
            <a:picLocks noChangeAspect="1"/>
          </p:cNvPicPr>
          <p:nvPr/>
        </p:nvPicPr>
        <p:blipFill>
          <a:blip r:embed="rId2"/>
          <a:stretch>
            <a:fillRect/>
          </a:stretch>
        </p:blipFill>
        <p:spPr>
          <a:xfrm>
            <a:off x="9001957" y="0"/>
            <a:ext cx="3190042" cy="6858000"/>
          </a:xfrm>
          <a:prstGeom prst="rect">
            <a:avLst/>
          </a:prstGeom>
        </p:spPr>
      </p:pic>
      <p:pic>
        <p:nvPicPr>
          <p:cNvPr id="6" name="Picture 5">
            <a:extLst>
              <a:ext uri="{FF2B5EF4-FFF2-40B4-BE49-F238E27FC236}">
                <a16:creationId xmlns:a16="http://schemas.microsoft.com/office/drawing/2014/main" id="{47E69895-F99E-4192-9552-2AA8EE6186BB}"/>
              </a:ext>
            </a:extLst>
          </p:cNvPr>
          <p:cNvPicPr>
            <a:picLocks noChangeAspect="1"/>
          </p:cNvPicPr>
          <p:nvPr/>
        </p:nvPicPr>
        <p:blipFill>
          <a:blip r:embed="rId2"/>
          <a:stretch>
            <a:fillRect/>
          </a:stretch>
        </p:blipFill>
        <p:spPr>
          <a:xfrm>
            <a:off x="0" y="-79900"/>
            <a:ext cx="12192001" cy="7013359"/>
          </a:xfrm>
          <a:prstGeom prst="rect">
            <a:avLst/>
          </a:prstGeom>
        </p:spPr>
      </p:pic>
      <p:sp>
        <p:nvSpPr>
          <p:cNvPr id="8" name="TextBox 7">
            <a:extLst>
              <a:ext uri="{FF2B5EF4-FFF2-40B4-BE49-F238E27FC236}">
                <a16:creationId xmlns:a16="http://schemas.microsoft.com/office/drawing/2014/main" id="{A456005C-E94A-4912-97ED-C8825E5F8D02}"/>
              </a:ext>
            </a:extLst>
          </p:cNvPr>
          <p:cNvSpPr txBox="1"/>
          <p:nvPr/>
        </p:nvSpPr>
        <p:spPr>
          <a:xfrm>
            <a:off x="3710865" y="3029050"/>
            <a:ext cx="5717219" cy="1200329"/>
          </a:xfrm>
          <a:prstGeom prst="rect">
            <a:avLst/>
          </a:prstGeom>
          <a:noFill/>
        </p:spPr>
        <p:txBody>
          <a:bodyPr wrap="square">
            <a:spAutoFit/>
          </a:bodyPr>
          <a:lstStyle/>
          <a:p>
            <a:r>
              <a:rPr lang="en-IN" sz="7200" dirty="0">
                <a:latin typeface="Bahnschrift SemiBold" panose="020B0502040204020203" pitchFamily="34" charset="0"/>
              </a:rPr>
              <a:t>THANKYOU</a:t>
            </a:r>
          </a:p>
        </p:txBody>
      </p:sp>
    </p:spTree>
    <p:extLst>
      <p:ext uri="{BB962C8B-B14F-4D97-AF65-F5344CB8AC3E}">
        <p14:creationId xmlns:p14="http://schemas.microsoft.com/office/powerpoint/2010/main" val="1533655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{04D55E78-19A3-4E8B-80DE-1CFC401B21D0}tf03457452</Template>
  <TotalTime>268</TotalTime>
  <Words>593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Bahnschrift SemiBold</vt:lpstr>
      <vt:lpstr>Calibri</vt:lpstr>
      <vt:lpstr>Calibri Light</vt:lpstr>
      <vt:lpstr>Celestial</vt:lpstr>
      <vt:lpstr>                              Zomato review analysis                           using artificial intelligence          (natural language processing algorithm)       </vt:lpstr>
      <vt:lpstr>Synopsis </vt:lpstr>
      <vt:lpstr>                              introduction</vt:lpstr>
      <vt:lpstr> Sentiment analysis</vt:lpstr>
      <vt:lpstr>PowerPoint Presentation</vt:lpstr>
      <vt:lpstr>       advantages</vt:lpstr>
      <vt:lpstr>                                 disadvantages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review analysis                      using artificial intelligence                    (natural language processing algorithm)</dc:title>
  <dc:creator>thanugula vyshnavi</dc:creator>
  <cp:lastModifiedBy>thanugula vyshnavi</cp:lastModifiedBy>
  <cp:revision>25</cp:revision>
  <dcterms:created xsi:type="dcterms:W3CDTF">2020-08-26T12:19:54Z</dcterms:created>
  <dcterms:modified xsi:type="dcterms:W3CDTF">2020-08-28T12:52:28Z</dcterms:modified>
</cp:coreProperties>
</file>