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8" d="100"/>
          <a:sy n="38" d="100"/>
        </p:scale>
        <p:origin x="141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8/28/2020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8/28/2020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8/28/2020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8/28/2020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8/28/2020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8/28/2020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8/28/2020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2DAD-A5A4-1648-AFBB-D02374D274AA}"/>
              </a:ext>
            </a:extLst>
          </p:cNvPr>
          <p:cNvSpPr>
            <a:spLocks noGrp="1"/>
          </p:cNvSpPr>
          <p:nvPr>
            <p:ph type="ctrTitle"/>
          </p:nvPr>
        </p:nvSpPr>
        <p:spPr>
          <a:xfrm>
            <a:off x="314793" y="702076"/>
            <a:ext cx="13684576" cy="1941111"/>
          </a:xfrm>
        </p:spPr>
        <p:txBody>
          <a:bodyPr>
            <a:normAutofit fontScale="90000"/>
          </a:bodyPr>
          <a:lstStyle/>
          <a:p>
            <a:r>
              <a:rPr lang="en-IN" dirty="0"/>
              <a:t>Lung cancer detection in radiology images</a:t>
            </a:r>
            <a:br>
              <a:rPr lang="en-IN" dirty="0"/>
            </a:br>
            <a:r>
              <a:rPr lang="en-IN" dirty="0"/>
              <a:t>             </a:t>
            </a:r>
            <a:r>
              <a:rPr lang="en-IN" sz="4000" dirty="0"/>
              <a:t>Using </a:t>
            </a:r>
            <a:r>
              <a:rPr lang="en-IN" sz="4000" dirty="0" err="1"/>
              <a:t>cnn</a:t>
            </a:r>
            <a:endParaRPr lang="en-US" sz="4000" dirty="0"/>
          </a:p>
        </p:txBody>
      </p:sp>
      <p:sp>
        <p:nvSpPr>
          <p:cNvPr id="3" name="Subtitle 2">
            <a:extLst>
              <a:ext uri="{FF2B5EF4-FFF2-40B4-BE49-F238E27FC236}">
                <a16:creationId xmlns:a16="http://schemas.microsoft.com/office/drawing/2014/main" id="{CE3C5AFA-75E4-F84A-872D-83D1D87041F6}"/>
              </a:ext>
            </a:extLst>
          </p:cNvPr>
          <p:cNvSpPr>
            <a:spLocks noGrp="1"/>
          </p:cNvSpPr>
          <p:nvPr>
            <p:ph type="subTitle" idx="1"/>
          </p:nvPr>
        </p:nvSpPr>
        <p:spPr>
          <a:xfrm rot="10800000" flipV="1">
            <a:off x="7286625" y="4214814"/>
            <a:ext cx="4798219" cy="1523998"/>
          </a:xfrm>
        </p:spPr>
        <p:txBody>
          <a:bodyPr>
            <a:normAutofit lnSpcReduction="10000"/>
          </a:bodyPr>
          <a:lstStyle/>
          <a:p>
            <a:r>
              <a:rPr lang="en-IN" dirty="0"/>
              <a:t>   Developed by: </a:t>
            </a:r>
            <a:r>
              <a:rPr lang="en-IN" dirty="0" err="1"/>
              <a:t>Baireddy</a:t>
            </a:r>
            <a:r>
              <a:rPr lang="en-IN" dirty="0"/>
              <a:t> Manisha    </a:t>
            </a:r>
          </a:p>
          <a:p>
            <a:r>
              <a:rPr lang="en-IN" dirty="0"/>
              <a:t>                              </a:t>
            </a:r>
            <a:r>
              <a:rPr lang="en-IN" dirty="0" err="1"/>
              <a:t>Mamindla</a:t>
            </a:r>
            <a:r>
              <a:rPr lang="en-IN" dirty="0"/>
              <a:t> </a:t>
            </a:r>
            <a:r>
              <a:rPr lang="en-IN" dirty="0" err="1"/>
              <a:t>shalini</a:t>
            </a:r>
            <a:endParaRPr lang="en-IN" dirty="0"/>
          </a:p>
          <a:p>
            <a:r>
              <a:rPr lang="en-IN" dirty="0"/>
              <a:t>                              </a:t>
            </a:r>
            <a:r>
              <a:rPr lang="en-IN" dirty="0" err="1"/>
              <a:t>Madishetti</a:t>
            </a:r>
            <a:r>
              <a:rPr lang="en-IN" dirty="0"/>
              <a:t> Manisha</a:t>
            </a:r>
          </a:p>
          <a:p>
            <a:r>
              <a:rPr lang="en-IN" dirty="0"/>
              <a:t>                              </a:t>
            </a:r>
            <a:r>
              <a:rPr lang="en-IN" dirty="0" err="1"/>
              <a:t>Padakanti</a:t>
            </a:r>
            <a:r>
              <a:rPr lang="en-IN" dirty="0"/>
              <a:t> Ramya                                  </a:t>
            </a:r>
            <a:endParaRPr lang="en-US" dirty="0"/>
          </a:p>
        </p:txBody>
      </p:sp>
    </p:spTree>
    <p:extLst>
      <p:ext uri="{BB962C8B-B14F-4D97-AF65-F5344CB8AC3E}">
        <p14:creationId xmlns:p14="http://schemas.microsoft.com/office/powerpoint/2010/main" val="14362970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2A9C-B24D-AF4B-9B2B-020C85D5F7B2}"/>
              </a:ext>
            </a:extLst>
          </p:cNvPr>
          <p:cNvSpPr>
            <a:spLocks noGrp="1"/>
          </p:cNvSpPr>
          <p:nvPr>
            <p:ph type="title"/>
          </p:nvPr>
        </p:nvSpPr>
        <p:spPr>
          <a:xfrm>
            <a:off x="607218" y="1107282"/>
            <a:ext cx="4886325" cy="700088"/>
          </a:xfrm>
        </p:spPr>
        <p:txBody>
          <a:bodyPr/>
          <a:lstStyle/>
          <a:p>
            <a:r>
              <a:rPr lang="en-IN" b="1" i="1" dirty="0"/>
              <a:t>Applications</a:t>
            </a:r>
            <a:endParaRPr lang="en-US" b="1" i="1" dirty="0"/>
          </a:p>
        </p:txBody>
      </p:sp>
      <p:sp>
        <p:nvSpPr>
          <p:cNvPr id="3" name="Content Placeholder 2">
            <a:extLst>
              <a:ext uri="{FF2B5EF4-FFF2-40B4-BE49-F238E27FC236}">
                <a16:creationId xmlns:a16="http://schemas.microsoft.com/office/drawing/2014/main" id="{E6B29A2A-0DC5-F24E-9985-BCE2FE0EB847}"/>
              </a:ext>
            </a:extLst>
          </p:cNvPr>
          <p:cNvSpPr>
            <a:spLocks noGrp="1"/>
          </p:cNvSpPr>
          <p:nvPr>
            <p:ph idx="1"/>
          </p:nvPr>
        </p:nvSpPr>
        <p:spPr/>
        <p:txBody>
          <a:bodyPr>
            <a:normAutofit/>
          </a:bodyPr>
          <a:lstStyle/>
          <a:p>
            <a:pPr marL="457200" indent="-457200">
              <a:buFont typeface="+mj-lt"/>
              <a:buAutoNum type="arabicPeriod"/>
            </a:pPr>
            <a:r>
              <a:rPr lang="en-IN" dirty="0"/>
              <a:t>Can also be used for different diseases to predict the disease in a short time. </a:t>
            </a:r>
          </a:p>
          <a:p>
            <a:pPr marL="457200" indent="-457200">
              <a:buFont typeface="+mj-lt"/>
              <a:buAutoNum type="arabicPeriod"/>
            </a:pPr>
            <a:r>
              <a:rPr lang="en-IN" dirty="0"/>
              <a:t>Not only in predicting the disease but also to predict anything via images this can be used.</a:t>
            </a:r>
          </a:p>
          <a:p>
            <a:pPr marL="457200" indent="-457200">
              <a:buFont typeface="+mj-lt"/>
              <a:buAutoNum type="arabicPeriod"/>
            </a:pPr>
            <a:r>
              <a:rPr lang="en-IN" dirty="0"/>
              <a:t>Used to </a:t>
            </a:r>
            <a:r>
              <a:rPr lang="en-IN" dirty="0" err="1"/>
              <a:t>analyze</a:t>
            </a:r>
            <a:r>
              <a:rPr lang="en-IN" dirty="0"/>
              <a:t> visual imagery</a:t>
            </a:r>
          </a:p>
          <a:p>
            <a:pPr marL="457200" indent="-457200">
              <a:buFont typeface="+mj-lt"/>
              <a:buAutoNum type="arabicPeriod"/>
            </a:pPr>
            <a:r>
              <a:rPr lang="en-IN" dirty="0"/>
              <a:t>Decoding facial recognition</a:t>
            </a:r>
          </a:p>
          <a:p>
            <a:pPr marL="457200" indent="-457200">
              <a:buFont typeface="+mj-lt"/>
              <a:buAutoNum type="arabicPeriod"/>
            </a:pPr>
            <a:r>
              <a:rPr lang="en-IN" dirty="0"/>
              <a:t>It can be adapted to other tumour-and cancer diagnosis problems.</a:t>
            </a:r>
            <a:endParaRPr lang="en-US" dirty="0"/>
          </a:p>
        </p:txBody>
      </p:sp>
    </p:spTree>
    <p:extLst>
      <p:ext uri="{BB962C8B-B14F-4D97-AF65-F5344CB8AC3E}">
        <p14:creationId xmlns:p14="http://schemas.microsoft.com/office/powerpoint/2010/main" val="22246278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EE645-0A19-5449-B583-2DE4EBDC05C1}"/>
              </a:ext>
            </a:extLst>
          </p:cNvPr>
          <p:cNvSpPr>
            <a:spLocks noGrp="1"/>
          </p:cNvSpPr>
          <p:nvPr>
            <p:ph type="title"/>
          </p:nvPr>
        </p:nvSpPr>
        <p:spPr>
          <a:xfrm>
            <a:off x="1881187" y="1002498"/>
            <a:ext cx="4362450" cy="1223971"/>
          </a:xfrm>
        </p:spPr>
        <p:txBody>
          <a:bodyPr/>
          <a:lstStyle/>
          <a:p>
            <a:r>
              <a:rPr lang="en-IN" b="1" i="1" dirty="0"/>
              <a:t>Conclusion</a:t>
            </a:r>
            <a:endParaRPr lang="en-US" b="1" i="1" dirty="0"/>
          </a:p>
        </p:txBody>
      </p:sp>
      <p:sp>
        <p:nvSpPr>
          <p:cNvPr id="3" name="Content Placeholder 2">
            <a:extLst>
              <a:ext uri="{FF2B5EF4-FFF2-40B4-BE49-F238E27FC236}">
                <a16:creationId xmlns:a16="http://schemas.microsoft.com/office/drawing/2014/main" id="{55966CF3-E51E-144A-9426-3089A34D8FF5}"/>
              </a:ext>
            </a:extLst>
          </p:cNvPr>
          <p:cNvSpPr>
            <a:spLocks noGrp="1"/>
          </p:cNvSpPr>
          <p:nvPr>
            <p:ph idx="1"/>
          </p:nvPr>
        </p:nvSpPr>
        <p:spPr/>
        <p:txBody>
          <a:bodyPr>
            <a:normAutofit/>
          </a:bodyPr>
          <a:lstStyle/>
          <a:p>
            <a:r>
              <a:rPr lang="en-IN" dirty="0"/>
              <a:t>We obtained proof of concept that CNNs can be used as a tool to assist in the staging of patients affected by lung cancer.</a:t>
            </a:r>
          </a:p>
          <a:p>
            <a:r>
              <a:rPr lang="en-IN" dirty="0"/>
              <a:t>In this research, we used CNN classifier to determine whether a CT image of lung is cancerous or non-cancerous. Before using CNN, we </a:t>
            </a:r>
            <a:r>
              <a:rPr lang="en-IN" dirty="0" err="1"/>
              <a:t>preprocessed</a:t>
            </a:r>
            <a:r>
              <a:rPr lang="en-IN" dirty="0"/>
              <a:t> the CT image through a thresholding technique. We have performed a thorough experiment using LUNA 16 dataset. Our obtained detection accuracy is 80%, which is better than existing methods.</a:t>
            </a:r>
            <a:endParaRPr lang="en-US" dirty="0"/>
          </a:p>
        </p:txBody>
      </p:sp>
    </p:spTree>
    <p:extLst>
      <p:ext uri="{BB962C8B-B14F-4D97-AF65-F5344CB8AC3E}">
        <p14:creationId xmlns:p14="http://schemas.microsoft.com/office/powerpoint/2010/main" val="18184532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FD6DB-2AE6-4873-A33E-950873E218E0}"/>
              </a:ext>
            </a:extLst>
          </p:cNvPr>
          <p:cNvSpPr>
            <a:spLocks noGrp="1"/>
          </p:cNvSpPr>
          <p:nvPr>
            <p:ph type="title"/>
          </p:nvPr>
        </p:nvSpPr>
        <p:spPr/>
        <p:txBody>
          <a:bodyPr>
            <a:normAutofit/>
          </a:bodyPr>
          <a:lstStyle/>
          <a:p>
            <a:r>
              <a:rPr lang="en-US" sz="5400" dirty="0"/>
              <a:t>THANK YOU</a:t>
            </a:r>
            <a:endParaRPr lang="en-IN" sz="5400" dirty="0"/>
          </a:p>
        </p:txBody>
      </p:sp>
      <p:sp>
        <p:nvSpPr>
          <p:cNvPr id="3" name="Text Placeholder 2">
            <a:extLst>
              <a:ext uri="{FF2B5EF4-FFF2-40B4-BE49-F238E27FC236}">
                <a16:creationId xmlns:a16="http://schemas.microsoft.com/office/drawing/2014/main" id="{C6312495-7A57-4C91-8681-CBBFF78E21DC}"/>
              </a:ext>
            </a:extLst>
          </p:cNvPr>
          <p:cNvSpPr>
            <a:spLocks noGrp="1"/>
          </p:cNvSpPr>
          <p:nvPr>
            <p:ph type="body" sz="half" idx="2"/>
          </p:nvPr>
        </p:nvSpPr>
        <p:spPr/>
        <p:txBody>
          <a:bodyPr/>
          <a:lstStyle/>
          <a:p>
            <a:endParaRPr lang="en-IN"/>
          </a:p>
        </p:txBody>
      </p:sp>
    </p:spTree>
    <p:extLst>
      <p:ext uri="{BB962C8B-B14F-4D97-AF65-F5344CB8AC3E}">
        <p14:creationId xmlns:p14="http://schemas.microsoft.com/office/powerpoint/2010/main" val="3691283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2835-5766-164D-9D26-02D0F41E9F82}"/>
              </a:ext>
            </a:extLst>
          </p:cNvPr>
          <p:cNvSpPr>
            <a:spLocks noGrp="1"/>
          </p:cNvSpPr>
          <p:nvPr>
            <p:ph type="title"/>
          </p:nvPr>
        </p:nvSpPr>
        <p:spPr>
          <a:xfrm>
            <a:off x="23812" y="1279921"/>
            <a:ext cx="6941345" cy="547688"/>
          </a:xfrm>
        </p:spPr>
        <p:txBody>
          <a:bodyPr>
            <a:normAutofit fontScale="90000"/>
          </a:bodyPr>
          <a:lstStyle/>
          <a:p>
            <a:r>
              <a:rPr lang="en-IN" sz="4400" b="1" dirty="0"/>
              <a:t>Table of contents</a:t>
            </a:r>
            <a:r>
              <a:rPr lang="en-IN" dirty="0"/>
              <a:t> </a:t>
            </a:r>
            <a:endParaRPr lang="en-US" dirty="0"/>
          </a:p>
        </p:txBody>
      </p:sp>
      <p:sp>
        <p:nvSpPr>
          <p:cNvPr id="3" name="Content Placeholder 2">
            <a:extLst>
              <a:ext uri="{FF2B5EF4-FFF2-40B4-BE49-F238E27FC236}">
                <a16:creationId xmlns:a16="http://schemas.microsoft.com/office/drawing/2014/main" id="{90CBB1C5-F78D-5346-83E8-19AAB14E3026}"/>
              </a:ext>
            </a:extLst>
          </p:cNvPr>
          <p:cNvSpPr>
            <a:spLocks noGrp="1"/>
          </p:cNvSpPr>
          <p:nvPr>
            <p:ph idx="1"/>
          </p:nvPr>
        </p:nvSpPr>
        <p:spPr>
          <a:xfrm>
            <a:off x="1418035" y="2176701"/>
            <a:ext cx="10820400" cy="4024125"/>
          </a:xfrm>
        </p:spPr>
        <p:txBody>
          <a:bodyPr/>
          <a:lstStyle/>
          <a:p>
            <a:r>
              <a:rPr lang="en-IN" dirty="0"/>
              <a:t>Introduction</a:t>
            </a:r>
          </a:p>
          <a:p>
            <a:r>
              <a:rPr lang="en-IN" dirty="0"/>
              <a:t>Advantages and disadvantages</a:t>
            </a:r>
          </a:p>
          <a:p>
            <a:r>
              <a:rPr lang="en-IN" dirty="0"/>
              <a:t>Applications</a:t>
            </a:r>
          </a:p>
          <a:p>
            <a:r>
              <a:rPr lang="en-IN" dirty="0"/>
              <a:t>Conclusion</a:t>
            </a:r>
            <a:endParaRPr lang="en-US" dirty="0"/>
          </a:p>
        </p:txBody>
      </p:sp>
    </p:spTree>
    <p:extLst>
      <p:ext uri="{BB962C8B-B14F-4D97-AF65-F5344CB8AC3E}">
        <p14:creationId xmlns:p14="http://schemas.microsoft.com/office/powerpoint/2010/main" val="730789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DE7AD-3821-064E-A0EC-F6686D0E1FCB}"/>
              </a:ext>
            </a:extLst>
          </p:cNvPr>
          <p:cNvSpPr>
            <a:spLocks noGrp="1"/>
          </p:cNvSpPr>
          <p:nvPr>
            <p:ph type="title"/>
          </p:nvPr>
        </p:nvSpPr>
        <p:spPr>
          <a:xfrm>
            <a:off x="1964530" y="1214438"/>
            <a:ext cx="5731669" cy="414338"/>
          </a:xfrm>
        </p:spPr>
        <p:txBody>
          <a:bodyPr>
            <a:normAutofit fontScale="90000"/>
          </a:bodyPr>
          <a:lstStyle/>
          <a:p>
            <a:r>
              <a:rPr lang="en-IN" b="1" dirty="0"/>
              <a:t>Introduction</a:t>
            </a:r>
            <a:endParaRPr lang="en-US" b="1" dirty="0"/>
          </a:p>
        </p:txBody>
      </p:sp>
      <p:sp>
        <p:nvSpPr>
          <p:cNvPr id="3" name="Content Placeholder 2">
            <a:extLst>
              <a:ext uri="{FF2B5EF4-FFF2-40B4-BE49-F238E27FC236}">
                <a16:creationId xmlns:a16="http://schemas.microsoft.com/office/drawing/2014/main" id="{07FAF420-A3D9-4943-8E4D-703996D680E4}"/>
              </a:ext>
            </a:extLst>
          </p:cNvPr>
          <p:cNvSpPr>
            <a:spLocks noGrp="1"/>
          </p:cNvSpPr>
          <p:nvPr>
            <p:ph idx="1"/>
          </p:nvPr>
        </p:nvSpPr>
        <p:spPr>
          <a:xfrm>
            <a:off x="685800" y="2194560"/>
            <a:ext cx="10820400" cy="4163377"/>
          </a:xfrm>
        </p:spPr>
        <p:txBody>
          <a:bodyPr/>
          <a:lstStyle/>
          <a:p>
            <a:pPr marL="457200" indent="-457200">
              <a:buFont typeface="+mj-lt"/>
              <a:buAutoNum type="arabicPeriod"/>
            </a:pPr>
            <a:r>
              <a:rPr lang="en-IN" dirty="0"/>
              <a:t>Lung cancer is one of the causes of cancer </a:t>
            </a:r>
            <a:r>
              <a:rPr lang="en-IN" dirty="0" err="1"/>
              <a:t>deaths.It</a:t>
            </a:r>
            <a:r>
              <a:rPr lang="en-IN" dirty="0"/>
              <a:t> is difficult to detect because it arises and shows symptoms in final stage.</a:t>
            </a:r>
          </a:p>
          <a:p>
            <a:pPr marL="457200" indent="-457200">
              <a:buFont typeface="+mj-lt"/>
              <a:buAutoNum type="arabicPeriod"/>
            </a:pPr>
            <a:r>
              <a:rPr lang="en-IN" dirty="0"/>
              <a:t>However, mortality rate and probability can be reduced by early detection and treatment of the </a:t>
            </a:r>
            <a:r>
              <a:rPr lang="en-IN" dirty="0" err="1"/>
              <a:t>disease.Best</a:t>
            </a:r>
            <a:r>
              <a:rPr lang="en-IN" dirty="0"/>
              <a:t> imaging technique CT(Computed tomography) imaging are reliable for lung cancer diagnosis because it can disclose every suspected and unsuspected lung cancer nodules.</a:t>
            </a:r>
          </a:p>
          <a:p>
            <a:pPr marL="457200" indent="-457200">
              <a:buFont typeface="+mj-lt"/>
              <a:buAutoNum type="arabicPeriod"/>
            </a:pPr>
            <a:r>
              <a:rPr lang="en-IN" dirty="0"/>
              <a:t>Variance of intensity in CT scan images and anatomical structure misjudgement by doctor and radiologist might cause difficulty in marking the cancerous </a:t>
            </a:r>
            <a:r>
              <a:rPr lang="en-IN" dirty="0" err="1"/>
              <a:t>cell.Recently,to</a:t>
            </a:r>
            <a:r>
              <a:rPr lang="en-IN" dirty="0"/>
              <a:t> assist radiologist and doctors detect the cancer accurately computer aided diagnosis has become supplement and promising tool.</a:t>
            </a:r>
          </a:p>
        </p:txBody>
      </p:sp>
    </p:spTree>
    <p:extLst>
      <p:ext uri="{BB962C8B-B14F-4D97-AF65-F5344CB8AC3E}">
        <p14:creationId xmlns:p14="http://schemas.microsoft.com/office/powerpoint/2010/main" val="994191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900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FD50F-9447-7547-A9D2-0964292E9C22}"/>
              </a:ext>
            </a:extLst>
          </p:cNvPr>
          <p:cNvSpPr>
            <a:spLocks noGrp="1"/>
          </p:cNvSpPr>
          <p:nvPr>
            <p:ph type="title"/>
          </p:nvPr>
        </p:nvSpPr>
        <p:spPr>
          <a:xfrm>
            <a:off x="3512342" y="466716"/>
            <a:ext cx="3774283" cy="1497815"/>
          </a:xfrm>
        </p:spPr>
        <p:txBody>
          <a:bodyPr>
            <a:normAutofit/>
          </a:bodyPr>
          <a:lstStyle/>
          <a:p>
            <a:r>
              <a:rPr lang="en-IN" sz="4400" b="1" dirty="0"/>
              <a:t>Purpose</a:t>
            </a:r>
            <a:endParaRPr lang="en-US" sz="4400" b="1" dirty="0"/>
          </a:p>
        </p:txBody>
      </p:sp>
      <p:sp>
        <p:nvSpPr>
          <p:cNvPr id="3" name="Content Placeholder 2">
            <a:extLst>
              <a:ext uri="{FF2B5EF4-FFF2-40B4-BE49-F238E27FC236}">
                <a16:creationId xmlns:a16="http://schemas.microsoft.com/office/drawing/2014/main" id="{C56F9D44-3F08-9E48-A895-1D1D05844B28}"/>
              </a:ext>
            </a:extLst>
          </p:cNvPr>
          <p:cNvSpPr>
            <a:spLocks noGrp="1"/>
          </p:cNvSpPr>
          <p:nvPr>
            <p:ph idx="1"/>
          </p:nvPr>
        </p:nvSpPr>
        <p:spPr/>
        <p:txBody>
          <a:bodyPr/>
          <a:lstStyle/>
          <a:p>
            <a:pPr marL="457200" indent="-457200">
              <a:buFont typeface="+mj-lt"/>
              <a:buAutoNum type="arabicPeriod"/>
            </a:pPr>
            <a:r>
              <a:rPr lang="en-IN" dirty="0"/>
              <a:t>Our aim from the project is to make use of </a:t>
            </a:r>
            <a:r>
              <a:rPr lang="en-IN" dirty="0" err="1"/>
              <a:t>keras</a:t>
            </a:r>
            <a:r>
              <a:rPr lang="en-IN" dirty="0"/>
              <a:t> to extract the libraries for machine learning for the lung cancer detection in radiology </a:t>
            </a:r>
            <a:r>
              <a:rPr lang="en-IN" dirty="0" err="1"/>
              <a:t>images.The</a:t>
            </a:r>
            <a:r>
              <a:rPr lang="en-IN" dirty="0"/>
              <a:t> aim of this research was to detect features for accurate images comparison.</a:t>
            </a:r>
          </a:p>
          <a:p>
            <a:pPr marL="457200" indent="-457200">
              <a:buFont typeface="+mj-lt"/>
              <a:buAutoNum type="arabicPeriod"/>
            </a:pPr>
            <a:r>
              <a:rPr lang="en-IN" dirty="0" err="1"/>
              <a:t>Secondly,to</a:t>
            </a:r>
            <a:r>
              <a:rPr lang="en-IN" dirty="0"/>
              <a:t> learn how to </a:t>
            </a:r>
            <a:r>
              <a:rPr lang="en-IN" dirty="0" err="1"/>
              <a:t>hypertune</a:t>
            </a:r>
            <a:r>
              <a:rPr lang="en-IN" dirty="0"/>
              <a:t> the noncancer and cancer images to machine learning algorithm.</a:t>
            </a:r>
          </a:p>
          <a:p>
            <a:pPr marL="457200" indent="-457200">
              <a:buFont typeface="+mj-lt"/>
              <a:buAutoNum type="arabicPeriod"/>
            </a:pPr>
            <a:r>
              <a:rPr lang="en-IN" dirty="0"/>
              <a:t>And in the end, the object of this phase of the project is to develop a model which can tell us whether an individual has lung cancer or not based on radiology images.</a:t>
            </a:r>
          </a:p>
          <a:p>
            <a:pPr marL="457200" indent="-457200">
              <a:buFont typeface="+mj-lt"/>
              <a:buAutoNum type="arabicPeriod"/>
            </a:pPr>
            <a:r>
              <a:rPr lang="en-IN" dirty="0"/>
              <a:t>The objective is achieved through applying CNN.</a:t>
            </a:r>
          </a:p>
        </p:txBody>
      </p:sp>
    </p:spTree>
    <p:extLst>
      <p:ext uri="{BB962C8B-B14F-4D97-AF65-F5344CB8AC3E}">
        <p14:creationId xmlns:p14="http://schemas.microsoft.com/office/powerpoint/2010/main" val="37170624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B86D2-A604-B046-8307-C72C6EA02A2E}"/>
              </a:ext>
            </a:extLst>
          </p:cNvPr>
          <p:cNvSpPr>
            <a:spLocks noGrp="1"/>
          </p:cNvSpPr>
          <p:nvPr>
            <p:ph type="title"/>
          </p:nvPr>
        </p:nvSpPr>
        <p:spPr>
          <a:xfrm>
            <a:off x="1369218" y="639315"/>
            <a:ext cx="4969669" cy="997752"/>
          </a:xfrm>
        </p:spPr>
        <p:txBody>
          <a:bodyPr/>
          <a:lstStyle/>
          <a:p>
            <a:r>
              <a:rPr lang="en-IN" b="1" dirty="0"/>
              <a:t>Existing problem</a:t>
            </a:r>
            <a:endParaRPr lang="en-US" b="1" dirty="0"/>
          </a:p>
        </p:txBody>
      </p:sp>
      <p:sp>
        <p:nvSpPr>
          <p:cNvPr id="3" name="Content Placeholder 2">
            <a:extLst>
              <a:ext uri="{FF2B5EF4-FFF2-40B4-BE49-F238E27FC236}">
                <a16:creationId xmlns:a16="http://schemas.microsoft.com/office/drawing/2014/main" id="{E88D8D8D-9B69-564C-AEF6-90EC31F7D4D3}"/>
              </a:ext>
            </a:extLst>
          </p:cNvPr>
          <p:cNvSpPr>
            <a:spLocks noGrp="1"/>
          </p:cNvSpPr>
          <p:nvPr>
            <p:ph idx="1"/>
          </p:nvPr>
        </p:nvSpPr>
        <p:spPr/>
        <p:txBody>
          <a:bodyPr/>
          <a:lstStyle/>
          <a:p>
            <a:pPr marL="457200" indent="-457200">
              <a:buFont typeface="+mj-lt"/>
              <a:buAutoNum type="arabicPeriod"/>
            </a:pPr>
            <a:r>
              <a:rPr lang="en-IN" dirty="0"/>
              <a:t>Early detection of lung nodule is of great importance for the </a:t>
            </a:r>
            <a:r>
              <a:rPr lang="en-IN" dirty="0" err="1"/>
              <a:t>successfull</a:t>
            </a:r>
            <a:r>
              <a:rPr lang="en-IN" dirty="0"/>
              <a:t> Diagnosis and treatment of lung cancer .Many researchers are tried with diverse </a:t>
            </a:r>
            <a:r>
              <a:rPr lang="en-IN" dirty="0" err="1"/>
              <a:t>method,suchas</a:t>
            </a:r>
            <a:r>
              <a:rPr lang="en-IN" dirty="0"/>
              <a:t> </a:t>
            </a:r>
            <a:r>
              <a:rPr lang="en-IN" dirty="0" err="1"/>
              <a:t>thresholding,computer</a:t>
            </a:r>
            <a:r>
              <a:rPr lang="en-IN" dirty="0"/>
              <a:t> aided diagnosis </a:t>
            </a:r>
            <a:r>
              <a:rPr lang="en-IN" dirty="0" err="1"/>
              <a:t>system,Pattern</a:t>
            </a:r>
            <a:r>
              <a:rPr lang="en-IN" dirty="0"/>
              <a:t> recognition </a:t>
            </a:r>
            <a:r>
              <a:rPr lang="en-IN" dirty="0" err="1"/>
              <a:t>technique,back</a:t>
            </a:r>
            <a:r>
              <a:rPr lang="en-IN" dirty="0"/>
              <a:t> </a:t>
            </a:r>
            <a:r>
              <a:rPr lang="en-IN" dirty="0" err="1"/>
              <a:t>propogation</a:t>
            </a:r>
            <a:r>
              <a:rPr lang="en-IN" dirty="0"/>
              <a:t> </a:t>
            </a:r>
            <a:r>
              <a:rPr lang="en-IN" dirty="0" err="1"/>
              <a:t>algorithm,etc</a:t>
            </a:r>
            <a:r>
              <a:rPr lang="en-IN" dirty="0"/>
              <a:t>.</a:t>
            </a:r>
          </a:p>
          <a:p>
            <a:pPr marL="457200" indent="-457200">
              <a:buFont typeface="+mj-lt"/>
              <a:buAutoNum type="arabicPeriod"/>
            </a:pPr>
            <a:r>
              <a:rPr lang="en-IN" dirty="0"/>
              <a:t>The existing system is time consuming process, and it is very difficult to detect it in its early stages as Its symptoms appear only within the advanced </a:t>
            </a:r>
            <a:r>
              <a:rPr lang="en-IN" dirty="0" err="1"/>
              <a:t>stages.Implementing</a:t>
            </a:r>
            <a:r>
              <a:rPr lang="en-IN" dirty="0"/>
              <a:t> the system to automate the classification process for the first prediction of </a:t>
            </a:r>
            <a:r>
              <a:rPr lang="en-IN" dirty="0" err="1"/>
              <a:t>cartinoma</a:t>
            </a:r>
            <a:r>
              <a:rPr lang="en-IN" dirty="0"/>
              <a:t>.</a:t>
            </a:r>
            <a:endParaRPr lang="en-US" dirty="0"/>
          </a:p>
        </p:txBody>
      </p:sp>
    </p:spTree>
    <p:extLst>
      <p:ext uri="{BB962C8B-B14F-4D97-AF65-F5344CB8AC3E}">
        <p14:creationId xmlns:p14="http://schemas.microsoft.com/office/powerpoint/2010/main" val="23324768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35394-C2D5-F54E-8178-B149B43CF384}"/>
              </a:ext>
            </a:extLst>
          </p:cNvPr>
          <p:cNvSpPr>
            <a:spLocks noGrp="1"/>
          </p:cNvSpPr>
          <p:nvPr>
            <p:ph type="title"/>
          </p:nvPr>
        </p:nvSpPr>
        <p:spPr>
          <a:xfrm>
            <a:off x="561975" y="895341"/>
            <a:ext cx="5831681" cy="1116815"/>
          </a:xfrm>
        </p:spPr>
        <p:txBody>
          <a:bodyPr/>
          <a:lstStyle/>
          <a:p>
            <a:r>
              <a:rPr lang="en-IN" b="1" dirty="0"/>
              <a:t>Proposed solution</a:t>
            </a:r>
            <a:endParaRPr lang="en-US" b="1" dirty="0"/>
          </a:p>
        </p:txBody>
      </p:sp>
      <p:sp>
        <p:nvSpPr>
          <p:cNvPr id="3" name="Content Placeholder 2">
            <a:extLst>
              <a:ext uri="{FF2B5EF4-FFF2-40B4-BE49-F238E27FC236}">
                <a16:creationId xmlns:a16="http://schemas.microsoft.com/office/drawing/2014/main" id="{E9F7C10A-386F-9440-B5CE-9DC3A4367622}"/>
              </a:ext>
            </a:extLst>
          </p:cNvPr>
          <p:cNvSpPr>
            <a:spLocks noGrp="1"/>
          </p:cNvSpPr>
          <p:nvPr>
            <p:ph idx="1"/>
          </p:nvPr>
        </p:nvSpPr>
        <p:spPr>
          <a:xfrm>
            <a:off x="566737" y="2265998"/>
            <a:ext cx="10820400" cy="4024125"/>
          </a:xfrm>
        </p:spPr>
        <p:txBody>
          <a:bodyPr>
            <a:normAutofit fontScale="92500" lnSpcReduction="10000"/>
          </a:bodyPr>
          <a:lstStyle/>
          <a:p>
            <a:pPr marL="457200" indent="-457200">
              <a:buFont typeface="+mj-lt"/>
              <a:buAutoNum type="arabicPeriod"/>
            </a:pPr>
            <a:r>
              <a:rPr lang="en-US" b="1" dirty="0"/>
              <a:t>Convolutional neural networks (CNN) are all the rage in the deep learning</a:t>
            </a:r>
            <a:r>
              <a:rPr lang="en-IN" b="1" dirty="0"/>
              <a:t> community</a:t>
            </a:r>
            <a:r>
              <a:rPr lang="en-US" b="1" dirty="0"/>
              <a:t> right now. These CNN models are being used across different applications</a:t>
            </a:r>
            <a:r>
              <a:rPr lang="en-IN" b="1" dirty="0"/>
              <a:t> and</a:t>
            </a:r>
            <a:r>
              <a:rPr lang="en-US" b="1" dirty="0"/>
              <a:t> domains, and they’re especially prevalent in image and video</a:t>
            </a:r>
            <a:r>
              <a:rPr lang="en-IN" b="1" dirty="0"/>
              <a:t> processing</a:t>
            </a:r>
            <a:r>
              <a:rPr lang="en-US" b="1" dirty="0"/>
              <a:t> </a:t>
            </a:r>
            <a:r>
              <a:rPr lang="en-US" b="1" dirty="0" err="1"/>
              <a:t>projects.A</a:t>
            </a:r>
            <a:r>
              <a:rPr lang="en-IN" b="1" dirty="0"/>
              <a:t> convolutional</a:t>
            </a:r>
            <a:r>
              <a:rPr lang="en-US" b="1" dirty="0"/>
              <a:t> neural network (CNN) is a specific type of artificial neural network that</a:t>
            </a:r>
            <a:r>
              <a:rPr lang="en-IN" b="1" dirty="0"/>
              <a:t> </a:t>
            </a:r>
            <a:r>
              <a:rPr lang="en-IN" b="1" dirty="0" err="1"/>
              <a:t>usess</a:t>
            </a:r>
            <a:r>
              <a:rPr lang="en-US" b="1" dirty="0"/>
              <a:t> </a:t>
            </a:r>
            <a:r>
              <a:rPr lang="en-US" b="1" dirty="0" err="1"/>
              <a:t>perceptrons</a:t>
            </a:r>
            <a:r>
              <a:rPr lang="en-US" b="1" dirty="0"/>
              <a:t>, a machine learning unit algorithm, for supervised learning, to analyze</a:t>
            </a:r>
            <a:r>
              <a:rPr lang="en-IN" b="1" dirty="0"/>
              <a:t> data</a:t>
            </a:r>
            <a:r>
              <a:rPr lang="en-US" b="1" dirty="0"/>
              <a:t>. CNNs apply to image processing, natural language processing and other kinds of</a:t>
            </a:r>
            <a:r>
              <a:rPr lang="en-IN" b="1" dirty="0"/>
              <a:t> cognitive</a:t>
            </a:r>
            <a:r>
              <a:rPr lang="en-US" b="1" dirty="0"/>
              <a:t> tasks.</a:t>
            </a:r>
            <a:r>
              <a:rPr lang="en-IN" b="1" dirty="0"/>
              <a:t>  </a:t>
            </a:r>
          </a:p>
          <a:p>
            <a:pPr marL="457200" indent="-457200">
              <a:buFont typeface="+mj-lt"/>
              <a:buAutoNum type="arabicPeriod"/>
            </a:pPr>
            <a:r>
              <a:rPr lang="en-IN" b="1" dirty="0"/>
              <a:t>A</a:t>
            </a:r>
            <a:r>
              <a:rPr lang="en-US" b="1" dirty="0"/>
              <a:t> convolutional neural network is also known as a </a:t>
            </a:r>
            <a:r>
              <a:rPr lang="en-US" b="1" dirty="0" err="1"/>
              <a:t>ConvNet.Like</a:t>
            </a:r>
            <a:r>
              <a:rPr lang="en-US" b="1" dirty="0"/>
              <a:t> other kinds of artificial neural networks, a convolutional neural </a:t>
            </a:r>
            <a:r>
              <a:rPr lang="en-IN" b="1" dirty="0"/>
              <a:t>network has</a:t>
            </a:r>
            <a:r>
              <a:rPr lang="en-US" b="1" dirty="0"/>
              <a:t> an input layer, an output layer and various hidden layers. Some of these layers are</a:t>
            </a:r>
            <a:r>
              <a:rPr lang="en-IN" b="1" dirty="0"/>
              <a:t> convolutional</a:t>
            </a:r>
            <a:r>
              <a:rPr lang="en-US" b="1" dirty="0"/>
              <a:t>, using a mathematical model to pass on results to successive layers. This</a:t>
            </a:r>
            <a:r>
              <a:rPr lang="en-IN" b="1" dirty="0"/>
              <a:t> sim</a:t>
            </a:r>
            <a:r>
              <a:rPr lang="en-US" b="1" dirty="0" err="1"/>
              <a:t>ulates</a:t>
            </a:r>
            <a:r>
              <a:rPr lang="en-US" b="1" dirty="0"/>
              <a:t> some of the actions in the human visual cortex</a:t>
            </a:r>
            <a:r>
              <a:rPr lang="en-IN" b="1" dirty="0"/>
              <a:t>.</a:t>
            </a:r>
            <a:endParaRPr lang="en-US" b="1" dirty="0"/>
          </a:p>
          <a:p>
            <a:pPr marL="457200" indent="-457200">
              <a:buFont typeface="+mj-lt"/>
              <a:buAutoNum type="arabicPeriod"/>
            </a:pPr>
            <a:r>
              <a:rPr lang="en-US" b="1" dirty="0"/>
              <a:t>And also we have created an UI using the Flask for the lung cancer </a:t>
            </a:r>
            <a:r>
              <a:rPr lang="en-US" b="1" dirty="0" err="1"/>
              <a:t>prediction,t</a:t>
            </a:r>
            <a:r>
              <a:rPr lang="en-IN" b="1" dirty="0"/>
              <a:t>he UI</a:t>
            </a:r>
            <a:r>
              <a:rPr lang="en-US" b="1" dirty="0"/>
              <a:t>I will allow the users to predict the case status very easily and the User interface is</a:t>
            </a:r>
            <a:r>
              <a:rPr lang="en-IN" b="1" dirty="0"/>
              <a:t> </a:t>
            </a:r>
            <a:r>
              <a:rPr lang="en-US" b="1" dirty="0"/>
              <a:t>User friendly not at least one complication in using the interface.</a:t>
            </a:r>
          </a:p>
        </p:txBody>
      </p:sp>
    </p:spTree>
    <p:extLst>
      <p:ext uri="{BB962C8B-B14F-4D97-AF65-F5344CB8AC3E}">
        <p14:creationId xmlns:p14="http://schemas.microsoft.com/office/powerpoint/2010/main" val="39498118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A5A0A-EF3A-5D48-9F93-3C7B918775B5}"/>
              </a:ext>
            </a:extLst>
          </p:cNvPr>
          <p:cNvSpPr>
            <a:spLocks noGrp="1"/>
          </p:cNvSpPr>
          <p:nvPr>
            <p:ph type="title"/>
          </p:nvPr>
        </p:nvSpPr>
        <p:spPr>
          <a:xfrm>
            <a:off x="380999" y="976311"/>
            <a:ext cx="4112419" cy="1035845"/>
          </a:xfrm>
        </p:spPr>
        <p:txBody>
          <a:bodyPr/>
          <a:lstStyle/>
          <a:p>
            <a:r>
              <a:rPr lang="en-IN" b="1" i="1" u="sng" dirty="0"/>
              <a:t>Flow chart</a:t>
            </a:r>
            <a:endParaRPr lang="en-US" b="1" i="1" u="sng" dirty="0"/>
          </a:p>
        </p:txBody>
      </p:sp>
      <p:sp>
        <p:nvSpPr>
          <p:cNvPr id="13" name="Rectangle 12">
            <a:extLst>
              <a:ext uri="{FF2B5EF4-FFF2-40B4-BE49-F238E27FC236}">
                <a16:creationId xmlns:a16="http://schemas.microsoft.com/office/drawing/2014/main" id="{8783ED4B-1F21-3945-AC9E-8BCE2FC43D72}"/>
              </a:ext>
            </a:extLst>
          </p:cNvPr>
          <p:cNvSpPr/>
          <p:nvPr/>
        </p:nvSpPr>
        <p:spPr>
          <a:xfrm>
            <a:off x="686389" y="2365914"/>
            <a:ext cx="2749154" cy="137988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solidFill>
                  <a:schemeClr val="bg1"/>
                </a:solidFill>
              </a:rPr>
              <a:t>Import image dataset</a:t>
            </a:r>
            <a:endParaRPr lang="en-US" b="1">
              <a:solidFill>
                <a:schemeClr val="bg1"/>
              </a:solidFill>
            </a:endParaRPr>
          </a:p>
        </p:txBody>
      </p:sp>
      <p:sp>
        <p:nvSpPr>
          <p:cNvPr id="15" name="Rectangle 14">
            <a:extLst>
              <a:ext uri="{FF2B5EF4-FFF2-40B4-BE49-F238E27FC236}">
                <a16:creationId xmlns:a16="http://schemas.microsoft.com/office/drawing/2014/main" id="{F622B179-64DC-ED45-9A41-6A6CC229F5EA}"/>
              </a:ext>
            </a:extLst>
          </p:cNvPr>
          <p:cNvSpPr/>
          <p:nvPr/>
        </p:nvSpPr>
        <p:spPr>
          <a:xfrm>
            <a:off x="8815388" y="2404586"/>
            <a:ext cx="2440780" cy="160010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solidFill>
                  <a:schemeClr val="bg1"/>
                </a:solidFill>
              </a:rPr>
              <a:t>Convolution neural network</a:t>
            </a:r>
            <a:endParaRPr lang="en-US" b="1">
              <a:solidFill>
                <a:schemeClr val="bg1"/>
              </a:solidFill>
            </a:endParaRPr>
          </a:p>
        </p:txBody>
      </p:sp>
      <p:sp>
        <p:nvSpPr>
          <p:cNvPr id="16" name="Rectangle 15">
            <a:extLst>
              <a:ext uri="{FF2B5EF4-FFF2-40B4-BE49-F238E27FC236}">
                <a16:creationId xmlns:a16="http://schemas.microsoft.com/office/drawing/2014/main" id="{7CA1F4E3-0AFE-0D44-AD29-0A4DB63DFC6E}"/>
              </a:ext>
            </a:extLst>
          </p:cNvPr>
          <p:cNvSpPr/>
          <p:nvPr/>
        </p:nvSpPr>
        <p:spPr>
          <a:xfrm>
            <a:off x="7239000" y="4218525"/>
            <a:ext cx="1828800" cy="1828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A0C31E8-A98D-B345-BFCA-1BC9B68082EB}"/>
              </a:ext>
            </a:extLst>
          </p:cNvPr>
          <p:cNvSpPr/>
          <p:nvPr/>
        </p:nvSpPr>
        <p:spPr>
          <a:xfrm>
            <a:off x="8215313" y="5186169"/>
            <a:ext cx="3088480" cy="132035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solidFill>
                  <a:schemeClr val="bg1"/>
                </a:solidFill>
              </a:rPr>
              <a:t>Classification and prediction</a:t>
            </a:r>
            <a:endParaRPr lang="en-US" b="1">
              <a:solidFill>
                <a:schemeClr val="bg1"/>
              </a:solidFill>
            </a:endParaRPr>
          </a:p>
        </p:txBody>
      </p:sp>
      <p:sp>
        <p:nvSpPr>
          <p:cNvPr id="18" name="Rectangle 17">
            <a:extLst>
              <a:ext uri="{FF2B5EF4-FFF2-40B4-BE49-F238E27FC236}">
                <a16:creationId xmlns:a16="http://schemas.microsoft.com/office/drawing/2014/main" id="{DA2FD636-4D3C-F743-95A7-000F1C586A4B}"/>
              </a:ext>
            </a:extLst>
          </p:cNvPr>
          <p:cNvSpPr/>
          <p:nvPr/>
        </p:nvSpPr>
        <p:spPr>
          <a:xfrm>
            <a:off x="981074" y="5141216"/>
            <a:ext cx="2351484" cy="137988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solidFill>
                  <a:schemeClr val="bg1"/>
                </a:solidFill>
              </a:rPr>
              <a:t>Result</a:t>
            </a:r>
            <a:endParaRPr lang="en-US" b="1">
              <a:solidFill>
                <a:schemeClr val="bg1"/>
              </a:solidFill>
            </a:endParaRPr>
          </a:p>
        </p:txBody>
      </p:sp>
      <p:sp>
        <p:nvSpPr>
          <p:cNvPr id="19" name="Rectangle 18">
            <a:extLst>
              <a:ext uri="{FF2B5EF4-FFF2-40B4-BE49-F238E27FC236}">
                <a16:creationId xmlns:a16="http://schemas.microsoft.com/office/drawing/2014/main" id="{0F6D8120-CEE0-F649-B8C2-6AA23CA52339}"/>
              </a:ext>
            </a:extLst>
          </p:cNvPr>
          <p:cNvSpPr/>
          <p:nvPr/>
        </p:nvSpPr>
        <p:spPr>
          <a:xfrm>
            <a:off x="4488657" y="5150453"/>
            <a:ext cx="2351484" cy="132035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solidFill>
                  <a:schemeClr val="bg1"/>
                </a:solidFill>
              </a:rPr>
              <a:t>Performance measure</a:t>
            </a:r>
            <a:endParaRPr lang="en-US" b="1">
              <a:solidFill>
                <a:schemeClr val="bg1"/>
              </a:solidFill>
            </a:endParaRPr>
          </a:p>
        </p:txBody>
      </p:sp>
      <p:sp>
        <p:nvSpPr>
          <p:cNvPr id="41" name="Arrow: Right 40">
            <a:extLst>
              <a:ext uri="{FF2B5EF4-FFF2-40B4-BE49-F238E27FC236}">
                <a16:creationId xmlns:a16="http://schemas.microsoft.com/office/drawing/2014/main" id="{065D994A-9D94-5044-94A9-4C72F4C8EAEF}"/>
              </a:ext>
            </a:extLst>
          </p:cNvPr>
          <p:cNvSpPr/>
          <p:nvPr/>
        </p:nvSpPr>
        <p:spPr>
          <a:xfrm>
            <a:off x="7745011" y="2503836"/>
            <a:ext cx="1101333" cy="123472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Right 41">
            <a:extLst>
              <a:ext uri="{FF2B5EF4-FFF2-40B4-BE49-F238E27FC236}">
                <a16:creationId xmlns:a16="http://schemas.microsoft.com/office/drawing/2014/main" id="{FF25D56B-968E-3A46-A73E-9A16DC300AD1}"/>
              </a:ext>
            </a:extLst>
          </p:cNvPr>
          <p:cNvSpPr/>
          <p:nvPr/>
        </p:nvSpPr>
        <p:spPr>
          <a:xfrm>
            <a:off x="3536157" y="2646899"/>
            <a:ext cx="1116808" cy="1293871"/>
          </a:xfrm>
          <a:prstGeom prst="rightArrow">
            <a:avLst>
              <a:gd name="adj1" fmla="val 50000"/>
              <a:gd name="adj2" fmla="val 7045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9797448F-5714-2241-94AC-DDB1070AC1C2}"/>
              </a:ext>
            </a:extLst>
          </p:cNvPr>
          <p:cNvSpPr/>
          <p:nvPr/>
        </p:nvSpPr>
        <p:spPr>
          <a:xfrm>
            <a:off x="4646423" y="2324100"/>
            <a:ext cx="3080734" cy="16001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Related module features</a:t>
            </a:r>
            <a:endParaRPr lang="en-US" b="1" dirty="0">
              <a:solidFill>
                <a:schemeClr val="bg1"/>
              </a:solidFill>
            </a:endParaRPr>
          </a:p>
        </p:txBody>
      </p:sp>
      <p:sp>
        <p:nvSpPr>
          <p:cNvPr id="45" name="Arrow: Down 44">
            <a:extLst>
              <a:ext uri="{FF2B5EF4-FFF2-40B4-BE49-F238E27FC236}">
                <a16:creationId xmlns:a16="http://schemas.microsoft.com/office/drawing/2014/main" id="{7F164D45-6E02-8E4C-8654-944F5F7CEBAF}"/>
              </a:ext>
            </a:extLst>
          </p:cNvPr>
          <p:cNvSpPr/>
          <p:nvPr/>
        </p:nvSpPr>
        <p:spPr>
          <a:xfrm>
            <a:off x="9171336" y="3996023"/>
            <a:ext cx="1341882" cy="110194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Left 45">
            <a:extLst>
              <a:ext uri="{FF2B5EF4-FFF2-40B4-BE49-F238E27FC236}">
                <a16:creationId xmlns:a16="http://schemas.microsoft.com/office/drawing/2014/main" id="{C79A4800-C8E0-C340-813A-8FEAB77C6C7B}"/>
              </a:ext>
            </a:extLst>
          </p:cNvPr>
          <p:cNvSpPr/>
          <p:nvPr/>
        </p:nvSpPr>
        <p:spPr>
          <a:xfrm>
            <a:off x="6840141" y="5367057"/>
            <a:ext cx="1222486" cy="1154045"/>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Left 46">
            <a:extLst>
              <a:ext uri="{FF2B5EF4-FFF2-40B4-BE49-F238E27FC236}">
                <a16:creationId xmlns:a16="http://schemas.microsoft.com/office/drawing/2014/main" id="{0B48E35F-A5BD-C748-9B21-D563194A91E3}"/>
              </a:ext>
            </a:extLst>
          </p:cNvPr>
          <p:cNvSpPr/>
          <p:nvPr/>
        </p:nvSpPr>
        <p:spPr>
          <a:xfrm>
            <a:off x="3266171" y="5266086"/>
            <a:ext cx="1188862" cy="1204721"/>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58036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1000"/>
                                        <p:tgtEl>
                                          <p:spTgt spid="44"/>
                                        </p:tgtEl>
                                      </p:cBhvr>
                                    </p:animEffect>
                                    <p:anim calcmode="lin" valueType="num">
                                      <p:cBhvr>
                                        <p:cTn id="21" dur="1000" fill="hold"/>
                                        <p:tgtEl>
                                          <p:spTgt spid="44"/>
                                        </p:tgtEl>
                                        <p:attrNameLst>
                                          <p:attrName>ppt_x</p:attrName>
                                        </p:attrNameLst>
                                      </p:cBhvr>
                                      <p:tavLst>
                                        <p:tav tm="0">
                                          <p:val>
                                            <p:strVal val="#ppt_x"/>
                                          </p:val>
                                        </p:tav>
                                        <p:tav tm="100000">
                                          <p:val>
                                            <p:strVal val="#ppt_x"/>
                                          </p:val>
                                        </p:tav>
                                      </p:tavLst>
                                    </p:anim>
                                    <p:anim calcmode="lin" valueType="num">
                                      <p:cBhvr>
                                        <p:cTn id="22"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1000"/>
                                        <p:tgtEl>
                                          <p:spTgt spid="19"/>
                                        </p:tgtEl>
                                      </p:cBhvr>
                                    </p:animEffect>
                                    <p:anim calcmode="lin" valueType="num">
                                      <p:cBhvr>
                                        <p:cTn id="42" dur="1000" fill="hold"/>
                                        <p:tgtEl>
                                          <p:spTgt spid="19"/>
                                        </p:tgtEl>
                                        <p:attrNameLst>
                                          <p:attrName>ppt_x</p:attrName>
                                        </p:attrNameLst>
                                      </p:cBhvr>
                                      <p:tavLst>
                                        <p:tav tm="0">
                                          <p:val>
                                            <p:strVal val="#ppt_x"/>
                                          </p:val>
                                        </p:tav>
                                        <p:tav tm="100000">
                                          <p:val>
                                            <p:strVal val="#ppt_x"/>
                                          </p:val>
                                        </p:tav>
                                      </p:tavLst>
                                    </p:anim>
                                    <p:anim calcmode="lin" valueType="num">
                                      <p:cBhvr>
                                        <p:cTn id="4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1000"/>
                                        <p:tgtEl>
                                          <p:spTgt spid="18"/>
                                        </p:tgtEl>
                                      </p:cBhvr>
                                    </p:animEffect>
                                    <p:anim calcmode="lin" valueType="num">
                                      <p:cBhvr>
                                        <p:cTn id="49" dur="1000" fill="hold"/>
                                        <p:tgtEl>
                                          <p:spTgt spid="18"/>
                                        </p:tgtEl>
                                        <p:attrNameLst>
                                          <p:attrName>ppt_x</p:attrName>
                                        </p:attrNameLst>
                                      </p:cBhvr>
                                      <p:tavLst>
                                        <p:tav tm="0">
                                          <p:val>
                                            <p:strVal val="#ppt_x"/>
                                          </p:val>
                                        </p:tav>
                                        <p:tav tm="100000">
                                          <p:val>
                                            <p:strVal val="#ppt_x"/>
                                          </p:val>
                                        </p:tav>
                                      </p:tavLst>
                                    </p:anim>
                                    <p:anim calcmode="lin" valueType="num">
                                      <p:cBhvr>
                                        <p:cTn id="5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fade">
                                      <p:cBhvr>
                                        <p:cTn id="55" dur="1000"/>
                                        <p:tgtEl>
                                          <p:spTgt spid="42"/>
                                        </p:tgtEl>
                                      </p:cBhvr>
                                    </p:animEffect>
                                    <p:anim calcmode="lin" valueType="num">
                                      <p:cBhvr>
                                        <p:cTn id="56" dur="1000" fill="hold"/>
                                        <p:tgtEl>
                                          <p:spTgt spid="42"/>
                                        </p:tgtEl>
                                        <p:attrNameLst>
                                          <p:attrName>ppt_x</p:attrName>
                                        </p:attrNameLst>
                                      </p:cBhvr>
                                      <p:tavLst>
                                        <p:tav tm="0">
                                          <p:val>
                                            <p:strVal val="#ppt_x"/>
                                          </p:val>
                                        </p:tav>
                                        <p:tav tm="100000">
                                          <p:val>
                                            <p:strVal val="#ppt_x"/>
                                          </p:val>
                                        </p:tav>
                                      </p:tavLst>
                                    </p:anim>
                                    <p:anim calcmode="lin" valueType="num">
                                      <p:cBhvr>
                                        <p:cTn id="57"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fade">
                                      <p:cBhvr>
                                        <p:cTn id="62" dur="1000"/>
                                        <p:tgtEl>
                                          <p:spTgt spid="41"/>
                                        </p:tgtEl>
                                      </p:cBhvr>
                                    </p:animEffect>
                                    <p:anim calcmode="lin" valueType="num">
                                      <p:cBhvr>
                                        <p:cTn id="63" dur="1000" fill="hold"/>
                                        <p:tgtEl>
                                          <p:spTgt spid="41"/>
                                        </p:tgtEl>
                                        <p:attrNameLst>
                                          <p:attrName>ppt_x</p:attrName>
                                        </p:attrNameLst>
                                      </p:cBhvr>
                                      <p:tavLst>
                                        <p:tav tm="0">
                                          <p:val>
                                            <p:strVal val="#ppt_x"/>
                                          </p:val>
                                        </p:tav>
                                        <p:tav tm="100000">
                                          <p:val>
                                            <p:strVal val="#ppt_x"/>
                                          </p:val>
                                        </p:tav>
                                      </p:tavLst>
                                    </p:anim>
                                    <p:anim calcmode="lin" valueType="num">
                                      <p:cBhvr>
                                        <p:cTn id="64"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fade">
                                      <p:cBhvr>
                                        <p:cTn id="69" dur="1000"/>
                                        <p:tgtEl>
                                          <p:spTgt spid="45"/>
                                        </p:tgtEl>
                                      </p:cBhvr>
                                    </p:animEffect>
                                    <p:anim calcmode="lin" valueType="num">
                                      <p:cBhvr>
                                        <p:cTn id="70" dur="1000" fill="hold"/>
                                        <p:tgtEl>
                                          <p:spTgt spid="45"/>
                                        </p:tgtEl>
                                        <p:attrNameLst>
                                          <p:attrName>ppt_x</p:attrName>
                                        </p:attrNameLst>
                                      </p:cBhvr>
                                      <p:tavLst>
                                        <p:tav tm="0">
                                          <p:val>
                                            <p:strVal val="#ppt_x"/>
                                          </p:val>
                                        </p:tav>
                                        <p:tav tm="100000">
                                          <p:val>
                                            <p:strVal val="#ppt_x"/>
                                          </p:val>
                                        </p:tav>
                                      </p:tavLst>
                                    </p:anim>
                                    <p:anim calcmode="lin" valueType="num">
                                      <p:cBhvr>
                                        <p:cTn id="71"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fade">
                                      <p:cBhvr>
                                        <p:cTn id="76" dur="1000"/>
                                        <p:tgtEl>
                                          <p:spTgt spid="46"/>
                                        </p:tgtEl>
                                      </p:cBhvr>
                                    </p:animEffect>
                                    <p:anim calcmode="lin" valueType="num">
                                      <p:cBhvr>
                                        <p:cTn id="77" dur="1000" fill="hold"/>
                                        <p:tgtEl>
                                          <p:spTgt spid="46"/>
                                        </p:tgtEl>
                                        <p:attrNameLst>
                                          <p:attrName>ppt_x</p:attrName>
                                        </p:attrNameLst>
                                      </p:cBhvr>
                                      <p:tavLst>
                                        <p:tav tm="0">
                                          <p:val>
                                            <p:strVal val="#ppt_x"/>
                                          </p:val>
                                        </p:tav>
                                        <p:tav tm="100000">
                                          <p:val>
                                            <p:strVal val="#ppt_x"/>
                                          </p:val>
                                        </p:tav>
                                      </p:tavLst>
                                    </p:anim>
                                    <p:anim calcmode="lin" valueType="num">
                                      <p:cBhvr>
                                        <p:cTn id="78"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fade">
                                      <p:cBhvr>
                                        <p:cTn id="83" dur="1000"/>
                                        <p:tgtEl>
                                          <p:spTgt spid="47"/>
                                        </p:tgtEl>
                                      </p:cBhvr>
                                    </p:animEffect>
                                    <p:anim calcmode="lin" valueType="num">
                                      <p:cBhvr>
                                        <p:cTn id="84" dur="1000" fill="hold"/>
                                        <p:tgtEl>
                                          <p:spTgt spid="47"/>
                                        </p:tgtEl>
                                        <p:attrNameLst>
                                          <p:attrName>ppt_x</p:attrName>
                                        </p:attrNameLst>
                                      </p:cBhvr>
                                      <p:tavLst>
                                        <p:tav tm="0">
                                          <p:val>
                                            <p:strVal val="#ppt_x"/>
                                          </p:val>
                                        </p:tav>
                                        <p:tav tm="100000">
                                          <p:val>
                                            <p:strVal val="#ppt_x"/>
                                          </p:val>
                                        </p:tav>
                                      </p:tavLst>
                                    </p:anim>
                                    <p:anim calcmode="lin" valueType="num">
                                      <p:cBhvr>
                                        <p:cTn id="85"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P spid="15" grpId="0" animBg="1"/>
      <p:bldP spid="17" grpId="0" animBg="1"/>
      <p:bldP spid="18" grpId="0" animBg="1"/>
      <p:bldP spid="19" grpId="0" animBg="1"/>
      <p:bldP spid="41" grpId="0" animBg="1"/>
      <p:bldP spid="42" grpId="0" animBg="1"/>
      <p:bldP spid="44" grpId="0" animBg="1"/>
      <p:bldP spid="45" grpId="0" animBg="1"/>
      <p:bldP spid="46" grpId="0" animBg="1"/>
      <p:bldP spid="4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703AA-DF8E-7547-A820-FD6616EE0020}"/>
              </a:ext>
            </a:extLst>
          </p:cNvPr>
          <p:cNvSpPr>
            <a:spLocks noGrp="1"/>
          </p:cNvSpPr>
          <p:nvPr>
            <p:ph type="title"/>
          </p:nvPr>
        </p:nvSpPr>
        <p:spPr>
          <a:xfrm>
            <a:off x="1166812" y="1026311"/>
            <a:ext cx="4541044" cy="878690"/>
          </a:xfrm>
        </p:spPr>
        <p:txBody>
          <a:bodyPr/>
          <a:lstStyle/>
          <a:p>
            <a:r>
              <a:rPr lang="en-IN" b="1" i="1" dirty="0"/>
              <a:t>Advantages</a:t>
            </a:r>
            <a:r>
              <a:rPr lang="en-IN" dirty="0"/>
              <a:t> </a:t>
            </a:r>
            <a:endParaRPr lang="en-US" dirty="0"/>
          </a:p>
        </p:txBody>
      </p:sp>
      <p:sp>
        <p:nvSpPr>
          <p:cNvPr id="3" name="Content Placeholder 2">
            <a:extLst>
              <a:ext uri="{FF2B5EF4-FFF2-40B4-BE49-F238E27FC236}">
                <a16:creationId xmlns:a16="http://schemas.microsoft.com/office/drawing/2014/main" id="{15FF5E53-DCCE-C04E-BFF7-2AECC7E84838}"/>
              </a:ext>
            </a:extLst>
          </p:cNvPr>
          <p:cNvSpPr>
            <a:spLocks noGrp="1"/>
          </p:cNvSpPr>
          <p:nvPr>
            <p:ph idx="1"/>
          </p:nvPr>
        </p:nvSpPr>
        <p:spPr>
          <a:xfrm>
            <a:off x="303868" y="2083687"/>
            <a:ext cx="10820400" cy="4024125"/>
          </a:xfrm>
        </p:spPr>
        <p:txBody>
          <a:bodyPr>
            <a:normAutofit lnSpcReduction="10000"/>
          </a:bodyPr>
          <a:lstStyle/>
          <a:p>
            <a:pPr marL="457200" indent="-457200">
              <a:buFont typeface="+mj-lt"/>
              <a:buAutoNum type="arabicPeriod"/>
            </a:pPr>
            <a:r>
              <a:rPr lang="en-IN" dirty="0"/>
              <a:t>Highly detailed: Of all the internal imaging procedures available to physicians, the CT scan is the most detailed, and can give a doctor the most complete picture of what’s happening inside </a:t>
            </a:r>
            <a:r>
              <a:rPr lang="en-IN" dirty="0" err="1"/>
              <a:t>apatient’s</a:t>
            </a:r>
            <a:r>
              <a:rPr lang="en-IN" dirty="0"/>
              <a:t> body. They are particularly useful and widely used in diagnosing cancer an CNN is an added advantage for the physicians to easily predict the lung cancer.</a:t>
            </a:r>
          </a:p>
          <a:p>
            <a:pPr marL="457200" indent="-457200">
              <a:buFont typeface="+mj-lt"/>
              <a:buAutoNum type="arabicPeriod"/>
            </a:pPr>
            <a:r>
              <a:rPr lang="en-IN" dirty="0" err="1"/>
              <a:t>Precise:Because</a:t>
            </a:r>
            <a:r>
              <a:rPr lang="en-IN" dirty="0"/>
              <a:t> CT scan gives a doctor a very clear picture of where a </a:t>
            </a:r>
            <a:r>
              <a:rPr lang="en-IN" dirty="0" err="1"/>
              <a:t>tumor</a:t>
            </a:r>
            <a:r>
              <a:rPr lang="en-IN" dirty="0"/>
              <a:t> or other problem is located and whether it has spread, it can help her in planning a biopsy, </a:t>
            </a:r>
            <a:r>
              <a:rPr lang="en-IN" dirty="0" err="1"/>
              <a:t>surgery,radiation</a:t>
            </a:r>
            <a:r>
              <a:rPr lang="en-IN" dirty="0"/>
              <a:t> or other treatment with more precision.
Easily prediction can be done which results in faster treatment for the </a:t>
            </a:r>
            <a:r>
              <a:rPr lang="en-IN" dirty="0" err="1"/>
              <a:t>patifas</a:t>
            </a:r>
            <a:endParaRPr lang="en-IN" dirty="0"/>
          </a:p>
          <a:p>
            <a:pPr marL="0" indent="0">
              <a:buNone/>
            </a:pPr>
            <a:r>
              <a:rPr lang="en-IN" dirty="0"/>
              <a:t>4.  Once trained, the predictions are pretty fast.</a:t>
            </a:r>
            <a:endParaRPr lang="en-US" dirty="0"/>
          </a:p>
        </p:txBody>
      </p:sp>
    </p:spTree>
    <p:extLst>
      <p:ext uri="{BB962C8B-B14F-4D97-AF65-F5344CB8AC3E}">
        <p14:creationId xmlns:p14="http://schemas.microsoft.com/office/powerpoint/2010/main" val="30878277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988BC-D867-0F47-BEBB-BC2777761DAC}"/>
              </a:ext>
            </a:extLst>
          </p:cNvPr>
          <p:cNvSpPr>
            <a:spLocks noGrp="1"/>
          </p:cNvSpPr>
          <p:nvPr>
            <p:ph type="title"/>
          </p:nvPr>
        </p:nvSpPr>
        <p:spPr>
          <a:xfrm>
            <a:off x="1500188" y="788185"/>
            <a:ext cx="4826794" cy="1283502"/>
          </a:xfrm>
        </p:spPr>
        <p:txBody>
          <a:bodyPr/>
          <a:lstStyle/>
          <a:p>
            <a:r>
              <a:rPr lang="en-IN" b="1" dirty="0"/>
              <a:t>Disadvantages</a:t>
            </a:r>
            <a:endParaRPr lang="en-US" b="1" dirty="0"/>
          </a:p>
        </p:txBody>
      </p:sp>
      <p:sp>
        <p:nvSpPr>
          <p:cNvPr id="3" name="Content Placeholder 2">
            <a:extLst>
              <a:ext uri="{FF2B5EF4-FFF2-40B4-BE49-F238E27FC236}">
                <a16:creationId xmlns:a16="http://schemas.microsoft.com/office/drawing/2014/main" id="{C8A8D857-4C85-EA45-B541-113830842040}"/>
              </a:ext>
            </a:extLst>
          </p:cNvPr>
          <p:cNvSpPr>
            <a:spLocks noGrp="1"/>
          </p:cNvSpPr>
          <p:nvPr>
            <p:ph idx="1"/>
          </p:nvPr>
        </p:nvSpPr>
        <p:spPr>
          <a:xfrm>
            <a:off x="685800" y="2194560"/>
            <a:ext cx="10820400" cy="4024125"/>
          </a:xfrm>
        </p:spPr>
        <p:txBody>
          <a:bodyPr/>
          <a:lstStyle/>
          <a:p>
            <a:pPr marL="457200" indent="-457200">
              <a:buFont typeface="+mj-lt"/>
              <a:buAutoNum type="arabicPeriod"/>
            </a:pPr>
            <a:r>
              <a:rPr lang="en-IN" dirty="0"/>
              <a:t>Needs a clear image for prediction
Not robust to unclear images it may predict but it may be not robust in predicting.
But in order to predict perfectly the Classification of Images should be done with different Positions</a:t>
            </a:r>
            <a:endParaRPr lang="en-US" dirty="0"/>
          </a:p>
        </p:txBody>
      </p:sp>
    </p:spTree>
    <p:extLst>
      <p:ext uri="{BB962C8B-B14F-4D97-AF65-F5344CB8AC3E}">
        <p14:creationId xmlns:p14="http://schemas.microsoft.com/office/powerpoint/2010/main" val="285333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otalTime>3</TotalTime>
  <Words>825</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Century Gothic</vt:lpstr>
      <vt:lpstr>Vapor Trail</vt:lpstr>
      <vt:lpstr>Lung cancer detection in radiology images              Using cnn</vt:lpstr>
      <vt:lpstr>Table of contents </vt:lpstr>
      <vt:lpstr>Introduction</vt:lpstr>
      <vt:lpstr>Purpose</vt:lpstr>
      <vt:lpstr>Existing problem</vt:lpstr>
      <vt:lpstr>Proposed solution</vt:lpstr>
      <vt:lpstr>Flow chart</vt:lpstr>
      <vt:lpstr>Advantages </vt:lpstr>
      <vt:lpstr>Disadvantages</vt:lpstr>
      <vt:lpstr>Applications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Lung cancer detection in radiology images              Using cnn</dc:title>
  <dc:creator>Unknown User</dc:creator>
  <cp:lastModifiedBy>azma mohammed</cp:lastModifiedBy>
  <cp:revision>7</cp:revision>
  <dcterms:created xsi:type="dcterms:W3CDTF">2020-08-27T11:10:19Z</dcterms:created>
  <dcterms:modified xsi:type="dcterms:W3CDTF">2020-08-28T06:04:26Z</dcterms:modified>
</cp:coreProperties>
</file>