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7382-62CA-4DA2-84A9-C7F636EF68E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00DE-DBCE-4A6D-8ACE-94292E6A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B00DE-DBCE-4A6D-8ACE-94292E6A4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4485" y="894714"/>
            <a:ext cx="900302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392" y="2058352"/>
            <a:ext cx="1936114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9980" y="2282935"/>
            <a:ext cx="9752965" cy="145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kaggle.com/grikomsn/amazon-cell-phones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818511"/>
            <a:ext cx="10974070" cy="149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5"/>
              </a:spcBef>
            </a:pPr>
            <a:r>
              <a:rPr sz="4800" spc="-26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480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20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8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4800" spc="-6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20" dirty="0">
                <a:solidFill>
                  <a:srgbClr val="FFFFFF"/>
                </a:solidFill>
                <a:latin typeface="Trebuchet MS"/>
                <a:cs typeface="Trebuchet MS"/>
              </a:rPr>
              <a:t>CELL</a:t>
            </a:r>
            <a:endParaRPr sz="48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4800" spc="-145" dirty="0">
                <a:solidFill>
                  <a:srgbClr val="FFFFFF"/>
                </a:solidFill>
                <a:latin typeface="Trebuchet MS"/>
                <a:cs typeface="Trebuchet MS"/>
              </a:rPr>
              <a:t>PHONE</a:t>
            </a:r>
            <a:r>
              <a:rPr sz="4800" spc="-7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160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4457700"/>
            <a:ext cx="7258050" cy="1266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2DB291-E684-4ADB-B7C6-6AB6528B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10761"/>
            <a:ext cx="2549208" cy="1477328"/>
          </a:xfrm>
        </p:spPr>
        <p:txBody>
          <a:bodyPr/>
          <a:lstStyle/>
          <a:p>
            <a:r>
              <a:rPr lang="en-US" dirty="0" err="1"/>
              <a:t>Rishitha</a:t>
            </a:r>
            <a:r>
              <a:rPr lang="en-US" dirty="0"/>
              <a:t> Gajula</a:t>
            </a:r>
            <a:br>
              <a:rPr lang="en-US" dirty="0"/>
            </a:br>
            <a:r>
              <a:rPr lang="en-US" dirty="0"/>
              <a:t>Pramod </a:t>
            </a:r>
            <a:r>
              <a:rPr lang="en-US" dirty="0" err="1"/>
              <a:t>Padidala</a:t>
            </a:r>
            <a:br>
              <a:rPr lang="en-US" dirty="0"/>
            </a:br>
            <a:r>
              <a:rPr lang="en-US" dirty="0"/>
              <a:t>Sindhu Ette</a:t>
            </a:r>
            <a:br>
              <a:rPr lang="en-US" dirty="0"/>
            </a:br>
            <a:r>
              <a:rPr lang="en-US" dirty="0"/>
              <a:t>Rakesh </a:t>
            </a:r>
            <a:r>
              <a:rPr lang="en-US" dirty="0" err="1"/>
              <a:t>Nallateegala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047BA-B7EB-4E27-BFE8-98710700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3834174"/>
            <a:ext cx="5303520" cy="600164"/>
          </a:xfrm>
        </p:spPr>
        <p:txBody>
          <a:bodyPr/>
          <a:lstStyle/>
          <a:p>
            <a:r>
              <a:rPr lang="en-US" sz="2400" b="1" dirty="0" err="1"/>
              <a:t>Devoleped</a:t>
            </a:r>
            <a:r>
              <a:rPr lang="en-US" sz="2400" b="1" dirty="0"/>
              <a:t> by: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4509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0" dirty="0">
                <a:latin typeface="Trebuchet MS"/>
                <a:cs typeface="Trebuchet MS"/>
              </a:rPr>
              <a:t>R</a:t>
            </a:r>
            <a:r>
              <a:rPr sz="3600" spc="-210" dirty="0">
                <a:latin typeface="Trebuchet MS"/>
                <a:cs typeface="Trebuchet MS"/>
              </a:rPr>
              <a:t>E</a:t>
            </a:r>
            <a:r>
              <a:rPr sz="3600" spc="-85" dirty="0">
                <a:latin typeface="Trebuchet MS"/>
                <a:cs typeface="Trebuchet MS"/>
              </a:rPr>
              <a:t>S</a:t>
            </a:r>
            <a:r>
              <a:rPr sz="3600" spc="-15" dirty="0">
                <a:latin typeface="Trebuchet MS"/>
                <a:cs typeface="Trebuchet MS"/>
              </a:rPr>
              <a:t>U</a:t>
            </a:r>
            <a:r>
              <a:rPr sz="3600" spc="-625" dirty="0">
                <a:latin typeface="Trebuchet MS"/>
                <a:cs typeface="Trebuchet MS"/>
              </a:rPr>
              <a:t>L</a:t>
            </a:r>
            <a:r>
              <a:rPr sz="3600" spc="-670" dirty="0">
                <a:latin typeface="Trebuchet MS"/>
                <a:cs typeface="Trebuchet MS"/>
              </a:rPr>
              <a:t>T</a:t>
            </a:r>
            <a:r>
              <a:rPr sz="3600" spc="-37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175" y="3064573"/>
            <a:ext cx="8658860" cy="164718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The development of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Amazon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explains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lot</a:t>
            </a:r>
            <a:r>
              <a:rPr sz="1800" spc="-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benefits.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helps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estimate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product.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estimates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liable</a:t>
            </a:r>
            <a:r>
              <a:rPr sz="18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according</a:t>
            </a:r>
            <a:r>
              <a:rPr sz="18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customer.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Through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product,we</a:t>
            </a:r>
            <a:r>
              <a:rPr sz="1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assure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play</a:t>
            </a:r>
            <a:r>
              <a:rPr sz="18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key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role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estimating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product.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62439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75" dirty="0">
                <a:latin typeface="Trebuchet MS"/>
                <a:cs typeface="Trebuchet MS"/>
              </a:rPr>
              <a:t>ADVANTAGES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65" dirty="0">
                <a:latin typeface="Trebuchet MS"/>
                <a:cs typeface="Trebuchet MS"/>
              </a:rPr>
              <a:t>&amp;DIS-ADVANTAGES: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175" y="1957832"/>
            <a:ext cx="9030970" cy="16979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100"/>
              </a:spcBef>
            </a:pP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ADVANTAGES:</a:t>
            </a:r>
            <a:endParaRPr sz="15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Many</a:t>
            </a:r>
            <a:r>
              <a:rPr sz="1100" spc="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potential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buyers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looking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1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products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Amazon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customers.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Well-established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Amazon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partner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affiliates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Amazon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don’t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need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any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own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shop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software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1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better</a:t>
            </a:r>
            <a:r>
              <a:rPr sz="11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products.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pay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extra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charges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1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renewing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According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report,</a:t>
            </a:r>
            <a:r>
              <a:rPr sz="11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might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impact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1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purchasing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decisions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even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more.Power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found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positive</a:t>
            </a:r>
            <a:r>
              <a:rPr sz="11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increase</a:t>
            </a:r>
            <a:r>
              <a:rPr sz="11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1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sale</a:t>
            </a:r>
            <a:r>
              <a:rPr sz="11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20%.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75" y="4361567"/>
            <a:ext cx="6123305" cy="11734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100"/>
              </a:spcBef>
            </a:pP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DIS-ADVANTAGES:</a:t>
            </a:r>
            <a:endParaRPr sz="15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possible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limited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oppurtunities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directly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influence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display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product.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Several</a:t>
            </a:r>
            <a:r>
              <a:rPr sz="11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r>
              <a:rPr sz="11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providers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product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rlito"/>
                <a:cs typeface="Carlito"/>
              </a:rPr>
              <a:t>result</a:t>
            </a:r>
            <a:r>
              <a:rPr sz="11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price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battle</a:t>
            </a:r>
            <a:r>
              <a:rPr sz="11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due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customers.</a:t>
            </a:r>
            <a:endParaRPr sz="11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Due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1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whole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product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may</a:t>
            </a:r>
            <a:r>
              <a:rPr sz="11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rlito"/>
                <a:cs typeface="Carlito"/>
              </a:rPr>
              <a:t>gets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bad</a:t>
            </a:r>
            <a:r>
              <a:rPr sz="1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rlito"/>
                <a:cs typeface="Carlito"/>
              </a:rPr>
              <a:t>review.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623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4" dirty="0">
                <a:latin typeface="Trebuchet MS"/>
                <a:cs typeface="Trebuchet MS"/>
              </a:rPr>
              <a:t>C</a:t>
            </a:r>
            <a:r>
              <a:rPr sz="3600" spc="-10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N</a:t>
            </a:r>
            <a:r>
              <a:rPr sz="3600" spc="-204" dirty="0">
                <a:latin typeface="Trebuchet MS"/>
                <a:cs typeface="Trebuchet MS"/>
              </a:rPr>
              <a:t>C</a:t>
            </a:r>
            <a:r>
              <a:rPr sz="3600" spc="-405" dirty="0">
                <a:latin typeface="Trebuchet MS"/>
                <a:cs typeface="Trebuchet MS"/>
              </a:rPr>
              <a:t>L</a:t>
            </a:r>
            <a:r>
              <a:rPr sz="3600" spc="-15" dirty="0">
                <a:latin typeface="Trebuchet MS"/>
                <a:cs typeface="Trebuchet MS"/>
              </a:rPr>
              <a:t>U</a:t>
            </a:r>
            <a:r>
              <a:rPr sz="3600" spc="-85" dirty="0">
                <a:latin typeface="Trebuchet MS"/>
                <a:cs typeface="Trebuchet MS"/>
              </a:rPr>
              <a:t>S</a:t>
            </a:r>
            <a:r>
              <a:rPr sz="3600" spc="-110" dirty="0">
                <a:latin typeface="Trebuchet MS"/>
                <a:cs typeface="Trebuchet MS"/>
              </a:rPr>
              <a:t>I</a:t>
            </a:r>
            <a:r>
              <a:rPr sz="3600" spc="-10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N</a:t>
            </a:r>
            <a:r>
              <a:rPr sz="3600" spc="-37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175" y="2175192"/>
            <a:ext cx="9970135" cy="3562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Amazon’s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product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platform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shows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reviewers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4-star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3-star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ratings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 unlocked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8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phones.</a:t>
            </a:r>
            <a:endParaRPr sz="1800">
              <a:latin typeface="Carlito"/>
              <a:cs typeface="Carlito"/>
            </a:endParaRPr>
          </a:p>
          <a:p>
            <a:pPr marL="298450" marR="484505" indent="-286385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average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comes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230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characters.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uncovered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lengthier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tend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helpful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positive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correlation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between price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rating.</a:t>
            </a:r>
            <a:endParaRPr sz="1800">
              <a:latin typeface="Carlito"/>
              <a:cs typeface="Carlito"/>
            </a:endParaRPr>
          </a:p>
          <a:p>
            <a:pPr marL="298450" marR="638810" indent="-286385" algn="just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Sentiment</a:t>
            </a:r>
            <a:r>
              <a:rPr sz="18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18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shows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positive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sentiment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prevalent</a:t>
            </a:r>
            <a:r>
              <a:rPr sz="18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among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terms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emotions,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‘trust’,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‘anticipation’</a:t>
            </a:r>
            <a:r>
              <a:rPr sz="18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‘joy’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highest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scores.It’d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interesting</a:t>
            </a:r>
            <a:r>
              <a:rPr sz="18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further 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1800" spc="-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brand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(example: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Samsung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vs.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Apple).</a:t>
            </a:r>
            <a:endParaRPr sz="1800">
              <a:latin typeface="Carlito"/>
              <a:cs typeface="Carlito"/>
            </a:endParaRPr>
          </a:p>
          <a:p>
            <a:pPr marL="298450" marR="294005" indent="-286385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look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building</a:t>
            </a:r>
            <a:r>
              <a:rPr sz="18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model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predict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helpfulness</a:t>
            </a:r>
            <a:r>
              <a:rPr sz="18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rating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text.</a:t>
            </a:r>
            <a:endParaRPr sz="1800">
              <a:latin typeface="Carlito"/>
              <a:cs typeface="Carlito"/>
            </a:endParaRPr>
          </a:p>
          <a:p>
            <a:pPr marL="298450" marR="584835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Corpus-based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knowledge-based</a:t>
            </a:r>
            <a:r>
              <a:rPr sz="18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methods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determine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semantic</a:t>
            </a:r>
            <a:r>
              <a:rPr sz="18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similarity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text.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many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18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unveiled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Amazon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927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60" dirty="0">
                <a:latin typeface="Trebuchet MS"/>
                <a:cs typeface="Trebuchet MS"/>
              </a:rPr>
              <a:t>FUTURE</a:t>
            </a:r>
            <a:r>
              <a:rPr sz="3600" spc="-430" dirty="0">
                <a:latin typeface="Trebuchet MS"/>
                <a:cs typeface="Trebuchet MS"/>
              </a:rPr>
              <a:t> </a:t>
            </a:r>
            <a:r>
              <a:rPr sz="3600" spc="-200" dirty="0">
                <a:latin typeface="Trebuchet MS"/>
                <a:cs typeface="Trebuchet MS"/>
              </a:rPr>
              <a:t>SCOPE: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175" y="2525458"/>
            <a:ext cx="9742805" cy="23241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NLP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further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understand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language.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analyse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realistic</a:t>
            </a:r>
            <a:r>
              <a:rPr sz="18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way.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future,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 are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made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identical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product.</a:t>
            </a:r>
            <a:endParaRPr sz="1800">
              <a:latin typeface="Carlito"/>
              <a:cs typeface="Carlito"/>
            </a:endParaRPr>
          </a:p>
          <a:p>
            <a:pPr marL="298450" marR="5080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future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made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such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made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according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beneficiary</a:t>
            </a:r>
            <a:r>
              <a:rPr sz="1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&amp;any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such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fake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eliminated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discarded.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software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understand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demolish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fake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BA9B-028B-460A-BA5A-6C9418C5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514600"/>
            <a:ext cx="7660956" cy="2286000"/>
          </a:xfrm>
        </p:spPr>
        <p:txBody>
          <a:bodyPr/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1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689" y="721360"/>
            <a:ext cx="30581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0" dirty="0">
                <a:latin typeface="Trebuchet MS"/>
                <a:cs typeface="Trebuchet MS"/>
              </a:rPr>
              <a:t>INTRODUCTION: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9026" y="1688211"/>
            <a:ext cx="15424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750" b="1" spc="4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750" b="1" spc="3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750" b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750" b="1" spc="4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75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750" b="1" spc="3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750" b="1" spc="4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2750" b="1" spc="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9026" y="2251328"/>
            <a:ext cx="9523730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90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percent of online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reviews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before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decide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purchase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any Mobile </a:t>
            </a:r>
            <a:r>
              <a:rPr sz="1200" b="1" spc="20" dirty="0">
                <a:solidFill>
                  <a:srgbClr val="FFFFFF"/>
                </a:solidFill>
                <a:latin typeface="Carlito"/>
                <a:cs typeface="Carlito"/>
              </a:rPr>
              <a:t>phone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e-commerce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website.</a:t>
            </a:r>
            <a:endParaRPr sz="1200">
              <a:latin typeface="Carlito"/>
              <a:cs typeface="Carlito"/>
            </a:endParaRPr>
          </a:p>
          <a:p>
            <a:pPr marL="298450" indent="-286385">
              <a:lnSpc>
                <a:spcPts val="1435"/>
              </a:lnSpc>
              <a:spcBef>
                <a:spcPts val="10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Online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revolutionaised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way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consumers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purchase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phones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online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apps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inf</a:t>
            </a:r>
            <a:r>
              <a:rPr sz="12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ormation</a:t>
            </a:r>
            <a:endParaRPr sz="1200">
              <a:latin typeface="Carlito"/>
              <a:cs typeface="Carlito"/>
            </a:endParaRPr>
          </a:p>
          <a:p>
            <a:pPr marL="298450">
              <a:lnSpc>
                <a:spcPts val="1435"/>
              </a:lnSpc>
            </a:pP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regarding any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 phone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at users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finger</a:t>
            </a:r>
            <a:r>
              <a:rPr sz="1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tips.</a:t>
            </a:r>
            <a:endParaRPr sz="1200">
              <a:latin typeface="Carlito"/>
              <a:cs typeface="Carlito"/>
            </a:endParaRPr>
          </a:p>
          <a:p>
            <a:pPr marL="298450" marR="86360" indent="-286385">
              <a:lnSpc>
                <a:spcPct val="104299"/>
              </a:lnSpc>
              <a:spcBef>
                <a:spcPts val="9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Amazon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considered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treasure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trove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reviews,and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r>
              <a:rPr sz="1200" b="1" spc="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accessible 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accross</a:t>
            </a:r>
            <a:r>
              <a:rPr sz="1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channels</a:t>
            </a:r>
            <a:r>
              <a:rPr sz="1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presenting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easy-to-use</a:t>
            </a:r>
            <a:r>
              <a:rPr sz="1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format</a:t>
            </a:r>
            <a:endParaRPr sz="1200">
              <a:latin typeface="Carlito"/>
              <a:cs typeface="Carlito"/>
            </a:endParaRPr>
          </a:p>
          <a:p>
            <a:pPr marL="298450" marR="5080" indent="-286385">
              <a:lnSpc>
                <a:spcPts val="1430"/>
              </a:lnSpc>
              <a:spcBef>
                <a:spcPts val="1019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So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should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1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thousands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unlocked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phones</a:t>
            </a:r>
            <a:r>
              <a:rPr sz="1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sold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Amazon.com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find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1200" b="1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respect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6575" y="4533900"/>
            <a:ext cx="4505325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525" y="2118994"/>
            <a:ext cx="12839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 dirty="0"/>
              <a:t>P</a:t>
            </a:r>
            <a:r>
              <a:rPr sz="2750" spc="-20" dirty="0"/>
              <a:t>u</a:t>
            </a:r>
            <a:r>
              <a:rPr sz="2750" spc="10" dirty="0"/>
              <a:t>r</a:t>
            </a:r>
            <a:r>
              <a:rPr sz="2750" spc="-10" dirty="0"/>
              <a:t>p</a:t>
            </a:r>
            <a:r>
              <a:rPr sz="2750" spc="45" dirty="0"/>
              <a:t>o</a:t>
            </a:r>
            <a:r>
              <a:rPr sz="2750" spc="-25" dirty="0"/>
              <a:t>s</a:t>
            </a:r>
            <a:r>
              <a:rPr sz="2750" spc="-20" dirty="0"/>
              <a:t>e</a:t>
            </a:r>
            <a:r>
              <a:rPr sz="2750" spc="5" dirty="0"/>
              <a:t>: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765175" y="2549696"/>
            <a:ext cx="9392920" cy="286893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Amazon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reviews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serve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-40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550" spc="-20" dirty="0">
                <a:solidFill>
                  <a:srgbClr val="FFFFFF"/>
                </a:solidFill>
                <a:latin typeface="Carlito"/>
                <a:cs typeface="Carlito"/>
              </a:rPr>
              <a:t>different</a:t>
            </a:r>
            <a:r>
              <a:rPr sz="155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purposes</a:t>
            </a:r>
            <a:endParaRPr sz="1550">
              <a:latin typeface="Carlito"/>
              <a:cs typeface="Carlito"/>
            </a:endParaRPr>
          </a:p>
          <a:p>
            <a:pPr marL="288925">
              <a:lnSpc>
                <a:spcPct val="100000"/>
              </a:lnSpc>
              <a:spcBef>
                <a:spcPts val="1070"/>
              </a:spcBef>
            </a:pP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55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can: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Push on the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dense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buyers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50" spc="3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purchase.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Convince consumers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buy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product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over</a:t>
            </a:r>
            <a:r>
              <a:rPr sz="155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alternatives.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Assure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consumers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5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quality.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Serves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as word of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mouth</a:t>
            </a:r>
            <a:r>
              <a:rPr sz="155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recommendations.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Amazon customer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reviews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about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products are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one of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main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reasons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attract consumers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55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Amazon.It</a:t>
            </a:r>
            <a:endParaRPr sz="15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basically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helps them understand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almost </a:t>
            </a:r>
            <a:r>
              <a:rPr sz="1550" spc="-20" dirty="0">
                <a:solidFill>
                  <a:srgbClr val="FFFFFF"/>
                </a:solidFill>
                <a:latin typeface="Carlito"/>
                <a:cs typeface="Carlito"/>
              </a:rPr>
              <a:t>every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detail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the</a:t>
            </a:r>
            <a:r>
              <a:rPr sz="155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product.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38423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25" dirty="0">
                <a:latin typeface="Trebuchet MS"/>
                <a:cs typeface="Trebuchet MS"/>
              </a:rPr>
              <a:t>LITERATURE</a:t>
            </a:r>
            <a:r>
              <a:rPr sz="3600" spc="-355" dirty="0">
                <a:latin typeface="Trebuchet MS"/>
                <a:cs typeface="Trebuchet MS"/>
              </a:rPr>
              <a:t> </a:t>
            </a:r>
            <a:r>
              <a:rPr sz="3600" spc="-235" dirty="0">
                <a:latin typeface="Trebuchet MS"/>
                <a:cs typeface="Trebuchet MS"/>
              </a:rPr>
              <a:t>SURVEY: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175" y="1985374"/>
            <a:ext cx="9898380" cy="33915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160"/>
              </a:spcBef>
            </a:pPr>
            <a:r>
              <a:rPr sz="2400" spc="10" dirty="0">
                <a:solidFill>
                  <a:srgbClr val="FFFFFF"/>
                </a:solidFill>
                <a:latin typeface="Carlito"/>
                <a:cs typeface="Carlito"/>
              </a:rPr>
              <a:t>EXISTING</a:t>
            </a:r>
            <a:r>
              <a:rPr sz="24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PROBLEM:</a:t>
            </a:r>
            <a:endParaRPr sz="2400">
              <a:latin typeface="Carlito"/>
              <a:cs typeface="Carlito"/>
            </a:endParaRPr>
          </a:p>
          <a:p>
            <a:pPr marL="298450" indent="-286385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Amazon’s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problem</a:t>
            </a:r>
            <a:r>
              <a:rPr sz="18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fake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shows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sign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abating,with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investigation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298450">
              <a:lnSpc>
                <a:spcPts val="2055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which?consumer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releasing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flood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fake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five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star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tech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products.</a:t>
            </a:r>
            <a:endParaRPr sz="1800">
              <a:latin typeface="Carlito"/>
              <a:cs typeface="Carlito"/>
            </a:endParaRPr>
          </a:p>
          <a:p>
            <a:pPr marL="298450" marR="5080" indent="-286385">
              <a:lnSpc>
                <a:spcPct val="88700"/>
              </a:lnSpc>
              <a:spcBef>
                <a:spcPts val="109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Unknown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brands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headphones,dash</a:t>
            </a:r>
            <a:r>
              <a:rPr sz="18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cams,fitness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trackers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smart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watches</a:t>
            </a:r>
            <a:r>
              <a:rPr sz="18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receiving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thousands  of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reviews;as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 unverified,there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no evidence that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reviewer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bought 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 product.</a:t>
            </a:r>
            <a:endParaRPr sz="1800">
              <a:latin typeface="Carlito"/>
              <a:cs typeface="Carlito"/>
            </a:endParaRPr>
          </a:p>
          <a:p>
            <a:pPr marL="1108710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Ex: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ITSHINY,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Vogek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Aitalk.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1.8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million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unverified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posted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99.6%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were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5-star.</a:t>
            </a:r>
            <a:endParaRPr sz="1800">
              <a:latin typeface="Carlito"/>
              <a:cs typeface="Carlito"/>
            </a:endParaRPr>
          </a:p>
          <a:p>
            <a:pPr marL="298450" marR="20955" indent="-286385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comparision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unverified</a:t>
            </a:r>
            <a:r>
              <a:rPr sz="18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averaged</a:t>
            </a:r>
            <a:r>
              <a:rPr sz="18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fewer</a:t>
            </a:r>
            <a:r>
              <a:rPr sz="18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3Lakhs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month,only</a:t>
            </a:r>
            <a:r>
              <a:rPr sz="18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75%of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which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were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5-star.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1634807"/>
            <a:ext cx="39065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/>
              <a:t>PROPOSED </a:t>
            </a:r>
            <a:r>
              <a:rPr sz="2000" spc="-10" dirty="0"/>
              <a:t>SOLUTION: NLP</a:t>
            </a:r>
            <a:r>
              <a:rPr sz="2000" spc="-95" dirty="0"/>
              <a:t> </a:t>
            </a:r>
            <a:r>
              <a:rPr sz="2000" dirty="0"/>
              <a:t>Algorithm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pc="-10" dirty="0"/>
              <a:t>NLP</a:t>
            </a:r>
            <a:r>
              <a:rPr spc="10" dirty="0"/>
              <a:t> </a:t>
            </a:r>
            <a:r>
              <a:rPr dirty="0"/>
              <a:t>refers</a:t>
            </a:r>
            <a:r>
              <a:rPr spc="-100" dirty="0"/>
              <a:t> </a:t>
            </a:r>
            <a:r>
              <a:rPr spc="10" dirty="0"/>
              <a:t>to</a:t>
            </a:r>
            <a:r>
              <a:rPr dirty="0"/>
              <a:t> </a:t>
            </a:r>
            <a:r>
              <a:rPr spc="15" dirty="0"/>
              <a:t>AI</a:t>
            </a:r>
            <a:r>
              <a:rPr spc="-40" dirty="0"/>
              <a:t> </a:t>
            </a:r>
            <a:r>
              <a:rPr spc="15" dirty="0"/>
              <a:t>method</a:t>
            </a:r>
            <a:r>
              <a:rPr spc="-75" dirty="0"/>
              <a:t> </a:t>
            </a:r>
            <a:r>
              <a:rPr spc="15" dirty="0"/>
              <a:t>of</a:t>
            </a:r>
            <a:r>
              <a:rPr spc="-120" dirty="0"/>
              <a:t> </a:t>
            </a:r>
            <a:r>
              <a:rPr spc="15" dirty="0"/>
              <a:t>communicating</a:t>
            </a:r>
            <a:r>
              <a:rPr spc="-145" dirty="0"/>
              <a:t> </a:t>
            </a:r>
            <a:r>
              <a:rPr spc="5" dirty="0"/>
              <a:t>with</a:t>
            </a:r>
            <a:r>
              <a:rPr spc="-75" dirty="0"/>
              <a:t> </a:t>
            </a:r>
            <a:r>
              <a:rPr spc="15" dirty="0"/>
              <a:t>an</a:t>
            </a:r>
            <a:r>
              <a:rPr spc="-80" dirty="0"/>
              <a:t> </a:t>
            </a:r>
            <a:r>
              <a:rPr spc="15" dirty="0"/>
              <a:t>intelligent</a:t>
            </a:r>
            <a:r>
              <a:rPr spc="-85" dirty="0"/>
              <a:t> </a:t>
            </a:r>
            <a:r>
              <a:rPr spc="5" dirty="0"/>
              <a:t>systems</a:t>
            </a:r>
            <a:r>
              <a:rPr spc="-100" dirty="0"/>
              <a:t> </a:t>
            </a:r>
            <a:r>
              <a:rPr spc="20" dirty="0"/>
              <a:t>using</a:t>
            </a:r>
            <a:r>
              <a:rPr spc="-14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20" dirty="0"/>
              <a:t>natural</a:t>
            </a:r>
            <a:r>
              <a:rPr spc="-155" dirty="0"/>
              <a:t> </a:t>
            </a:r>
            <a:r>
              <a:rPr spc="10" dirty="0"/>
              <a:t>language</a:t>
            </a:r>
            <a:r>
              <a:rPr spc="-110" dirty="0"/>
              <a:t> </a:t>
            </a:r>
            <a:r>
              <a:rPr dirty="0"/>
              <a:t>such</a:t>
            </a:r>
            <a:r>
              <a:rPr spc="-75" dirty="0"/>
              <a:t> </a:t>
            </a:r>
            <a:r>
              <a:rPr spc="15" dirty="0"/>
              <a:t>as</a:t>
            </a:r>
            <a:r>
              <a:rPr spc="280" dirty="0"/>
              <a:t> </a:t>
            </a:r>
            <a:r>
              <a:rPr spc="15" dirty="0"/>
              <a:t>English.</a:t>
            </a:r>
          </a:p>
          <a:p>
            <a:pPr marL="298450" indent="-285750">
              <a:lnSpc>
                <a:spcPts val="1614"/>
              </a:lnSpc>
              <a:spcBef>
                <a:spcPts val="680"/>
              </a:spcBef>
              <a:buChar char="•"/>
              <a:tabLst>
                <a:tab pos="297815" algn="l"/>
                <a:tab pos="298450" algn="l"/>
              </a:tabLst>
            </a:pPr>
            <a:r>
              <a:rPr spc="-15" dirty="0">
                <a:latin typeface="Arial"/>
                <a:cs typeface="Arial"/>
              </a:rPr>
              <a:t>Processing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5" dirty="0">
                <a:latin typeface="Arial"/>
                <a:cs typeface="Arial"/>
              </a:rPr>
              <a:t>Natural </a:t>
            </a:r>
            <a:r>
              <a:rPr spc="-35" dirty="0">
                <a:latin typeface="Arial"/>
                <a:cs typeface="Arial"/>
              </a:rPr>
              <a:t>language </a:t>
            </a:r>
            <a:r>
              <a:rPr spc="-20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required when </a:t>
            </a:r>
            <a:r>
              <a:rPr spc="-5" dirty="0">
                <a:latin typeface="Arial"/>
                <a:cs typeface="Arial"/>
              </a:rPr>
              <a:t>you </a:t>
            </a:r>
            <a:r>
              <a:rPr spc="-15" dirty="0">
                <a:latin typeface="Arial"/>
                <a:cs typeface="Arial"/>
              </a:rPr>
              <a:t>want </a:t>
            </a:r>
            <a:r>
              <a:rPr spc="-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intelligent </a:t>
            </a:r>
            <a:r>
              <a:rPr dirty="0">
                <a:latin typeface="Arial"/>
                <a:cs typeface="Arial"/>
              </a:rPr>
              <a:t>system </a:t>
            </a:r>
            <a:r>
              <a:rPr spc="-10" dirty="0">
                <a:latin typeface="Arial"/>
                <a:cs typeface="Arial"/>
              </a:rPr>
              <a:t>likerobot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5" dirty="0">
                <a:latin typeface="Arial"/>
                <a:cs typeface="Arial"/>
              </a:rPr>
              <a:t>perform </a:t>
            </a:r>
            <a:r>
              <a:rPr spc="-10" dirty="0">
                <a:latin typeface="Arial"/>
                <a:cs typeface="Arial"/>
              </a:rPr>
              <a:t>as per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your</a:t>
            </a:r>
          </a:p>
          <a:p>
            <a:pPr marL="298450">
              <a:lnSpc>
                <a:spcPts val="1614"/>
              </a:lnSpc>
            </a:pPr>
            <a:r>
              <a:rPr spc="-20" dirty="0">
                <a:latin typeface="Arial"/>
                <a:cs typeface="Arial"/>
              </a:rPr>
              <a:t>instructions,when </a:t>
            </a:r>
            <a:r>
              <a:rPr spc="-5" dirty="0">
                <a:latin typeface="Arial"/>
                <a:cs typeface="Arial"/>
              </a:rPr>
              <a:t>you </a:t>
            </a:r>
            <a:r>
              <a:rPr spc="-15" dirty="0">
                <a:latin typeface="Arial"/>
                <a:cs typeface="Arial"/>
              </a:rPr>
              <a:t>want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30" dirty="0">
                <a:latin typeface="Arial"/>
                <a:cs typeface="Arial"/>
              </a:rPr>
              <a:t>hear </a:t>
            </a:r>
            <a:r>
              <a:rPr spc="-15" dirty="0">
                <a:latin typeface="Arial"/>
                <a:cs typeface="Arial"/>
              </a:rPr>
              <a:t>decision </a:t>
            </a:r>
            <a:r>
              <a:rPr spc="10" dirty="0">
                <a:latin typeface="Arial"/>
                <a:cs typeface="Arial"/>
              </a:rPr>
              <a:t>from </a:t>
            </a:r>
            <a:r>
              <a:rPr dirty="0">
                <a:latin typeface="Arial"/>
                <a:cs typeface="Arial"/>
              </a:rPr>
              <a:t>a </a:t>
            </a:r>
            <a:r>
              <a:rPr spc="-25" dirty="0">
                <a:latin typeface="Arial"/>
                <a:cs typeface="Arial"/>
              </a:rPr>
              <a:t>dialogue </a:t>
            </a:r>
            <a:r>
              <a:rPr spc="-5" dirty="0">
                <a:latin typeface="Arial"/>
                <a:cs typeface="Arial"/>
              </a:rPr>
              <a:t>based </a:t>
            </a:r>
            <a:r>
              <a:rPr spc="-25" dirty="0">
                <a:latin typeface="Arial"/>
                <a:cs typeface="Arial"/>
              </a:rPr>
              <a:t>clinical </a:t>
            </a:r>
            <a:r>
              <a:rPr spc="-15" dirty="0">
                <a:latin typeface="Arial"/>
                <a:cs typeface="Arial"/>
              </a:rPr>
              <a:t>expert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system.</a:t>
            </a: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har char="•"/>
              <a:tabLst>
                <a:tab pos="297815" algn="l"/>
                <a:tab pos="298450" algn="l"/>
              </a:tabLst>
            </a:pPr>
            <a:r>
              <a:rPr spc="-3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field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40" dirty="0">
                <a:latin typeface="Arial"/>
                <a:cs typeface="Arial"/>
              </a:rPr>
              <a:t>NLP involves </a:t>
            </a:r>
            <a:r>
              <a:rPr spc="-30" dirty="0">
                <a:latin typeface="Arial"/>
                <a:cs typeface="Arial"/>
              </a:rPr>
              <a:t>making </a:t>
            </a:r>
            <a:r>
              <a:rPr spc="-15" dirty="0">
                <a:latin typeface="Arial"/>
                <a:cs typeface="Arial"/>
              </a:rPr>
              <a:t>computers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5" dirty="0">
                <a:latin typeface="Arial"/>
                <a:cs typeface="Arial"/>
              </a:rPr>
              <a:t>perform </a:t>
            </a:r>
            <a:r>
              <a:rPr spc="-25" dirty="0">
                <a:latin typeface="Arial"/>
                <a:cs typeface="Arial"/>
              </a:rPr>
              <a:t>useful </a:t>
            </a:r>
            <a:r>
              <a:rPr dirty="0">
                <a:latin typeface="Arial"/>
                <a:cs typeface="Arial"/>
              </a:rPr>
              <a:t>tasks </a:t>
            </a:r>
            <a:r>
              <a:rPr spc="5" dirty="0">
                <a:latin typeface="Arial"/>
                <a:cs typeface="Arial"/>
              </a:rPr>
              <a:t>with </a:t>
            </a:r>
            <a:r>
              <a:rPr spc="-20" dirty="0">
                <a:latin typeface="Arial"/>
                <a:cs typeface="Arial"/>
              </a:rPr>
              <a:t>the natural </a:t>
            </a:r>
            <a:r>
              <a:rPr spc="-35" dirty="0">
                <a:latin typeface="Arial"/>
                <a:cs typeface="Arial"/>
              </a:rPr>
              <a:t>language </a:t>
            </a:r>
            <a:r>
              <a:rPr spc="-55" dirty="0">
                <a:latin typeface="Arial"/>
                <a:cs typeface="Arial"/>
              </a:rPr>
              <a:t>humans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use.</a:t>
            </a:r>
          </a:p>
          <a:p>
            <a:pPr marL="298450" indent="-285750">
              <a:lnSpc>
                <a:spcPct val="100000"/>
              </a:lnSpc>
              <a:spcBef>
                <a:spcPts val="680"/>
              </a:spcBef>
              <a:buChar char="•"/>
              <a:tabLst>
                <a:tab pos="297815" algn="l"/>
                <a:tab pos="298450" algn="l"/>
              </a:tabLst>
            </a:pPr>
            <a:r>
              <a:rPr spc="-30" dirty="0">
                <a:latin typeface="Arial"/>
                <a:cs typeface="Arial"/>
              </a:rPr>
              <a:t>Thee </a:t>
            </a:r>
            <a:r>
              <a:rPr spc="-45" dirty="0">
                <a:latin typeface="Arial"/>
                <a:cs typeface="Arial"/>
              </a:rPr>
              <a:t>input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30" dirty="0">
                <a:latin typeface="Arial"/>
                <a:cs typeface="Arial"/>
              </a:rPr>
              <a:t>output </a:t>
            </a:r>
            <a:r>
              <a:rPr spc="-5" dirty="0">
                <a:latin typeface="Arial"/>
                <a:cs typeface="Arial"/>
              </a:rPr>
              <a:t>of an </a:t>
            </a:r>
            <a:r>
              <a:rPr spc="-40" dirty="0">
                <a:latin typeface="Arial"/>
                <a:cs typeface="Arial"/>
              </a:rPr>
              <a:t>NLP </a:t>
            </a:r>
            <a:r>
              <a:rPr spc="5" dirty="0">
                <a:latin typeface="Arial"/>
                <a:cs typeface="Arial"/>
              </a:rPr>
              <a:t>system </a:t>
            </a:r>
            <a:r>
              <a:rPr spc="-5" dirty="0">
                <a:latin typeface="Arial"/>
                <a:cs typeface="Arial"/>
              </a:rPr>
              <a:t>can be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4324" y="3409124"/>
            <a:ext cx="1324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marR="5080" indent="-151765">
              <a:lnSpc>
                <a:spcPct val="1334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1.Speech 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2.Written</a:t>
            </a:r>
            <a:r>
              <a:rPr sz="15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980" y="4029265"/>
            <a:ext cx="6115685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97815">
              <a:lnSpc>
                <a:spcPct val="1334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5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5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Natural</a:t>
            </a:r>
            <a:r>
              <a:rPr sz="15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15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Processing</a:t>
            </a:r>
            <a:r>
              <a:rPr sz="15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rlito"/>
                <a:cs typeface="Carlito"/>
              </a:rPr>
              <a:t>analyse</a:t>
            </a:r>
            <a:r>
              <a:rPr sz="15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sentiment  (positive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negative)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review.</a:t>
            </a:r>
            <a:endParaRPr sz="1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r>
              <a:rPr sz="15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15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rlito"/>
                <a:cs typeface="Carlito"/>
              </a:rPr>
              <a:t>integrated</a:t>
            </a:r>
            <a:r>
              <a:rPr sz="15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dynamically.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894714"/>
            <a:ext cx="4355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0" dirty="0">
                <a:solidFill>
                  <a:srgbClr val="FFFFFF"/>
                </a:solidFill>
                <a:latin typeface="Trebuchet MS"/>
                <a:cs typeface="Trebuchet MS"/>
              </a:rPr>
              <a:t>THEORITICAL</a:t>
            </a:r>
            <a:r>
              <a:rPr sz="360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Trebuchet MS"/>
                <a:cs typeface="Trebuchet MS"/>
              </a:rPr>
              <a:t>ANALYSIS: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4485" y="1600898"/>
            <a:ext cx="2172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r>
              <a:rPr sz="2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DIAGRAM: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2143125"/>
            <a:ext cx="101346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H/W</a:t>
            </a:r>
            <a:r>
              <a:rPr spc="-55" dirty="0"/>
              <a:t> </a:t>
            </a:r>
            <a:r>
              <a:rPr dirty="0"/>
              <a:t>designing: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2427922"/>
            <a:ext cx="2206625" cy="82676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Processor-dual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core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5600" algn="l"/>
                <a:tab pos="356235" algn="l"/>
                <a:tab pos="96520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RAM	-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8GB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828" y="1885862"/>
            <a:ext cx="3557270" cy="136906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S/W</a:t>
            </a:r>
            <a:r>
              <a:rPr sz="2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designing</a:t>
            </a:r>
            <a:endParaRPr sz="2400">
              <a:latin typeface="Carlito"/>
              <a:cs typeface="Carlito"/>
            </a:endParaRPr>
          </a:p>
          <a:p>
            <a:pPr marL="21590" marR="5080" indent="-9525">
              <a:lnSpc>
                <a:spcPct val="146100"/>
              </a:lnSpc>
              <a:spcBef>
                <a:spcPts val="2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1.Operating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- OS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Windows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10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2.Coding languages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800" spc="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6125" y="3425332"/>
          <a:ext cx="9050655" cy="1440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20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1710"/>
                        </a:lnSpc>
                        <a:buAutoNum type="arabicPeriod" startAt="3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Hard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-1TB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AutoNum type="arabicPeriod" startAt="3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Keyboard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4130" indent="-172720">
                        <a:lnSpc>
                          <a:spcPts val="1710"/>
                        </a:lnSpc>
                        <a:buSzPct val="94444"/>
                        <a:buAutoNum type="arabicPeriod" startAt="3"/>
                        <a:tabLst>
                          <a:tab pos="1294765" algn="l"/>
                        </a:tabLst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Front-end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301115" indent="-172720">
                        <a:lnSpc>
                          <a:spcPct val="100000"/>
                        </a:lnSpc>
                        <a:spcBef>
                          <a:spcPts val="1070"/>
                        </a:spcBef>
                        <a:buSzPct val="94444"/>
                        <a:buAutoNum type="arabicPeriod" startAt="3"/>
                        <a:tabLst>
                          <a:tab pos="1301750" algn="l"/>
                        </a:tabLst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Back-end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 indent="-172085">
                        <a:lnSpc>
                          <a:spcPts val="1710"/>
                        </a:lnSpc>
                        <a:buChar char="-"/>
                        <a:tabLst>
                          <a:tab pos="564515" algn="l"/>
                        </a:tabLst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HTML,CSS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506730" indent="-11493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-"/>
                        <a:tabLst>
                          <a:tab pos="50736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Python ,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Flask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Web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Frame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Works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295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 startAt="5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Mouse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74650" indent="-343535">
                        <a:lnSpc>
                          <a:spcPts val="2150"/>
                        </a:lnSpc>
                        <a:spcBef>
                          <a:spcPts val="994"/>
                        </a:spcBef>
                        <a:buAutoNum type="arabicPeriod" startAt="5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18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Monitor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909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5" dirty="0">
                <a:latin typeface="Trebuchet MS"/>
                <a:cs typeface="Trebuchet MS"/>
              </a:rPr>
              <a:t>EXPERIMENTAL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-180" dirty="0">
                <a:latin typeface="Trebuchet MS"/>
                <a:cs typeface="Trebuchet MS"/>
              </a:rPr>
              <a:t>INVESTIGATION: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15" y="647128"/>
            <a:ext cx="9513570" cy="2465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paper,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dataset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derived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www.kaggle.com/grikomsn/amazon-cell-phones-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reviews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contains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200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 of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lot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Reviews.</a:t>
            </a:r>
            <a:endParaRPr sz="1800">
              <a:latin typeface="Carlito"/>
              <a:cs typeface="Carlito"/>
            </a:endParaRPr>
          </a:p>
          <a:p>
            <a:pPr marL="298450" marR="157480" indent="-286385">
              <a:lnSpc>
                <a:spcPts val="2100"/>
              </a:lnSpc>
              <a:spcBef>
                <a:spcPts val="119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missing</a:t>
            </a:r>
            <a:r>
              <a:rPr sz="1800" spc="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filled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means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mode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interpolation,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duplicate</a:t>
            </a:r>
            <a:r>
              <a:rPr sz="18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S-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attributes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deleted,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finally</a:t>
            </a:r>
            <a:r>
              <a:rPr sz="18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retained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attributes.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Those attributes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shown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below</a:t>
            </a:r>
            <a:r>
              <a:rPr sz="1800" spc="-3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screenshot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set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used.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675" y="3200400"/>
            <a:ext cx="8134350" cy="3524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555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60" dirty="0">
                <a:latin typeface="Trebuchet MS"/>
                <a:cs typeface="Trebuchet MS"/>
              </a:rPr>
              <a:t>FLOW</a:t>
            </a:r>
            <a:r>
              <a:rPr sz="3600" spc="-355" dirty="0">
                <a:latin typeface="Trebuchet MS"/>
                <a:cs typeface="Trebuchet MS"/>
              </a:rPr>
              <a:t> </a:t>
            </a:r>
            <a:r>
              <a:rPr sz="3600" spc="-270" dirty="0">
                <a:latin typeface="Trebuchet MS"/>
                <a:cs typeface="Trebuchet MS"/>
              </a:rPr>
              <a:t>CHART: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6775" y="0"/>
            <a:ext cx="519112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1028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Carlito</vt:lpstr>
      <vt:lpstr>Times New Roman</vt:lpstr>
      <vt:lpstr>Trebuchet MS</vt:lpstr>
      <vt:lpstr>Office Theme</vt:lpstr>
      <vt:lpstr>Rishitha Gajula Pramod Padidala Sindhu Ette Rakesh Nallateegala</vt:lpstr>
      <vt:lpstr>INTRODUCTION:</vt:lpstr>
      <vt:lpstr>Purpose:</vt:lpstr>
      <vt:lpstr>LITERATURE SURVEY:</vt:lpstr>
      <vt:lpstr>PROPOSED SOLUTION: NLP Algorithm</vt:lpstr>
      <vt:lpstr>PowerPoint Presentation</vt:lpstr>
      <vt:lpstr>H/W designing:</vt:lpstr>
      <vt:lpstr>EXPERIMENTAL INVESTIGATION:</vt:lpstr>
      <vt:lpstr>FLOW CHART:</vt:lpstr>
      <vt:lpstr>RESULT:</vt:lpstr>
      <vt:lpstr>ADVANTAGES &amp;DIS-ADVANTAGES:</vt:lpstr>
      <vt:lpstr>CONCLUSION:</vt:lpstr>
      <vt:lpstr>FUTURE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Rohith Gajula</cp:lastModifiedBy>
  <cp:revision>3</cp:revision>
  <dcterms:created xsi:type="dcterms:W3CDTF">2020-08-28T16:31:52Z</dcterms:created>
  <dcterms:modified xsi:type="dcterms:W3CDTF">2020-08-29T13:23:13Z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2020-08-21T00:00:00Z</vt:filetime>
  </property>
  <property fmtid="{D5CDD505-2E9C-101B-9397-08002B2CF9AE}" pid="3" name="LastSaved">
    <vt:filetime>2020-08-28T00:00:00Z</vt:filetime>
  </property>
</Properties>
</file>