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7" r:id="rId4"/>
  </p:sldMasterIdLst>
  <p:notesMasterIdLst>
    <p:notesMasterId r:id="rId13"/>
  </p:notesMasterIdLst>
  <p:handoutMasterIdLst>
    <p:handoutMasterId r:id="rId14"/>
  </p:handoutMasterIdLst>
  <p:sldIdLst>
    <p:sldId id="268" r:id="rId5"/>
    <p:sldId id="272" r:id="rId6"/>
    <p:sldId id="276" r:id="rId7"/>
    <p:sldId id="278" r:id="rId8"/>
    <p:sldId id="271" r:id="rId9"/>
    <p:sldId id="277" r:id="rId10"/>
    <p:sldId id="274"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0CDDE-B5BB-4C24-ACD0-DB07B5536904}" v="1364" dt="2020-08-25T09:28:12.862"/>
    <p1510:client id="{597817AD-3ADE-4EC7-6C08-3020F46B5327}" v="21" dt="2020-08-27T08:43:56.838"/>
    <p1510:client id="{A192A5D2-2AEF-4829-8130-A02F5A47AB23}" v="336" dt="2020-08-25T07:10:34.873"/>
    <p1510:client id="{D9CC25A5-6F5E-41FD-9233-0E54C4937848}" v="176" dt="2020-08-26T07:31:41.097"/>
    <p1510:client id="{E035FE5C-FD35-484C-2564-97A8275B6CEC}" v="1467" dt="2020-08-27T07:50:13.879"/>
    <p1510:client id="{EF5D0EEC-FA03-427C-9F7A-69A907B776BB}" v="177" dt="2020-08-26T05:28:22.6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7"/>
    <p:restoredTop sz="94635" autoAdjust="0"/>
  </p:normalViewPr>
  <p:slideViewPr>
    <p:cSldViewPr snapToGrid="0" snapToObjects="1">
      <p:cViewPr>
        <p:scale>
          <a:sx n="100" d="100"/>
          <a:sy n="100" d="100"/>
        </p:scale>
        <p:origin x="-106" y="-514"/>
      </p:cViewPr>
      <p:guideLst/>
    </p:cSldViewPr>
  </p:slideViewPr>
  <p:notesTextViewPr>
    <p:cViewPr>
      <p:scale>
        <a:sx n="1" d="1"/>
        <a:sy n="1" d="1"/>
      </p:scale>
      <p:origin x="0" y="0"/>
    </p:cViewPr>
  </p:notesTextViewPr>
  <p:notesViewPr>
    <p:cSldViewPr snapToGrid="0" snapToObjects="1">
      <p:cViewPr varScale="1">
        <p:scale>
          <a:sx n="68" d="100"/>
          <a:sy n="68" d="100"/>
        </p:scale>
        <p:origin x="3288" y="3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0BB816-636F-4C40-9EC7-A3BA365B89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7CE0D02-F780-4697-9A30-3F10F4D67C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99885C-64C6-4202-8B65-38170DBD673D}" type="datetimeFigureOut">
              <a:rPr lang="en-US" smtClean="0"/>
              <a:t>8/27/2020</a:t>
            </a:fld>
            <a:endParaRPr lang="en-US" dirty="0"/>
          </a:p>
        </p:txBody>
      </p:sp>
      <p:sp>
        <p:nvSpPr>
          <p:cNvPr id="4" name="Footer Placeholder 3">
            <a:extLst>
              <a:ext uri="{FF2B5EF4-FFF2-40B4-BE49-F238E27FC236}">
                <a16:creationId xmlns:a16="http://schemas.microsoft.com/office/drawing/2014/main" id="{E50C7536-00AB-4C14-90D3-7D88603F2A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FDBC111-E561-48D6-9DB3-85F8BE552B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1AA4D1-BF1D-4260-B442-EBD7859EC5F1}" type="slidenum">
              <a:rPr lang="en-US" smtClean="0"/>
              <a:t>‹#›</a:t>
            </a:fld>
            <a:endParaRPr lang="en-US" dirty="0"/>
          </a:p>
        </p:txBody>
      </p:sp>
    </p:spTree>
    <p:extLst>
      <p:ext uri="{BB962C8B-B14F-4D97-AF65-F5344CB8AC3E}">
        <p14:creationId xmlns:p14="http://schemas.microsoft.com/office/powerpoint/2010/main" val="6911460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49326-15A5-4041-B3F6-1CB1FE840753}" type="datetimeFigureOut">
              <a:rPr lang="en-US" smtClean="0"/>
              <a:t>8/27/2020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39BA2-F127-4DB1-B8FD-D5A70CC3E01B}" type="slidenum">
              <a:rPr lang="en-US" smtClean="0"/>
              <a:t>‹#›</a:t>
            </a:fld>
            <a:endParaRPr lang="en-US" dirty="0"/>
          </a:p>
        </p:txBody>
      </p:sp>
    </p:spTree>
    <p:extLst>
      <p:ext uri="{BB962C8B-B14F-4D97-AF65-F5344CB8AC3E}">
        <p14:creationId xmlns:p14="http://schemas.microsoft.com/office/powerpoint/2010/main" val="4002405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D39BA2-F127-4DB1-B8FD-D5A70CC3E01B}" type="slidenum">
              <a:rPr lang="en-US" smtClean="0"/>
              <a:t>1</a:t>
            </a:fld>
            <a:endParaRPr lang="en-US" dirty="0"/>
          </a:p>
        </p:txBody>
      </p:sp>
    </p:spTree>
    <p:extLst>
      <p:ext uri="{BB962C8B-B14F-4D97-AF65-F5344CB8AC3E}">
        <p14:creationId xmlns:p14="http://schemas.microsoft.com/office/powerpoint/2010/main" val="2738549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D39BA2-F127-4DB1-B8FD-D5A70CC3E01B}" type="slidenum">
              <a:rPr lang="en-US" smtClean="0"/>
              <a:t>8</a:t>
            </a:fld>
            <a:endParaRPr lang="en-US" dirty="0"/>
          </a:p>
        </p:txBody>
      </p:sp>
    </p:spTree>
    <p:extLst>
      <p:ext uri="{BB962C8B-B14F-4D97-AF65-F5344CB8AC3E}">
        <p14:creationId xmlns:p14="http://schemas.microsoft.com/office/powerpoint/2010/main" val="4083598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275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8892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5960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375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0453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3380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132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913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143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439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565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892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223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5293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406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432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8/27/2020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952317"/>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2CC0B-D5F1-40B8-9CC6-4A36850B6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                                                                                      SmartBridge –Remote Summer Internship program   </a:t>
            </a:r>
            <a:endParaRPr lang="en-US" dirty="0"/>
          </a:p>
        </p:txBody>
      </p:sp>
      <p:pic>
        <p:nvPicPr>
          <p:cNvPr id="5" name="Picture 4" descr="light spots">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1" y="10"/>
            <a:ext cx="12192000" cy="6857990"/>
          </a:xfrm>
          <a:prstGeom prst="rect">
            <a:avLst/>
          </a:prstGeom>
        </p:spPr>
      </p:pic>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a:xfrm>
            <a:off x="30044" y="-979099"/>
            <a:ext cx="12164681" cy="3844292"/>
          </a:xfrm>
        </p:spPr>
        <p:txBody>
          <a:bodyPr>
            <a:noAutofit/>
          </a:bodyPr>
          <a:lstStyle/>
          <a:p>
            <a:pPr algn="ctr"/>
            <a:r>
              <a:rPr lang="en-US" b="1" dirty="0">
                <a:latin typeface="Times New Roman"/>
                <a:ea typeface="Verdana"/>
                <a:cs typeface="Verdana"/>
              </a:rPr>
              <a:t>TELECOME CUSTOMER CHURN PREDICTION</a:t>
            </a:r>
            <a:br>
              <a:rPr lang="en-US" sz="4000" dirty="0">
                <a:latin typeface="Times New Roman"/>
                <a:ea typeface="Verdana"/>
                <a:cs typeface="Verdana"/>
              </a:rPr>
            </a:br>
            <a:br>
              <a:rPr lang="en-US" sz="4000" dirty="0">
                <a:latin typeface="Times New Roman"/>
                <a:ea typeface="Verdana"/>
                <a:cs typeface="Verdana"/>
              </a:rPr>
            </a:br>
            <a:endParaRPr lang="en-US" sz="4000" dirty="0">
              <a:latin typeface="Times New Roman"/>
              <a:ea typeface="Verdana"/>
              <a:cs typeface="Verdana"/>
            </a:endParaRPr>
          </a:p>
        </p:txBody>
      </p:sp>
      <p:sp>
        <p:nvSpPr>
          <p:cNvPr id="13" name="Subtitle 12">
            <a:extLst>
              <a:ext uri="{FF2B5EF4-FFF2-40B4-BE49-F238E27FC236}">
                <a16:creationId xmlns:a16="http://schemas.microsoft.com/office/drawing/2014/main" id="{F05262DB-6398-4AF9-96A3-041CFB112303}"/>
              </a:ext>
            </a:extLst>
          </p:cNvPr>
          <p:cNvSpPr>
            <a:spLocks noGrp="1"/>
          </p:cNvSpPr>
          <p:nvPr>
            <p:ph type="subTitle" idx="1"/>
          </p:nvPr>
        </p:nvSpPr>
        <p:spPr>
          <a:xfrm>
            <a:off x="878308" y="1973794"/>
            <a:ext cx="10626304" cy="3929868"/>
          </a:xfrm>
        </p:spPr>
        <p:txBody>
          <a:bodyPr>
            <a:normAutofit fontScale="70000" lnSpcReduction="20000"/>
          </a:bodyPr>
          <a:lstStyle/>
          <a:p>
            <a:pPr algn="ctr"/>
            <a:r>
              <a:rPr lang="en-US" sz="4000" b="1" dirty="0">
                <a:solidFill>
                  <a:schemeClr val="tx1"/>
                </a:solidFill>
                <a:latin typeface="Times New Roman"/>
                <a:cs typeface="Times New Roman"/>
              </a:rPr>
              <a:t>USING MACHINE LEARNING</a:t>
            </a:r>
          </a:p>
          <a:p>
            <a:pPr algn="r"/>
            <a:endParaRPr lang="en-US" sz="2800" b="1" dirty="0">
              <a:solidFill>
                <a:schemeClr val="bg1"/>
              </a:solidFill>
            </a:endParaRPr>
          </a:p>
          <a:p>
            <a:pPr algn="r"/>
            <a:endParaRPr lang="en-US" sz="2800" b="1" dirty="0">
              <a:solidFill>
                <a:schemeClr val="bg1"/>
              </a:solidFill>
            </a:endParaRPr>
          </a:p>
          <a:p>
            <a:pPr algn="r"/>
            <a:endParaRPr lang="en-US" sz="2800" b="1" dirty="0">
              <a:solidFill>
                <a:schemeClr val="bg1"/>
              </a:solidFill>
            </a:endParaRPr>
          </a:p>
          <a:p>
            <a:pPr algn="r"/>
            <a:endParaRPr lang="en-US" sz="2800" b="1" dirty="0">
              <a:solidFill>
                <a:schemeClr val="bg1"/>
              </a:solidFill>
            </a:endParaRPr>
          </a:p>
          <a:p>
            <a:pPr algn="r"/>
            <a:r>
              <a:rPr lang="en-US" sz="2800" b="1" noProof="1">
                <a:solidFill>
                  <a:schemeClr val="bg1"/>
                </a:solidFill>
                <a:latin typeface="Verdana"/>
                <a:ea typeface="Verdana"/>
              </a:rPr>
              <a:t>Developed By:</a:t>
            </a:r>
          </a:p>
          <a:p>
            <a:pPr algn="r"/>
            <a:r>
              <a:rPr lang="en-US" sz="2800" b="1" noProof="1">
                <a:solidFill>
                  <a:schemeClr val="bg1"/>
                </a:solidFill>
                <a:latin typeface="Verdana"/>
                <a:ea typeface="+mn-lt"/>
                <a:cs typeface="+mn-lt"/>
              </a:rPr>
              <a:t>Srija Dodda</a:t>
            </a:r>
            <a:endParaRPr lang="en-US" sz="2800" noProof="1">
              <a:solidFill>
                <a:schemeClr val="bg1"/>
              </a:solidFill>
              <a:latin typeface="Verdana"/>
              <a:ea typeface="+mn-lt"/>
              <a:cs typeface="+mn-lt"/>
            </a:endParaRPr>
          </a:p>
          <a:p>
            <a:pPr algn="r"/>
            <a:r>
              <a:rPr lang="en-US" sz="2800" b="1" noProof="1">
                <a:solidFill>
                  <a:schemeClr val="bg1"/>
                </a:solidFill>
                <a:latin typeface="Verdana"/>
                <a:ea typeface="+mn-lt"/>
                <a:cs typeface="+mn-lt"/>
              </a:rPr>
              <a:t>Ramya Adi</a:t>
            </a:r>
            <a:endParaRPr lang="en-US" sz="2800" noProof="1">
              <a:solidFill>
                <a:schemeClr val="bg1"/>
              </a:solidFill>
              <a:latin typeface="Verdana"/>
              <a:ea typeface="+mn-lt"/>
              <a:cs typeface="+mn-lt"/>
            </a:endParaRPr>
          </a:p>
          <a:p>
            <a:pPr algn="r"/>
            <a:r>
              <a:rPr lang="en-US" sz="2800" b="1" noProof="1">
                <a:solidFill>
                  <a:schemeClr val="bg1"/>
                </a:solidFill>
                <a:latin typeface="Verdana"/>
                <a:ea typeface="+mn-lt"/>
                <a:cs typeface="+mn-lt"/>
              </a:rPr>
              <a:t>Swetha Bekkanti</a:t>
            </a:r>
            <a:endParaRPr lang="en-US" sz="2800" noProof="1">
              <a:solidFill>
                <a:schemeClr val="bg1"/>
              </a:solidFill>
              <a:latin typeface="Verdana"/>
              <a:ea typeface="+mn-lt"/>
              <a:cs typeface="+mn-lt"/>
            </a:endParaRPr>
          </a:p>
          <a:p>
            <a:pPr algn="r"/>
            <a:r>
              <a:rPr lang="en-US" sz="2800" b="1" noProof="1">
                <a:solidFill>
                  <a:schemeClr val="bg1"/>
                </a:solidFill>
                <a:latin typeface="Verdana"/>
                <a:ea typeface="+mn-lt"/>
                <a:cs typeface="+mn-lt"/>
              </a:rPr>
              <a:t>Prashanthi Peddireddy</a:t>
            </a:r>
            <a:endParaRPr lang="en-US" sz="2800" noProof="1">
              <a:solidFill>
                <a:schemeClr val="bg1"/>
              </a:solidFill>
              <a:latin typeface="Verdana"/>
              <a:ea typeface="+mn-lt"/>
              <a:cs typeface="+mn-lt"/>
            </a:endParaRPr>
          </a:p>
          <a:p>
            <a:pPr algn="r"/>
            <a:endParaRPr lang="en-US" sz="2800" b="1" dirty="0">
              <a:solidFill>
                <a:schemeClr val="bg1"/>
              </a:solidFill>
            </a:endParaRPr>
          </a:p>
        </p:txBody>
      </p:sp>
      <p:grpSp>
        <p:nvGrpSpPr>
          <p:cNvPr id="20" name="Group 19">
            <a:extLst>
              <a:ext uri="{FF2B5EF4-FFF2-40B4-BE49-F238E27FC236}">
                <a16:creationId xmlns:a16="http://schemas.microsoft.com/office/drawing/2014/main" id="{631C6CE6-1810-44ED-A6D7-3FF53040A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21" name="Freeform 11">
              <a:extLst>
                <a:ext uri="{FF2B5EF4-FFF2-40B4-BE49-F238E27FC236}">
                  <a16:creationId xmlns:a16="http://schemas.microsoft.com/office/drawing/2014/main" id="{1F6D8BFE-D0D0-4BAE-9D5A-701DE7D3C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2" name="Freeform 12">
              <a:extLst>
                <a:ext uri="{FF2B5EF4-FFF2-40B4-BE49-F238E27FC236}">
                  <a16:creationId xmlns:a16="http://schemas.microsoft.com/office/drawing/2014/main" id="{53F86D30-CEDB-4D96-AF73-AA3CD5A43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3" name="Freeform 13">
              <a:extLst>
                <a:ext uri="{FF2B5EF4-FFF2-40B4-BE49-F238E27FC236}">
                  <a16:creationId xmlns:a16="http://schemas.microsoft.com/office/drawing/2014/main" id="{F5187540-C4C8-410C-A395-69FCB1C8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4" name="Freeform 14">
              <a:extLst>
                <a:ext uri="{FF2B5EF4-FFF2-40B4-BE49-F238E27FC236}">
                  <a16:creationId xmlns:a16="http://schemas.microsoft.com/office/drawing/2014/main" id="{75BD6E4A-797C-451B-B08F-D99C1A9D1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5" name="Freeform 15">
              <a:extLst>
                <a:ext uri="{FF2B5EF4-FFF2-40B4-BE49-F238E27FC236}">
                  <a16:creationId xmlns:a16="http://schemas.microsoft.com/office/drawing/2014/main" id="{0D241082-BAFA-462E-827B-5814B020F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6" name="Freeform 16">
              <a:extLst>
                <a:ext uri="{FF2B5EF4-FFF2-40B4-BE49-F238E27FC236}">
                  <a16:creationId xmlns:a16="http://schemas.microsoft.com/office/drawing/2014/main" id="{2920CCBD-116D-450B-9608-99F05F7D7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7" name="Freeform 17">
              <a:extLst>
                <a:ext uri="{FF2B5EF4-FFF2-40B4-BE49-F238E27FC236}">
                  <a16:creationId xmlns:a16="http://schemas.microsoft.com/office/drawing/2014/main" id="{A57CD3DE-CEAF-4BD4-A5EF-24B3E622B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8" name="Freeform 18">
              <a:extLst>
                <a:ext uri="{FF2B5EF4-FFF2-40B4-BE49-F238E27FC236}">
                  <a16:creationId xmlns:a16="http://schemas.microsoft.com/office/drawing/2014/main" id="{4EC3258C-366B-4629-A7D3-5173D3637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9" name="Freeform 19">
              <a:extLst>
                <a:ext uri="{FF2B5EF4-FFF2-40B4-BE49-F238E27FC236}">
                  <a16:creationId xmlns:a16="http://schemas.microsoft.com/office/drawing/2014/main" id="{D444D63A-CE2B-4ACD-BA0E-4ADECAD86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0" name="Freeform 20">
              <a:extLst>
                <a:ext uri="{FF2B5EF4-FFF2-40B4-BE49-F238E27FC236}">
                  <a16:creationId xmlns:a16="http://schemas.microsoft.com/office/drawing/2014/main" id="{7A504DF6-187A-4A54-96E8-3F3F28AAA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1" name="Freeform 21">
              <a:extLst>
                <a:ext uri="{FF2B5EF4-FFF2-40B4-BE49-F238E27FC236}">
                  <a16:creationId xmlns:a16="http://schemas.microsoft.com/office/drawing/2014/main" id="{FE04C6F5-6DC5-4C7E-9278-9BE624FC78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2" name="Freeform 22">
              <a:extLst>
                <a:ext uri="{FF2B5EF4-FFF2-40B4-BE49-F238E27FC236}">
                  <a16:creationId xmlns:a16="http://schemas.microsoft.com/office/drawing/2014/main" id="{94A02D9B-E6A9-4D6A-9D2A-D81C76802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4" name="Group 33">
            <a:extLst>
              <a:ext uri="{FF2B5EF4-FFF2-40B4-BE49-F238E27FC236}">
                <a16:creationId xmlns:a16="http://schemas.microsoft.com/office/drawing/2014/main" id="{B78034A6-3565-46AA-9E73-1C954666AB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35" name="Freeform 27">
              <a:extLst>
                <a:ext uri="{FF2B5EF4-FFF2-40B4-BE49-F238E27FC236}">
                  <a16:creationId xmlns:a16="http://schemas.microsoft.com/office/drawing/2014/main" id="{04947AA2-A772-42CB-9CEC-065095D3DC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6" name="Freeform 28">
              <a:extLst>
                <a:ext uri="{FF2B5EF4-FFF2-40B4-BE49-F238E27FC236}">
                  <a16:creationId xmlns:a16="http://schemas.microsoft.com/office/drawing/2014/main" id="{83C52D84-DEC1-4E16-972E-8EEA5D522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7" name="Freeform 29">
              <a:extLst>
                <a:ext uri="{FF2B5EF4-FFF2-40B4-BE49-F238E27FC236}">
                  <a16:creationId xmlns:a16="http://schemas.microsoft.com/office/drawing/2014/main" id="{2036A28D-EF09-41F7-906F-CF405361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8" name="Freeform 30">
              <a:extLst>
                <a:ext uri="{FF2B5EF4-FFF2-40B4-BE49-F238E27FC236}">
                  <a16:creationId xmlns:a16="http://schemas.microsoft.com/office/drawing/2014/main" id="{EE8D92C7-C907-4120-95E3-80E3DC85B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9" name="Freeform 31">
              <a:extLst>
                <a:ext uri="{FF2B5EF4-FFF2-40B4-BE49-F238E27FC236}">
                  <a16:creationId xmlns:a16="http://schemas.microsoft.com/office/drawing/2014/main" id="{BBCEAAB8-CD22-41D7-B330-702682A27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0" name="Freeform 32">
              <a:extLst>
                <a:ext uri="{FF2B5EF4-FFF2-40B4-BE49-F238E27FC236}">
                  <a16:creationId xmlns:a16="http://schemas.microsoft.com/office/drawing/2014/main" id="{6BBC1FEE-3D72-492B-8D8A-BE1A5507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1" name="Freeform 33">
              <a:extLst>
                <a:ext uri="{FF2B5EF4-FFF2-40B4-BE49-F238E27FC236}">
                  <a16:creationId xmlns:a16="http://schemas.microsoft.com/office/drawing/2014/main" id="{C28C6E5C-C393-435C-96A1-AA2859BDC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2" name="Freeform 34">
              <a:extLst>
                <a:ext uri="{FF2B5EF4-FFF2-40B4-BE49-F238E27FC236}">
                  <a16:creationId xmlns:a16="http://schemas.microsoft.com/office/drawing/2014/main" id="{2C2C991F-AC51-4DF5-B8DD-19B08C1CB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3" name="Freeform 35">
              <a:extLst>
                <a:ext uri="{FF2B5EF4-FFF2-40B4-BE49-F238E27FC236}">
                  <a16:creationId xmlns:a16="http://schemas.microsoft.com/office/drawing/2014/main" id="{9C916B5F-285D-4F5A-9085-6781753AF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4" name="Freeform 36">
              <a:extLst>
                <a:ext uri="{FF2B5EF4-FFF2-40B4-BE49-F238E27FC236}">
                  <a16:creationId xmlns:a16="http://schemas.microsoft.com/office/drawing/2014/main" id="{0375DD5F-9D17-4873-B697-3D44A5EBE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5" name="Freeform 37">
              <a:extLst>
                <a:ext uri="{FF2B5EF4-FFF2-40B4-BE49-F238E27FC236}">
                  <a16:creationId xmlns:a16="http://schemas.microsoft.com/office/drawing/2014/main" id="{A159BBC7-6A8B-4612-94A8-56323452C7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6" name="Freeform 38">
              <a:extLst>
                <a:ext uri="{FF2B5EF4-FFF2-40B4-BE49-F238E27FC236}">
                  <a16:creationId xmlns:a16="http://schemas.microsoft.com/office/drawing/2014/main" id="{177C901C-F8DE-4C99-95C8-F8CA1B84F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8" name="Rectangle 47">
            <a:extLst>
              <a:ext uri="{FF2B5EF4-FFF2-40B4-BE49-F238E27FC236}">
                <a16:creationId xmlns:a16="http://schemas.microsoft.com/office/drawing/2014/main" id="{D1D655F2-6D15-4265-ADEE-EF0075C13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69">
            <a:extLst>
              <a:ext uri="{FF2B5EF4-FFF2-40B4-BE49-F238E27FC236}">
                <a16:creationId xmlns:a16="http://schemas.microsoft.com/office/drawing/2014/main" id="{3248A930-1A6E-4EFB-8213-D1AC735BE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3" name="Picture 3">
            <a:extLst>
              <a:ext uri="{FF2B5EF4-FFF2-40B4-BE49-F238E27FC236}">
                <a16:creationId xmlns:a16="http://schemas.microsoft.com/office/drawing/2014/main" id="{7F272330-7174-4646-A27A-8CA9E96777D0}"/>
              </a:ext>
            </a:extLst>
          </p:cNvPr>
          <p:cNvPicPr>
            <a:picLocks noChangeAspect="1"/>
          </p:cNvPicPr>
          <p:nvPr/>
        </p:nvPicPr>
        <p:blipFill>
          <a:blip r:embed="rId4"/>
          <a:stretch>
            <a:fillRect/>
          </a:stretch>
        </p:blipFill>
        <p:spPr>
          <a:xfrm>
            <a:off x="1920815" y="3006306"/>
            <a:ext cx="3433313" cy="2743200"/>
          </a:xfrm>
          <a:prstGeom prst="rect">
            <a:avLst/>
          </a:prstGeom>
        </p:spPr>
      </p:pic>
    </p:spTree>
    <p:extLst>
      <p:ext uri="{BB962C8B-B14F-4D97-AF65-F5344CB8AC3E}">
        <p14:creationId xmlns:p14="http://schemas.microsoft.com/office/powerpoint/2010/main" val="31294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95FBD538-4F0E-4F6E-B4A2-9F612A54066F}"/>
              </a:ext>
            </a:extLst>
          </p:cNvPr>
          <p:cNvPicPr>
            <a:picLocks noChangeAspect="1"/>
          </p:cNvPicPr>
          <p:nvPr/>
        </p:nvPicPr>
        <p:blipFill rotWithShape="1">
          <a:blip r:embed="rId2">
            <a:alphaModFix amt="35000"/>
          </a:blip>
          <a:srcRect/>
          <a:stretch/>
        </p:blipFill>
        <p:spPr>
          <a:xfrm>
            <a:off x="-8825" y="10"/>
            <a:ext cx="12192000" cy="6857990"/>
          </a:xfrm>
          <a:prstGeom prst="rect">
            <a:avLst/>
          </a:prstGeom>
        </p:spPr>
      </p:pic>
      <p:sp>
        <p:nvSpPr>
          <p:cNvPr id="2" name="Title 1">
            <a:extLst>
              <a:ext uri="{FF2B5EF4-FFF2-40B4-BE49-F238E27FC236}">
                <a16:creationId xmlns:a16="http://schemas.microsoft.com/office/drawing/2014/main" id="{2D23FA04-9F99-42E7-AAAC-884F2AC81BFD}"/>
              </a:ext>
            </a:extLst>
          </p:cNvPr>
          <p:cNvSpPr>
            <a:spLocks noGrp="1"/>
          </p:cNvSpPr>
          <p:nvPr>
            <p:ph type="title"/>
          </p:nvPr>
        </p:nvSpPr>
        <p:spPr>
          <a:xfrm>
            <a:off x="163152" y="164035"/>
            <a:ext cx="11902176" cy="1180249"/>
          </a:xfrm>
        </p:spPr>
        <p:txBody>
          <a:bodyPr>
            <a:normAutofit/>
          </a:bodyPr>
          <a:lstStyle/>
          <a:p>
            <a:pPr algn="ctr"/>
            <a:r>
              <a:rPr lang="en-US" sz="6000" b="1" dirty="0">
                <a:latin typeface="Times New Roman"/>
                <a:ea typeface="Verdana"/>
                <a:cs typeface="Verdana"/>
              </a:rPr>
              <a:t>INTRODUCTION</a:t>
            </a:r>
            <a:endParaRPr lang="en-US" sz="6000" dirty="0">
              <a:latin typeface="Times New Roman"/>
              <a:ea typeface="Verdana"/>
              <a:cs typeface="Verdana"/>
            </a:endParaRPr>
          </a:p>
        </p:txBody>
      </p:sp>
      <p:sp>
        <p:nvSpPr>
          <p:cNvPr id="3" name="Content Placeholder 2">
            <a:extLst>
              <a:ext uri="{FF2B5EF4-FFF2-40B4-BE49-F238E27FC236}">
                <a16:creationId xmlns:a16="http://schemas.microsoft.com/office/drawing/2014/main" id="{501F564F-8547-4930-BD10-75E87E294340}"/>
              </a:ext>
            </a:extLst>
          </p:cNvPr>
          <p:cNvSpPr>
            <a:spLocks noGrp="1"/>
          </p:cNvSpPr>
          <p:nvPr>
            <p:ph idx="1"/>
          </p:nvPr>
        </p:nvSpPr>
        <p:spPr>
          <a:xfrm>
            <a:off x="216949" y="1716657"/>
            <a:ext cx="11963397" cy="4884678"/>
          </a:xfrm>
        </p:spPr>
        <p:txBody>
          <a:bodyPr vert="horz" lIns="91440" tIns="45720" rIns="91440" bIns="45720" rtlCol="0" anchor="t">
            <a:noAutofit/>
          </a:bodyPr>
          <a:lstStyle/>
          <a:p>
            <a:pPr>
              <a:buClr>
                <a:srgbClr val="EFAC6A"/>
              </a:buClr>
              <a:buFont typeface="Courier New" charset="2"/>
              <a:buChar char="o"/>
            </a:pPr>
            <a:r>
              <a:rPr lang="en-US" sz="2000" dirty="0">
                <a:latin typeface="Verdana"/>
                <a:ea typeface="Verdana"/>
              </a:rPr>
              <a:t>Customer churn is the ratio at which customers stop doing business with the entity</a:t>
            </a:r>
            <a:endParaRPr lang="en-US" sz="2000" dirty="0">
              <a:latin typeface="Verdana"/>
              <a:ea typeface="Verdana"/>
              <a:cs typeface="Verdana"/>
            </a:endParaRPr>
          </a:p>
          <a:p>
            <a:pPr>
              <a:buClr>
                <a:srgbClr val="EFAC6A"/>
              </a:buClr>
              <a:buFont typeface="Courier New" charset="2"/>
              <a:buChar char="o"/>
            </a:pPr>
            <a:r>
              <a:rPr lang="en-US" sz="2000" dirty="0">
                <a:latin typeface="Verdana"/>
                <a:ea typeface="Verdana"/>
                <a:cs typeface="Verdana"/>
              </a:rPr>
              <a:t>There are many strategies to generate more revenues for the company like acquire new </a:t>
            </a:r>
            <a:r>
              <a:rPr lang="en-US" sz="2000" noProof="1">
                <a:latin typeface="Verdana"/>
                <a:ea typeface="Verdana"/>
                <a:cs typeface="Verdana"/>
              </a:rPr>
              <a:t>customers,upsell</a:t>
            </a:r>
            <a:r>
              <a:rPr lang="en-US" sz="2000" dirty="0">
                <a:latin typeface="Verdana"/>
                <a:ea typeface="Verdana"/>
                <a:cs typeface="Verdana"/>
              </a:rPr>
              <a:t> the existing customer and increase the retention period of customers.</a:t>
            </a:r>
          </a:p>
          <a:p>
            <a:pPr>
              <a:buClr>
                <a:srgbClr val="EFAC6A"/>
              </a:buClr>
              <a:buFont typeface="Courier New" charset="2"/>
              <a:buChar char="o"/>
            </a:pPr>
            <a:r>
              <a:rPr lang="en-US" sz="2000" dirty="0">
                <a:latin typeface="Verdana"/>
                <a:ea typeface="Verdana"/>
                <a:cs typeface="+mn-lt"/>
              </a:rPr>
              <a:t>However retaining a customer costs much lower than acquiring new </a:t>
            </a:r>
            <a:r>
              <a:rPr lang="en-US" sz="2000" noProof="1">
                <a:latin typeface="Verdana"/>
                <a:ea typeface="Verdana"/>
                <a:cs typeface="+mn-lt"/>
              </a:rPr>
              <a:t>customers,so</a:t>
            </a:r>
            <a:r>
              <a:rPr lang="en-US" sz="2000" dirty="0">
                <a:latin typeface="Verdana"/>
                <a:ea typeface="Verdana"/>
                <a:cs typeface="+mn-lt"/>
              </a:rPr>
              <a:t> to retain a customer companies have to decrease the potential of customer churn.</a:t>
            </a:r>
          </a:p>
          <a:p>
            <a:pPr>
              <a:buClr>
                <a:srgbClr val="EFAC6A"/>
              </a:buClr>
              <a:buFont typeface="Courier New" charset="2"/>
              <a:buChar char="o"/>
            </a:pPr>
            <a:r>
              <a:rPr lang="en-US" sz="2000" dirty="0">
                <a:latin typeface="Verdana"/>
                <a:ea typeface="Verdana"/>
                <a:cs typeface="Verdana"/>
              </a:rPr>
              <a:t>Due to the direct effect on the revenues of the </a:t>
            </a:r>
            <a:r>
              <a:rPr lang="en-US" sz="2000" noProof="1">
                <a:latin typeface="Verdana"/>
                <a:ea typeface="Verdana"/>
                <a:cs typeface="Verdana"/>
              </a:rPr>
              <a:t>companies,especially i</a:t>
            </a:r>
            <a:r>
              <a:rPr lang="en-US" sz="2000" dirty="0">
                <a:latin typeface="Verdana"/>
                <a:ea typeface="Verdana"/>
                <a:cs typeface="Verdana"/>
              </a:rPr>
              <a:t>n the telecom </a:t>
            </a:r>
            <a:r>
              <a:rPr lang="en-US" sz="2000" noProof="1">
                <a:latin typeface="Verdana"/>
                <a:ea typeface="Verdana"/>
                <a:cs typeface="Verdana"/>
              </a:rPr>
              <a:t>field,companies</a:t>
            </a:r>
            <a:r>
              <a:rPr lang="en-US" sz="2000" dirty="0">
                <a:latin typeface="Verdana"/>
                <a:ea typeface="Verdana"/>
                <a:cs typeface="Verdana"/>
              </a:rPr>
              <a:t> are seeking to develop means to predict potential customer to churn.</a:t>
            </a:r>
          </a:p>
          <a:p>
            <a:pPr>
              <a:buClr>
                <a:srgbClr val="EFAC6A"/>
              </a:buClr>
              <a:buFont typeface="Courier New" charset="2"/>
              <a:buChar char="o"/>
            </a:pPr>
            <a:r>
              <a:rPr lang="en-US" sz="2000" dirty="0">
                <a:latin typeface="Verdana"/>
                <a:ea typeface="Verdana"/>
              </a:rPr>
              <a:t>In this </a:t>
            </a:r>
            <a:r>
              <a:rPr lang="en-US" sz="2000" noProof="1">
                <a:latin typeface="Verdana"/>
                <a:ea typeface="Verdana"/>
              </a:rPr>
              <a:t>scenario,we</a:t>
            </a:r>
            <a:r>
              <a:rPr lang="en-US" sz="2000" dirty="0">
                <a:latin typeface="Verdana"/>
                <a:ea typeface="Verdana"/>
              </a:rPr>
              <a:t> need a model that predicts the customer who is likely leave the </a:t>
            </a:r>
            <a:r>
              <a:rPr lang="en-US" sz="2000" noProof="1">
                <a:latin typeface="Verdana"/>
                <a:ea typeface="Verdana"/>
              </a:rPr>
              <a:t>company.So</a:t>
            </a:r>
            <a:r>
              <a:rPr lang="en-US" sz="2000" dirty="0">
                <a:latin typeface="Verdana"/>
                <a:ea typeface="Verdana"/>
              </a:rPr>
              <a:t> that the company can take necessary measures to retain the customers.</a:t>
            </a:r>
          </a:p>
          <a:p>
            <a:pPr>
              <a:buClr>
                <a:srgbClr val="EFAC6A"/>
              </a:buClr>
              <a:buFont typeface="Courier New" charset="2"/>
              <a:buChar char="o"/>
            </a:pPr>
            <a:r>
              <a:rPr lang="en-US" sz="2000" dirty="0">
                <a:latin typeface="Verdana"/>
                <a:ea typeface="Verdana"/>
                <a:cs typeface="Verdana"/>
              </a:rPr>
              <a:t>We use random forest algorithm as it gives more accuracy in the result </a:t>
            </a:r>
            <a:r>
              <a:rPr lang="en-US" sz="2000" noProof="1">
                <a:latin typeface="Verdana"/>
                <a:ea typeface="Verdana"/>
                <a:cs typeface="Verdana"/>
              </a:rPr>
              <a:t>comapre</a:t>
            </a:r>
            <a:r>
              <a:rPr lang="en-US" sz="2000" dirty="0">
                <a:latin typeface="Verdana"/>
                <a:ea typeface="Verdana"/>
                <a:cs typeface="Verdana"/>
              </a:rPr>
              <a:t> to other methods.</a:t>
            </a:r>
          </a:p>
          <a:p>
            <a:pPr>
              <a:buClr>
                <a:srgbClr val="EFAC6A"/>
              </a:buClr>
              <a:buFont typeface="Courier New" charset="2"/>
              <a:buChar char="o"/>
            </a:pPr>
            <a:r>
              <a:rPr lang="en-US" sz="2000" noProof="1">
                <a:latin typeface="Verdana"/>
                <a:ea typeface="Verdana"/>
                <a:cs typeface="Verdana"/>
              </a:rPr>
              <a:t>Our,model</a:t>
            </a:r>
            <a:r>
              <a:rPr lang="en-US" sz="2000" dirty="0">
                <a:latin typeface="Verdana"/>
                <a:ea typeface="Verdana"/>
                <a:cs typeface="Verdana"/>
              </a:rPr>
              <a:t> predicts whether a customer will remain stay or customer will exit.</a:t>
            </a:r>
            <a:endParaRPr lang="en-US" sz="2000">
              <a:latin typeface="Verdana"/>
              <a:ea typeface="+mn-lt"/>
              <a:cs typeface="+mn-lt"/>
            </a:endParaRPr>
          </a:p>
          <a:p>
            <a:pPr>
              <a:buClr>
                <a:srgbClr val="EFAC6A"/>
              </a:buClr>
              <a:buFont typeface="Courier New" charset="2"/>
              <a:buChar char="o"/>
            </a:pPr>
            <a:r>
              <a:rPr lang="en-US" sz="2000" dirty="0">
                <a:latin typeface="Verdana"/>
                <a:ea typeface="Verdana"/>
                <a:cs typeface="Verdana"/>
              </a:rPr>
              <a:t>We require personal data of the customers to predict the churn.</a:t>
            </a:r>
            <a:endParaRPr lang="en-US" sz="2000">
              <a:latin typeface="Verdana"/>
              <a:ea typeface="Verdana"/>
              <a:cs typeface="Verdana"/>
            </a:endParaRPr>
          </a:p>
          <a:p>
            <a:pPr>
              <a:buClr>
                <a:srgbClr val="EFAC6A"/>
              </a:buClr>
              <a:buFont typeface="Courier New" charset="2"/>
              <a:buChar char="o"/>
            </a:pPr>
            <a:endParaRPr lang="en-US" dirty="0">
              <a:latin typeface="Verdana"/>
              <a:ea typeface="Verdana"/>
              <a:cs typeface="Verdana"/>
            </a:endParaRPr>
          </a:p>
          <a:p>
            <a:pPr marL="0" indent="0">
              <a:buClr>
                <a:srgbClr val="EFAC6A"/>
              </a:buClr>
              <a:buNone/>
            </a:pPr>
            <a:endParaRPr lang="en-US" dirty="0">
              <a:latin typeface="Verdana"/>
              <a:ea typeface="Verdana"/>
            </a:endParaRPr>
          </a:p>
          <a:p>
            <a:pPr>
              <a:buClr>
                <a:srgbClr val="EFAC6A"/>
              </a:buClr>
            </a:pPr>
            <a:endParaRPr lang="en-US"/>
          </a:p>
          <a:p>
            <a:pPr>
              <a:buClr>
                <a:srgbClr val="EFAC6A"/>
              </a:buClr>
              <a:buFont typeface="Wingdings" charset="2"/>
              <a:buChar char="Ø"/>
            </a:pPr>
            <a:endParaRPr lang="en-US"/>
          </a:p>
        </p:txBody>
      </p:sp>
    </p:spTree>
    <p:extLst>
      <p:ext uri="{BB962C8B-B14F-4D97-AF65-F5344CB8AC3E}">
        <p14:creationId xmlns:p14="http://schemas.microsoft.com/office/powerpoint/2010/main" val="133400306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942EF-B67C-4E20-9172-2CDF244E1D5D}"/>
              </a:ext>
            </a:extLst>
          </p:cNvPr>
          <p:cNvSpPr>
            <a:spLocks noGrp="1"/>
          </p:cNvSpPr>
          <p:nvPr>
            <p:ph type="title"/>
          </p:nvPr>
        </p:nvSpPr>
        <p:spPr/>
        <p:txBody>
          <a:bodyPr>
            <a:normAutofit/>
          </a:bodyPr>
          <a:lstStyle/>
          <a:p>
            <a:pPr algn="ctr"/>
            <a:r>
              <a:rPr lang="en-US" sz="6000" b="1" dirty="0">
                <a:latin typeface="Times New Roman"/>
                <a:cs typeface="Times New Roman"/>
              </a:rPr>
              <a:t>APPLICATIONS</a:t>
            </a:r>
            <a:endParaRPr lang="en-US" sz="6000" b="1">
              <a:latin typeface="Times New Roman"/>
              <a:cs typeface="Times New Roman"/>
            </a:endParaRPr>
          </a:p>
        </p:txBody>
      </p:sp>
      <p:sp>
        <p:nvSpPr>
          <p:cNvPr id="3" name="Content Placeholder 2">
            <a:extLst>
              <a:ext uri="{FF2B5EF4-FFF2-40B4-BE49-F238E27FC236}">
                <a16:creationId xmlns:a16="http://schemas.microsoft.com/office/drawing/2014/main" id="{8F3ECC62-B5E2-4241-B5CC-22E6E07709A4}"/>
              </a:ext>
            </a:extLst>
          </p:cNvPr>
          <p:cNvSpPr>
            <a:spLocks noGrp="1"/>
          </p:cNvSpPr>
          <p:nvPr>
            <p:ph idx="1"/>
          </p:nvPr>
        </p:nvSpPr>
        <p:spPr>
          <a:xfrm>
            <a:off x="2589212" y="1831675"/>
            <a:ext cx="9016041" cy="4252075"/>
          </a:xfrm>
        </p:spPr>
        <p:txBody>
          <a:bodyPr vert="horz" lIns="91440" tIns="45720" rIns="91440" bIns="45720" rtlCol="0" anchor="t">
            <a:noAutofit/>
          </a:bodyPr>
          <a:lstStyle/>
          <a:p>
            <a:pPr>
              <a:buFont typeface="Wingdings" charset="2"/>
              <a:buChar char="§"/>
            </a:pPr>
            <a:r>
              <a:rPr lang="en-US" sz="2000" dirty="0">
                <a:latin typeface="Verdana"/>
                <a:ea typeface="+mn-lt"/>
                <a:cs typeface="+mn-lt"/>
              </a:rPr>
              <a:t>The term customer churn is used to describe the loss of existing customers</a:t>
            </a:r>
          </a:p>
          <a:p>
            <a:pPr>
              <a:buFont typeface="Wingdings" charset="2"/>
              <a:buChar char="§"/>
            </a:pPr>
            <a:r>
              <a:rPr lang="en-US" sz="2000" dirty="0">
                <a:latin typeface="Verdana"/>
                <a:ea typeface="+mn-lt"/>
                <a:cs typeface="+mn-lt"/>
              </a:rPr>
              <a:t>Tracking customer churn is a key business metric for most companies.</a:t>
            </a:r>
          </a:p>
          <a:p>
            <a:pPr>
              <a:buFont typeface="Wingdings" charset="2"/>
              <a:buChar char="§"/>
            </a:pPr>
            <a:r>
              <a:rPr lang="en-US" sz="2000" dirty="0">
                <a:latin typeface="Verdana"/>
                <a:ea typeface="+mn-lt"/>
                <a:cs typeface="+mn-lt"/>
              </a:rPr>
              <a:t>To have an idea of customer relationship cycle such as customer acquisition, increasing value of the customer and customer retention. </a:t>
            </a:r>
          </a:p>
          <a:p>
            <a:pPr>
              <a:buFont typeface="Wingdings" charset="2"/>
              <a:buChar char="§"/>
            </a:pPr>
            <a:r>
              <a:rPr lang="en-US" sz="2000" dirty="0">
                <a:latin typeface="Verdana"/>
                <a:ea typeface="+mn-lt"/>
                <a:cs typeface="+mn-lt"/>
              </a:rPr>
              <a:t>It is widely used for managing risks in the telecom customer industry.</a:t>
            </a:r>
          </a:p>
          <a:p>
            <a:pPr>
              <a:buFont typeface="Wingdings" charset="2"/>
              <a:buChar char="§"/>
            </a:pPr>
            <a:r>
              <a:rPr lang="en-US" sz="2000" dirty="0">
                <a:latin typeface="Verdana"/>
                <a:ea typeface="Verdana"/>
                <a:cs typeface="Verdana"/>
              </a:rPr>
              <a:t>And, armed with </a:t>
            </a:r>
            <a:r>
              <a:rPr lang="en-US" sz="2000" noProof="1">
                <a:latin typeface="Verdana"/>
                <a:ea typeface="Verdana"/>
                <a:cs typeface="Verdana"/>
              </a:rPr>
              <a:t>accurate,real</a:t>
            </a:r>
            <a:r>
              <a:rPr lang="en-US" sz="2000" dirty="0">
                <a:latin typeface="Verdana"/>
                <a:ea typeface="Verdana"/>
                <a:cs typeface="Verdana"/>
              </a:rPr>
              <a:t>-time data about the lifetime value of customers company will be in much better position.</a:t>
            </a:r>
          </a:p>
        </p:txBody>
      </p:sp>
    </p:spTree>
    <p:extLst>
      <p:ext uri="{BB962C8B-B14F-4D97-AF65-F5344CB8AC3E}">
        <p14:creationId xmlns:p14="http://schemas.microsoft.com/office/powerpoint/2010/main" val="13973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62680-9B16-4EEA-8883-7F0E05115331}"/>
              </a:ext>
            </a:extLst>
          </p:cNvPr>
          <p:cNvSpPr>
            <a:spLocks noGrp="1"/>
          </p:cNvSpPr>
          <p:nvPr>
            <p:ph type="title"/>
          </p:nvPr>
        </p:nvSpPr>
        <p:spPr>
          <a:xfrm>
            <a:off x="2592925" y="365318"/>
            <a:ext cx="8911687" cy="1539682"/>
          </a:xfrm>
        </p:spPr>
        <p:txBody>
          <a:bodyPr>
            <a:normAutofit/>
          </a:bodyPr>
          <a:lstStyle/>
          <a:p>
            <a:pPr algn="ctr"/>
            <a:r>
              <a:rPr lang="en-US" sz="6000" dirty="0">
                <a:latin typeface="Times New Roman"/>
                <a:cs typeface="Times New Roman"/>
              </a:rPr>
              <a:t>FLOWCHART</a:t>
            </a:r>
          </a:p>
        </p:txBody>
      </p:sp>
      <p:sp>
        <p:nvSpPr>
          <p:cNvPr id="3" name="Content Placeholder 2">
            <a:extLst>
              <a:ext uri="{FF2B5EF4-FFF2-40B4-BE49-F238E27FC236}">
                <a16:creationId xmlns:a16="http://schemas.microsoft.com/office/drawing/2014/main" id="{92BA9A65-6D78-4D2B-9771-C2A5C1FF9B17}"/>
              </a:ext>
            </a:extLst>
          </p:cNvPr>
          <p:cNvSpPr>
            <a:spLocks noGrp="1"/>
          </p:cNvSpPr>
          <p:nvPr>
            <p:ph idx="1"/>
          </p:nvPr>
        </p:nvSpPr>
        <p:spPr>
          <a:xfrm>
            <a:off x="1288" y="1630393"/>
            <a:ext cx="12193437" cy="5229734"/>
          </a:xfrm>
        </p:spPr>
        <p:txBody>
          <a:bodyPr vert="horz" lIns="91440" tIns="45720" rIns="91440" bIns="45720" rtlCol="0" anchor="t">
            <a:normAutofit/>
          </a:bodyPr>
          <a:lstStyle/>
          <a:p>
            <a:r>
              <a:rPr lang="en-US" dirty="0"/>
              <a:t>.</a:t>
            </a:r>
          </a:p>
        </p:txBody>
      </p:sp>
      <p:sp>
        <p:nvSpPr>
          <p:cNvPr id="4" name="Rectangle 3">
            <a:extLst>
              <a:ext uri="{FF2B5EF4-FFF2-40B4-BE49-F238E27FC236}">
                <a16:creationId xmlns:a16="http://schemas.microsoft.com/office/drawing/2014/main" id="{024F29E3-A390-4E04-A448-88BC82CB5D20}"/>
              </a:ext>
            </a:extLst>
          </p:cNvPr>
          <p:cNvSpPr/>
          <p:nvPr/>
        </p:nvSpPr>
        <p:spPr>
          <a:xfrm>
            <a:off x="750498" y="1922253"/>
            <a:ext cx="1495244" cy="920150"/>
          </a:xfrm>
          <a:prstGeom prst="rect">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Verdana"/>
                <a:ea typeface="Verdana"/>
              </a:rPr>
              <a:t>Import Libraries</a:t>
            </a:r>
          </a:p>
        </p:txBody>
      </p:sp>
      <p:sp>
        <p:nvSpPr>
          <p:cNvPr id="5" name="Flowchart: Process 4">
            <a:extLst>
              <a:ext uri="{FF2B5EF4-FFF2-40B4-BE49-F238E27FC236}">
                <a16:creationId xmlns:a16="http://schemas.microsoft.com/office/drawing/2014/main" id="{6DAC6749-FD90-4E0D-B20C-F09DE7EFC95E}"/>
              </a:ext>
            </a:extLst>
          </p:cNvPr>
          <p:cNvSpPr/>
          <p:nvPr/>
        </p:nvSpPr>
        <p:spPr>
          <a:xfrm>
            <a:off x="3452543" y="1928457"/>
            <a:ext cx="1437734" cy="920149"/>
          </a:xfrm>
          <a:prstGeom prst="flowChartProcess">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Verdana"/>
                <a:ea typeface="Verdana"/>
              </a:rPr>
              <a:t>Dataset Collection</a:t>
            </a:r>
          </a:p>
        </p:txBody>
      </p:sp>
      <p:sp>
        <p:nvSpPr>
          <p:cNvPr id="6" name="Flowchart: Process 5">
            <a:extLst>
              <a:ext uri="{FF2B5EF4-FFF2-40B4-BE49-F238E27FC236}">
                <a16:creationId xmlns:a16="http://schemas.microsoft.com/office/drawing/2014/main" id="{F211736A-F258-4059-A837-1310225BFC3C}"/>
              </a:ext>
            </a:extLst>
          </p:cNvPr>
          <p:cNvSpPr/>
          <p:nvPr/>
        </p:nvSpPr>
        <p:spPr>
          <a:xfrm>
            <a:off x="6140211" y="1927559"/>
            <a:ext cx="1840299" cy="920149"/>
          </a:xfrm>
          <a:prstGeom prst="flowChartProcess">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Verdana"/>
                <a:ea typeface="Verdana"/>
              </a:rPr>
              <a:t>Data preprocessing</a:t>
            </a:r>
          </a:p>
        </p:txBody>
      </p:sp>
      <p:sp>
        <p:nvSpPr>
          <p:cNvPr id="7" name="Flowchart: Process 6">
            <a:extLst>
              <a:ext uri="{FF2B5EF4-FFF2-40B4-BE49-F238E27FC236}">
                <a16:creationId xmlns:a16="http://schemas.microsoft.com/office/drawing/2014/main" id="{F50F88C3-A273-45E3-AC37-2331C997A2FE}"/>
              </a:ext>
            </a:extLst>
          </p:cNvPr>
          <p:cNvSpPr/>
          <p:nvPr/>
        </p:nvSpPr>
        <p:spPr>
          <a:xfrm>
            <a:off x="9331086" y="1912283"/>
            <a:ext cx="1337092" cy="934527"/>
          </a:xfrm>
          <a:prstGeom prst="flowChartProcess">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Verdana"/>
                <a:ea typeface="+mn-lt"/>
                <a:cs typeface="+mn-lt"/>
              </a:rPr>
              <a:t>Checking Nul</a:t>
            </a:r>
            <a:r>
              <a:rPr lang="en-US" dirty="0">
                <a:solidFill>
                  <a:schemeClr val="bg1"/>
                </a:solidFill>
                <a:ea typeface="+mn-lt"/>
                <a:cs typeface="+mn-lt"/>
              </a:rPr>
              <a:t>l </a:t>
            </a:r>
            <a:r>
              <a:rPr lang="en-US" dirty="0">
                <a:ea typeface="+mn-lt"/>
                <a:cs typeface="+mn-lt"/>
              </a:rPr>
              <a:t>Values</a:t>
            </a:r>
            <a:endParaRPr lang="en-US" dirty="0"/>
          </a:p>
        </p:txBody>
      </p:sp>
      <p:sp>
        <p:nvSpPr>
          <p:cNvPr id="8" name="Flowchart: Process 7">
            <a:extLst>
              <a:ext uri="{FF2B5EF4-FFF2-40B4-BE49-F238E27FC236}">
                <a16:creationId xmlns:a16="http://schemas.microsoft.com/office/drawing/2014/main" id="{C2777794-B56C-4323-8EDE-0FF405D5810D}"/>
              </a:ext>
            </a:extLst>
          </p:cNvPr>
          <p:cNvSpPr/>
          <p:nvPr/>
        </p:nvSpPr>
        <p:spPr>
          <a:xfrm>
            <a:off x="818791" y="3737309"/>
            <a:ext cx="1351470" cy="805131"/>
          </a:xfrm>
          <a:prstGeom prst="flowChartProcess">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Verdana"/>
                <a:ea typeface="+mn-lt"/>
                <a:cs typeface="+mn-lt"/>
              </a:rPr>
              <a:t>Feature Scaling</a:t>
            </a:r>
            <a:endParaRPr lang="en-US">
              <a:solidFill>
                <a:schemeClr val="bg1"/>
              </a:solidFill>
              <a:latin typeface="Verdana"/>
            </a:endParaRPr>
          </a:p>
        </p:txBody>
      </p:sp>
      <p:sp>
        <p:nvSpPr>
          <p:cNvPr id="9" name="Flowchart: Process 8">
            <a:extLst>
              <a:ext uri="{FF2B5EF4-FFF2-40B4-BE49-F238E27FC236}">
                <a16:creationId xmlns:a16="http://schemas.microsoft.com/office/drawing/2014/main" id="{934F8293-3DA5-4AC0-AE4F-D98A0B308CF5}"/>
              </a:ext>
            </a:extLst>
          </p:cNvPr>
          <p:cNvSpPr/>
          <p:nvPr/>
        </p:nvSpPr>
        <p:spPr>
          <a:xfrm>
            <a:off x="3405817" y="3736409"/>
            <a:ext cx="1538375" cy="862641"/>
          </a:xfrm>
          <a:prstGeom prst="flowChartProcess">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Verdana"/>
                <a:ea typeface="+mn-lt"/>
                <a:cs typeface="+mn-lt"/>
              </a:rPr>
              <a:t>Train And Test Split</a:t>
            </a:r>
          </a:p>
          <a:p>
            <a:r>
              <a:rPr lang="en-US" dirty="0">
                <a:solidFill>
                  <a:schemeClr val="bg1"/>
                </a:solidFill>
                <a:latin typeface="Verdana"/>
                <a:ea typeface="+mn-lt"/>
                <a:cs typeface="+mn-lt"/>
              </a:rPr>
              <a:t>    Data</a:t>
            </a:r>
            <a:endParaRPr lang="en-US" dirty="0">
              <a:solidFill>
                <a:schemeClr val="bg1"/>
              </a:solidFill>
              <a:latin typeface="Verdana"/>
            </a:endParaRPr>
          </a:p>
        </p:txBody>
      </p:sp>
      <p:sp>
        <p:nvSpPr>
          <p:cNvPr id="10" name="Flowchart: Process 9">
            <a:extLst>
              <a:ext uri="{FF2B5EF4-FFF2-40B4-BE49-F238E27FC236}">
                <a16:creationId xmlns:a16="http://schemas.microsoft.com/office/drawing/2014/main" id="{4A881533-0528-44AD-A3E9-75FF4E20498B}"/>
              </a:ext>
            </a:extLst>
          </p:cNvPr>
          <p:cNvSpPr/>
          <p:nvPr/>
        </p:nvSpPr>
        <p:spPr>
          <a:xfrm>
            <a:off x="6280391" y="3735511"/>
            <a:ext cx="2214110" cy="805131"/>
          </a:xfrm>
          <a:prstGeom prst="flowChartProcess">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bg1"/>
                </a:solidFill>
                <a:latin typeface="Verdana"/>
                <a:ea typeface="+mn-lt"/>
                <a:cs typeface="+mn-lt"/>
              </a:rPr>
              <a:t>OneHotEncoding</a:t>
            </a:r>
            <a:endParaRPr lang="en-US" noProof="1">
              <a:solidFill>
                <a:schemeClr val="bg1"/>
              </a:solidFill>
              <a:latin typeface="Verdana"/>
            </a:endParaRPr>
          </a:p>
        </p:txBody>
      </p:sp>
      <p:sp>
        <p:nvSpPr>
          <p:cNvPr id="11" name="Flowchart: Process 10">
            <a:extLst>
              <a:ext uri="{FF2B5EF4-FFF2-40B4-BE49-F238E27FC236}">
                <a16:creationId xmlns:a16="http://schemas.microsoft.com/office/drawing/2014/main" id="{781CDD8F-450C-4904-B292-FDF9103B5553}"/>
              </a:ext>
            </a:extLst>
          </p:cNvPr>
          <p:cNvSpPr/>
          <p:nvPr/>
        </p:nvSpPr>
        <p:spPr>
          <a:xfrm>
            <a:off x="9514396" y="3806499"/>
            <a:ext cx="1337092" cy="805131"/>
          </a:xfrm>
          <a:prstGeom prst="flowChartProcess">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Verdana"/>
                <a:ea typeface="+mn-lt"/>
                <a:cs typeface="+mn-lt"/>
              </a:rPr>
              <a:t>Splitting Data</a:t>
            </a:r>
            <a:endParaRPr lang="en-US" dirty="0">
              <a:solidFill>
                <a:schemeClr val="bg1"/>
              </a:solidFill>
              <a:latin typeface="Verdana"/>
            </a:endParaRPr>
          </a:p>
        </p:txBody>
      </p:sp>
      <p:sp>
        <p:nvSpPr>
          <p:cNvPr id="12" name="Flowchart: Process 11">
            <a:extLst>
              <a:ext uri="{FF2B5EF4-FFF2-40B4-BE49-F238E27FC236}">
                <a16:creationId xmlns:a16="http://schemas.microsoft.com/office/drawing/2014/main" id="{EF3289E7-A052-4590-8350-F1F6ACC8D7D6}"/>
              </a:ext>
            </a:extLst>
          </p:cNvPr>
          <p:cNvSpPr/>
          <p:nvPr/>
        </p:nvSpPr>
        <p:spPr>
          <a:xfrm>
            <a:off x="743309" y="5228959"/>
            <a:ext cx="1351470" cy="718867"/>
          </a:xfrm>
          <a:prstGeom prst="flowChartProcess">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Verdana"/>
                <a:ea typeface="+mn-lt"/>
                <a:cs typeface="+mn-lt"/>
              </a:rPr>
              <a:t>Testing Model</a:t>
            </a:r>
            <a:endParaRPr lang="en-US" dirty="0">
              <a:solidFill>
                <a:schemeClr val="bg1"/>
              </a:solidFill>
              <a:latin typeface="Verdana"/>
            </a:endParaRPr>
          </a:p>
        </p:txBody>
      </p:sp>
      <p:sp>
        <p:nvSpPr>
          <p:cNvPr id="13" name="Flowchart: Process 12">
            <a:extLst>
              <a:ext uri="{FF2B5EF4-FFF2-40B4-BE49-F238E27FC236}">
                <a16:creationId xmlns:a16="http://schemas.microsoft.com/office/drawing/2014/main" id="{A33F4023-DDA6-4E95-86AC-0C74AFDA2C2C}"/>
              </a:ext>
            </a:extLst>
          </p:cNvPr>
          <p:cNvSpPr/>
          <p:nvPr/>
        </p:nvSpPr>
        <p:spPr>
          <a:xfrm>
            <a:off x="3330338" y="5184929"/>
            <a:ext cx="1653393" cy="891395"/>
          </a:xfrm>
          <a:prstGeom prst="flowChartProcess">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Verdana"/>
                <a:ea typeface="+mn-lt"/>
                <a:cs typeface="+mn-lt"/>
              </a:rPr>
              <a:t>Incorporate with HTML And Flask</a:t>
            </a:r>
            <a:endParaRPr lang="en-US" dirty="0">
              <a:solidFill>
                <a:schemeClr val="bg1"/>
              </a:solidFill>
              <a:latin typeface="Verdana"/>
            </a:endParaRPr>
          </a:p>
        </p:txBody>
      </p:sp>
      <p:sp>
        <p:nvSpPr>
          <p:cNvPr id="14" name="Flowchart: Process 13">
            <a:extLst>
              <a:ext uri="{FF2B5EF4-FFF2-40B4-BE49-F238E27FC236}">
                <a16:creationId xmlns:a16="http://schemas.microsoft.com/office/drawing/2014/main" id="{F9C3D1B1-624E-420B-A8FB-239A8AFC3BEF}"/>
              </a:ext>
            </a:extLst>
          </p:cNvPr>
          <p:cNvSpPr/>
          <p:nvPr/>
        </p:nvSpPr>
        <p:spPr>
          <a:xfrm>
            <a:off x="6377437" y="5184030"/>
            <a:ext cx="1610263" cy="675735"/>
          </a:xfrm>
          <a:prstGeom prst="flowChartProcess">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Verdana"/>
                <a:ea typeface="+mn-lt"/>
                <a:cs typeface="+mn-lt"/>
              </a:rPr>
              <a:t>Deployment</a:t>
            </a:r>
            <a:endParaRPr lang="en-US" dirty="0">
              <a:solidFill>
                <a:schemeClr val="bg1"/>
              </a:solidFill>
              <a:latin typeface="Verdana"/>
            </a:endParaRPr>
          </a:p>
        </p:txBody>
      </p:sp>
      <p:sp>
        <p:nvSpPr>
          <p:cNvPr id="15" name="Flowchart: Process 14">
            <a:extLst>
              <a:ext uri="{FF2B5EF4-FFF2-40B4-BE49-F238E27FC236}">
                <a16:creationId xmlns:a16="http://schemas.microsoft.com/office/drawing/2014/main" id="{58385877-2FE6-4230-8F21-C968C9F5DFE2}"/>
              </a:ext>
            </a:extLst>
          </p:cNvPr>
          <p:cNvSpPr/>
          <p:nvPr/>
        </p:nvSpPr>
        <p:spPr>
          <a:xfrm>
            <a:off x="9510804" y="5139999"/>
            <a:ext cx="1337092" cy="718867"/>
          </a:xfrm>
          <a:prstGeom prst="flowChartProcess">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Verdana"/>
                <a:ea typeface="+mn-lt"/>
                <a:cs typeface="+mn-lt"/>
              </a:rPr>
              <a:t>Getting prediction</a:t>
            </a:r>
            <a:endParaRPr lang="en-US" dirty="0">
              <a:solidFill>
                <a:schemeClr val="bg1"/>
              </a:solidFill>
              <a:latin typeface="Verdana"/>
            </a:endParaRPr>
          </a:p>
        </p:txBody>
      </p:sp>
      <p:sp>
        <p:nvSpPr>
          <p:cNvPr id="16" name="Arrow: Right 15">
            <a:extLst>
              <a:ext uri="{FF2B5EF4-FFF2-40B4-BE49-F238E27FC236}">
                <a16:creationId xmlns:a16="http://schemas.microsoft.com/office/drawing/2014/main" id="{74CE3C0C-03DA-4AEF-B22E-DBEAC2671331}"/>
              </a:ext>
            </a:extLst>
          </p:cNvPr>
          <p:cNvSpPr/>
          <p:nvPr/>
        </p:nvSpPr>
        <p:spPr>
          <a:xfrm>
            <a:off x="2361107" y="2140731"/>
            <a:ext cx="977660" cy="488830"/>
          </a:xfrm>
          <a:prstGeom prst="rightArrow">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4545A859-79F2-4160-A727-5947BAF33149}"/>
              </a:ext>
            </a:extLst>
          </p:cNvPr>
          <p:cNvSpPr/>
          <p:nvPr/>
        </p:nvSpPr>
        <p:spPr>
          <a:xfrm>
            <a:off x="5063152" y="2197342"/>
            <a:ext cx="977660" cy="488830"/>
          </a:xfrm>
          <a:prstGeom prst="rightArrow">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EF94C361-332E-417A-B7B0-3C626C36BD62}"/>
              </a:ext>
            </a:extLst>
          </p:cNvPr>
          <p:cNvSpPr/>
          <p:nvPr/>
        </p:nvSpPr>
        <p:spPr>
          <a:xfrm>
            <a:off x="8139008" y="2138934"/>
            <a:ext cx="977660" cy="488830"/>
          </a:xfrm>
          <a:prstGeom prst="rightArrow">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C113CAE6-6934-4BE2-A582-EAACAD37C2F2}"/>
              </a:ext>
            </a:extLst>
          </p:cNvPr>
          <p:cNvSpPr/>
          <p:nvPr/>
        </p:nvSpPr>
        <p:spPr>
          <a:xfrm>
            <a:off x="9793978" y="2911940"/>
            <a:ext cx="488830" cy="704491"/>
          </a:xfrm>
          <a:prstGeom prst="downArrow">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Left 19">
            <a:extLst>
              <a:ext uri="{FF2B5EF4-FFF2-40B4-BE49-F238E27FC236}">
                <a16:creationId xmlns:a16="http://schemas.microsoft.com/office/drawing/2014/main" id="{BA23FFD6-A9F9-44FB-9627-676BEBE160B9}"/>
              </a:ext>
            </a:extLst>
          </p:cNvPr>
          <p:cNvSpPr/>
          <p:nvPr/>
        </p:nvSpPr>
        <p:spPr>
          <a:xfrm>
            <a:off x="8496644" y="3919929"/>
            <a:ext cx="862642" cy="488830"/>
          </a:xfrm>
          <a:prstGeom prst="leftArrow">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Left 20">
            <a:extLst>
              <a:ext uri="{FF2B5EF4-FFF2-40B4-BE49-F238E27FC236}">
                <a16:creationId xmlns:a16="http://schemas.microsoft.com/office/drawing/2014/main" id="{6BE568BC-A97E-4FB1-9768-80449DD3068A}"/>
              </a:ext>
            </a:extLst>
          </p:cNvPr>
          <p:cNvSpPr/>
          <p:nvPr/>
        </p:nvSpPr>
        <p:spPr>
          <a:xfrm>
            <a:off x="5059558" y="3919031"/>
            <a:ext cx="977660" cy="488830"/>
          </a:xfrm>
          <a:prstGeom prst="leftArrow">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Left 21">
            <a:extLst>
              <a:ext uri="{FF2B5EF4-FFF2-40B4-BE49-F238E27FC236}">
                <a16:creationId xmlns:a16="http://schemas.microsoft.com/office/drawing/2014/main" id="{C1EAE638-6EB1-42A2-92BA-DEFB827B877A}"/>
              </a:ext>
            </a:extLst>
          </p:cNvPr>
          <p:cNvSpPr/>
          <p:nvPr/>
        </p:nvSpPr>
        <p:spPr>
          <a:xfrm>
            <a:off x="2355716" y="4004396"/>
            <a:ext cx="977660" cy="488830"/>
          </a:xfrm>
          <a:prstGeom prst="leftArrow">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1D0F558F-C549-4F0A-85DE-8CBA6DDC79DF}"/>
              </a:ext>
            </a:extLst>
          </p:cNvPr>
          <p:cNvSpPr/>
          <p:nvPr/>
        </p:nvSpPr>
        <p:spPr>
          <a:xfrm>
            <a:off x="1250234" y="4604874"/>
            <a:ext cx="488830" cy="575094"/>
          </a:xfrm>
          <a:prstGeom prst="downArrow">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8FB75872-5CA9-40B3-9254-C5709247886A}"/>
              </a:ext>
            </a:extLst>
          </p:cNvPr>
          <p:cNvSpPr/>
          <p:nvPr/>
        </p:nvSpPr>
        <p:spPr>
          <a:xfrm>
            <a:off x="2238899" y="5296561"/>
            <a:ext cx="948906" cy="488830"/>
          </a:xfrm>
          <a:prstGeom prst="rightArrow">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D003A960-9017-4322-97F8-D5861D969B08}"/>
              </a:ext>
            </a:extLst>
          </p:cNvPr>
          <p:cNvSpPr/>
          <p:nvPr/>
        </p:nvSpPr>
        <p:spPr>
          <a:xfrm>
            <a:off x="5214114" y="5295663"/>
            <a:ext cx="977660" cy="488830"/>
          </a:xfrm>
          <a:prstGeom prst="rightArrow">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F9268F44-9EEB-4386-8398-F7C995F747C4}"/>
              </a:ext>
            </a:extLst>
          </p:cNvPr>
          <p:cNvSpPr/>
          <p:nvPr/>
        </p:nvSpPr>
        <p:spPr>
          <a:xfrm>
            <a:off x="8280985" y="5300156"/>
            <a:ext cx="1049546" cy="488830"/>
          </a:xfrm>
          <a:prstGeom prst="rightArrow">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498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8E5CBF5-83C6-4CD9-9A05-939C39B50429}"/>
              </a:ext>
            </a:extLst>
          </p:cNvPr>
          <p:cNvSpPr>
            <a:spLocks noGrp="1"/>
          </p:cNvSpPr>
          <p:nvPr>
            <p:ph type="title"/>
          </p:nvPr>
        </p:nvSpPr>
        <p:spPr>
          <a:xfrm>
            <a:off x="1843391" y="624110"/>
            <a:ext cx="9383408" cy="1280890"/>
          </a:xfrm>
        </p:spPr>
        <p:txBody>
          <a:bodyPr>
            <a:normAutofit/>
          </a:bodyPr>
          <a:lstStyle/>
          <a:p>
            <a:pPr algn="ctr"/>
            <a:r>
              <a:rPr lang="en-US" sz="6000" b="1" dirty="0">
                <a:solidFill>
                  <a:srgbClr val="FFFFFF"/>
                </a:solidFill>
                <a:latin typeface="Times New Roman"/>
                <a:cs typeface="Times New Roman"/>
              </a:rPr>
              <a:t>ADVANTAGES</a:t>
            </a:r>
            <a:endParaRPr lang="en-US" sz="6000" b="1" dirty="0"/>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lumMod val="50000"/>
            </a:schemeClr>
          </a:solidFill>
          <a:ln>
            <a:noFill/>
          </a:ln>
        </p:spPr>
      </p:sp>
      <p:sp>
        <p:nvSpPr>
          <p:cNvPr id="3" name="Content Placeholder 2">
            <a:extLst>
              <a:ext uri="{FF2B5EF4-FFF2-40B4-BE49-F238E27FC236}">
                <a16:creationId xmlns:a16="http://schemas.microsoft.com/office/drawing/2014/main" id="{A5C187A3-F17A-4142-9B5F-BC2D86CDFD99}"/>
              </a:ext>
            </a:extLst>
          </p:cNvPr>
          <p:cNvSpPr>
            <a:spLocks noGrp="1"/>
          </p:cNvSpPr>
          <p:nvPr>
            <p:ph idx="1"/>
          </p:nvPr>
        </p:nvSpPr>
        <p:spPr>
          <a:xfrm>
            <a:off x="1843392" y="2623930"/>
            <a:ext cx="9383408" cy="3287292"/>
          </a:xfrm>
        </p:spPr>
        <p:txBody>
          <a:bodyPr vert="horz" lIns="91440" tIns="45720" rIns="91440" bIns="45720" rtlCol="0" anchor="t">
            <a:normAutofit lnSpcReduction="10000"/>
          </a:bodyPr>
          <a:lstStyle/>
          <a:p>
            <a:pPr>
              <a:buFont typeface="Wingdings" charset="2"/>
              <a:buChar char="v"/>
            </a:pPr>
            <a:r>
              <a:rPr lang="en-US" sz="2000" dirty="0">
                <a:latin typeface="Verdana"/>
                <a:ea typeface="Verdana"/>
              </a:rPr>
              <a:t>It is used in a variety of different industries and types of </a:t>
            </a:r>
            <a:r>
              <a:rPr lang="en-US" sz="2000" noProof="1">
                <a:latin typeface="Verdana"/>
                <a:ea typeface="Verdana"/>
              </a:rPr>
              <a:t>bussiness</a:t>
            </a:r>
            <a:r>
              <a:rPr lang="en-US" sz="2000" dirty="0">
                <a:latin typeface="Verdana"/>
                <a:ea typeface="Verdana"/>
              </a:rPr>
              <a:t>.</a:t>
            </a:r>
          </a:p>
          <a:p>
            <a:pPr>
              <a:buFont typeface="Wingdings" charset="2"/>
              <a:buChar char="v"/>
            </a:pPr>
            <a:r>
              <a:rPr lang="en-US" sz="2000" dirty="0">
                <a:latin typeface="Verdana"/>
                <a:ea typeface="Verdana"/>
              </a:rPr>
              <a:t>It is widely used for managing risks in the telecom customer company.</a:t>
            </a:r>
          </a:p>
          <a:p>
            <a:pPr>
              <a:buFont typeface="Wingdings" charset="2"/>
              <a:buChar char="v"/>
            </a:pPr>
            <a:r>
              <a:rPr lang="en-US" sz="2000" dirty="0">
                <a:latin typeface="Verdana"/>
                <a:ea typeface="Verdana"/>
              </a:rPr>
              <a:t>Can easily cope with thousands of users.</a:t>
            </a:r>
          </a:p>
          <a:p>
            <a:pPr>
              <a:buFont typeface="Wingdings" charset="2"/>
              <a:buChar char="v"/>
            </a:pPr>
            <a:r>
              <a:rPr lang="en-US" sz="2000" noProof="1">
                <a:latin typeface="Verdana"/>
                <a:ea typeface="Verdana"/>
              </a:rPr>
              <a:t>Backup,security</a:t>
            </a:r>
            <a:r>
              <a:rPr lang="en-US" sz="2000" dirty="0">
                <a:latin typeface="Verdana"/>
                <a:ea typeface="Verdana"/>
              </a:rPr>
              <a:t> and account control are all central.</a:t>
            </a:r>
          </a:p>
          <a:p>
            <a:pPr>
              <a:buFont typeface="Wingdings" charset="2"/>
              <a:buChar char="v"/>
            </a:pPr>
            <a:r>
              <a:rPr lang="en-US" sz="2000" dirty="0">
                <a:latin typeface="Verdana"/>
                <a:ea typeface="+mn-lt"/>
                <a:cs typeface="+mn-lt"/>
              </a:rPr>
              <a:t>It is composed using the HTML and Python for the web usage in real time.</a:t>
            </a:r>
          </a:p>
          <a:p>
            <a:pPr>
              <a:buFont typeface="Wingdings" charset="2"/>
              <a:buChar char="v"/>
            </a:pPr>
            <a:r>
              <a:rPr lang="en-US" sz="2000" dirty="0">
                <a:latin typeface="Verdana"/>
                <a:ea typeface="+mn-lt"/>
                <a:cs typeface="+mn-lt"/>
              </a:rPr>
              <a:t>Random Forest gives the accurate result of the prediction </a:t>
            </a:r>
            <a:r>
              <a:rPr lang="en-US" sz="2000" dirty="0" err="1">
                <a:latin typeface="Verdana"/>
                <a:ea typeface="+mn-lt"/>
                <a:cs typeface="+mn-lt"/>
              </a:rPr>
              <a:t>upto</a:t>
            </a:r>
            <a:r>
              <a:rPr lang="en-US" sz="2000" dirty="0">
                <a:latin typeface="Verdana"/>
                <a:ea typeface="+mn-lt"/>
                <a:cs typeface="+mn-lt"/>
              </a:rPr>
              <a:t> 77% which is the algorithm we used for prediction.</a:t>
            </a:r>
          </a:p>
          <a:p>
            <a:pPr>
              <a:buFont typeface="Wingdings" charset="2"/>
              <a:buChar char="v"/>
            </a:pPr>
            <a:endParaRPr lang="en-US" sz="2000" dirty="0">
              <a:latin typeface="Verdana"/>
              <a:ea typeface="Verdana"/>
            </a:endParaRPr>
          </a:p>
        </p:txBody>
      </p:sp>
    </p:spTree>
    <p:extLst>
      <p:ext uri="{BB962C8B-B14F-4D97-AF65-F5344CB8AC3E}">
        <p14:creationId xmlns:p14="http://schemas.microsoft.com/office/powerpoint/2010/main" val="250339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41FD4-4C1F-4DB7-93DD-DE0757FA82C0}"/>
              </a:ext>
            </a:extLst>
          </p:cNvPr>
          <p:cNvSpPr>
            <a:spLocks noGrp="1"/>
          </p:cNvSpPr>
          <p:nvPr>
            <p:ph type="title"/>
          </p:nvPr>
        </p:nvSpPr>
        <p:spPr>
          <a:xfrm>
            <a:off x="1629641" y="207168"/>
            <a:ext cx="10450064" cy="950210"/>
          </a:xfrm>
        </p:spPr>
        <p:txBody>
          <a:bodyPr/>
          <a:lstStyle/>
          <a:p>
            <a:pPr algn="ctr"/>
            <a:r>
              <a:rPr lang="en-US" sz="4000" b="1" dirty="0">
                <a:solidFill>
                  <a:schemeClr val="tx1"/>
                </a:solidFill>
                <a:latin typeface="Times New Roman"/>
                <a:ea typeface="+mj-lt"/>
                <a:cs typeface="Times New Roman"/>
              </a:rPr>
              <a:t>DISADVANTAGES</a:t>
            </a:r>
            <a:endParaRPr lang="en-US" sz="4000" dirty="0">
              <a:solidFill>
                <a:schemeClr val="tx1"/>
              </a:solidFill>
            </a:endParaRPr>
          </a:p>
          <a:p>
            <a:endParaRPr lang="en-US" dirty="0"/>
          </a:p>
        </p:txBody>
      </p:sp>
      <p:pic>
        <p:nvPicPr>
          <p:cNvPr id="5" name="Picture 5">
            <a:extLst>
              <a:ext uri="{FF2B5EF4-FFF2-40B4-BE49-F238E27FC236}">
                <a16:creationId xmlns:a16="http://schemas.microsoft.com/office/drawing/2014/main" id="{49CC59A9-3B4A-437F-9DA7-35D89E420DCD}"/>
              </a:ext>
            </a:extLst>
          </p:cNvPr>
          <p:cNvPicPr>
            <a:picLocks noGrp="1" noChangeAspect="1"/>
          </p:cNvPicPr>
          <p:nvPr>
            <p:ph sz="half" idx="1"/>
          </p:nvPr>
        </p:nvPicPr>
        <p:blipFill>
          <a:blip r:embed="rId2"/>
          <a:stretch>
            <a:fillRect/>
          </a:stretch>
        </p:blipFill>
        <p:spPr>
          <a:xfrm>
            <a:off x="304171" y="1275977"/>
            <a:ext cx="5562779" cy="4155774"/>
          </a:xfrm>
        </p:spPr>
      </p:pic>
      <p:sp>
        <p:nvSpPr>
          <p:cNvPr id="4" name="Content Placeholder 3">
            <a:extLst>
              <a:ext uri="{FF2B5EF4-FFF2-40B4-BE49-F238E27FC236}">
                <a16:creationId xmlns:a16="http://schemas.microsoft.com/office/drawing/2014/main" id="{700EC18A-9AA8-429A-870A-39FDBA53321A}"/>
              </a:ext>
            </a:extLst>
          </p:cNvPr>
          <p:cNvSpPr>
            <a:spLocks noGrp="1"/>
          </p:cNvSpPr>
          <p:nvPr>
            <p:ph sz="half" idx="2"/>
          </p:nvPr>
        </p:nvSpPr>
        <p:spPr>
          <a:xfrm>
            <a:off x="6026181" y="1565505"/>
            <a:ext cx="6010392" cy="5085961"/>
          </a:xfrm>
        </p:spPr>
        <p:txBody>
          <a:bodyPr vert="horz" lIns="91440" tIns="45720" rIns="91440" bIns="45720" rtlCol="0" anchor="t">
            <a:normAutofit/>
          </a:bodyPr>
          <a:lstStyle/>
          <a:p>
            <a:pPr>
              <a:buFont typeface="Wingdings" charset="2"/>
              <a:buChar char="Ø"/>
            </a:pPr>
            <a:r>
              <a:rPr lang="en-US" sz="2000">
                <a:latin typeface="Verdana"/>
                <a:ea typeface="Verdana"/>
                <a:cs typeface="Verdana"/>
              </a:rPr>
              <a:t>The higher your customer churn rate, the lower the chances of growing the business.</a:t>
            </a:r>
            <a:endParaRPr lang="en-US"/>
          </a:p>
          <a:p>
            <a:pPr>
              <a:buFont typeface="Wingdings" charset="2"/>
              <a:buChar char="Ø"/>
            </a:pPr>
            <a:r>
              <a:rPr lang="en-US" sz="2000">
                <a:latin typeface="Verdana"/>
                <a:ea typeface="Verdana"/>
                <a:cs typeface="Verdana"/>
              </a:rPr>
              <a:t>If one of the servers go down all the users are affected and it may even bring the whole network down.</a:t>
            </a:r>
          </a:p>
          <a:p>
            <a:pPr>
              <a:buFont typeface="Wingdings" charset="2"/>
              <a:buChar char="Ø"/>
            </a:pPr>
            <a:r>
              <a:rPr lang="en-US" sz="2000">
                <a:latin typeface="Verdana"/>
                <a:ea typeface="Verdana"/>
                <a:cs typeface="Verdana"/>
              </a:rPr>
              <a:t>If they are losing customers at a high rate, as the cost of acquiring new customers is so high.</a:t>
            </a:r>
          </a:p>
          <a:p>
            <a:pPr>
              <a:buFont typeface="Wingdings" charset="2"/>
              <a:buChar char="Ø"/>
            </a:pPr>
            <a:r>
              <a:rPr lang="en-US" sz="2000">
                <a:latin typeface="Verdana"/>
                <a:ea typeface="Verdana"/>
                <a:cs typeface="Verdana"/>
              </a:rPr>
              <a:t>Gives only 77% accuracy for the customer churn status</a:t>
            </a:r>
            <a:endParaRPr lang="en-US" sz="2000">
              <a:latin typeface="Verdana"/>
              <a:ea typeface="+mn-lt"/>
              <a:cs typeface="+mn-lt"/>
            </a:endParaRPr>
          </a:p>
          <a:p>
            <a:endParaRPr lang="en-US" dirty="0">
              <a:latin typeface="Verdana"/>
              <a:ea typeface="Verdana"/>
              <a:cs typeface="Verdana"/>
            </a:endParaRPr>
          </a:p>
          <a:p>
            <a:pPr>
              <a:buFont typeface="Wingdings" charset="2"/>
              <a:buChar char="Ø"/>
            </a:pPr>
            <a:endParaRPr lang="en-US" dirty="0"/>
          </a:p>
        </p:txBody>
      </p:sp>
    </p:spTree>
    <p:extLst>
      <p:ext uri="{BB962C8B-B14F-4D97-AF65-F5344CB8AC3E}">
        <p14:creationId xmlns:p14="http://schemas.microsoft.com/office/powerpoint/2010/main" val="191130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B5D023AC-62C2-42A6-8F47-1B13E93F39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30" name="Freeform 11">
              <a:extLst>
                <a:ext uri="{FF2B5EF4-FFF2-40B4-BE49-F238E27FC236}">
                  <a16:creationId xmlns:a16="http://schemas.microsoft.com/office/drawing/2014/main" id="{5F3F3BDE-2140-489D-8253-04148340C2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31" name="Freeform 12">
              <a:extLst>
                <a:ext uri="{FF2B5EF4-FFF2-40B4-BE49-F238E27FC236}">
                  <a16:creationId xmlns:a16="http://schemas.microsoft.com/office/drawing/2014/main" id="{BB0DEC0A-0272-4DAC-8198-CAE231F269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32" name="Freeform 13">
              <a:extLst>
                <a:ext uri="{FF2B5EF4-FFF2-40B4-BE49-F238E27FC236}">
                  <a16:creationId xmlns:a16="http://schemas.microsoft.com/office/drawing/2014/main" id="{6465D358-7F51-49C1-B8D7-E4B47CBD6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33" name="Freeform 14">
              <a:extLst>
                <a:ext uri="{FF2B5EF4-FFF2-40B4-BE49-F238E27FC236}">
                  <a16:creationId xmlns:a16="http://schemas.microsoft.com/office/drawing/2014/main" id="{601831D6-EF1B-4BD3-880F-9E95AF180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34" name="Freeform 15">
              <a:extLst>
                <a:ext uri="{FF2B5EF4-FFF2-40B4-BE49-F238E27FC236}">
                  <a16:creationId xmlns:a16="http://schemas.microsoft.com/office/drawing/2014/main" id="{91140846-64D9-452C-B0E4-F3E4E3D2F8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35" name="Freeform 16">
              <a:extLst>
                <a:ext uri="{FF2B5EF4-FFF2-40B4-BE49-F238E27FC236}">
                  <a16:creationId xmlns:a16="http://schemas.microsoft.com/office/drawing/2014/main" id="{BCFA9266-C641-497C-AAFE-359C3CB1B4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6" name="Freeform 17">
              <a:extLst>
                <a:ext uri="{FF2B5EF4-FFF2-40B4-BE49-F238E27FC236}">
                  <a16:creationId xmlns:a16="http://schemas.microsoft.com/office/drawing/2014/main" id="{B0E4AADC-36C2-4D7F-95C4-0FFE9129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7" name="Freeform 18">
              <a:extLst>
                <a:ext uri="{FF2B5EF4-FFF2-40B4-BE49-F238E27FC236}">
                  <a16:creationId xmlns:a16="http://schemas.microsoft.com/office/drawing/2014/main" id="{58CB9C53-A3EF-46B8-827F-F9BA4D44D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8" name="Freeform 19">
              <a:extLst>
                <a:ext uri="{FF2B5EF4-FFF2-40B4-BE49-F238E27FC236}">
                  <a16:creationId xmlns:a16="http://schemas.microsoft.com/office/drawing/2014/main" id="{2044DE8F-DD7B-46F5-B6E0-CC1EF5972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9" name="Freeform 20">
              <a:extLst>
                <a:ext uri="{FF2B5EF4-FFF2-40B4-BE49-F238E27FC236}">
                  <a16:creationId xmlns:a16="http://schemas.microsoft.com/office/drawing/2014/main" id="{BFB551BB-A1CB-4EB2-9476-1919E3AEF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40" name="Freeform 21">
              <a:extLst>
                <a:ext uri="{FF2B5EF4-FFF2-40B4-BE49-F238E27FC236}">
                  <a16:creationId xmlns:a16="http://schemas.microsoft.com/office/drawing/2014/main" id="{A0B5AA31-6CA8-48E4-AB3A-D27C72861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41" name="Freeform 22">
              <a:extLst>
                <a:ext uri="{FF2B5EF4-FFF2-40B4-BE49-F238E27FC236}">
                  <a16:creationId xmlns:a16="http://schemas.microsoft.com/office/drawing/2014/main" id="{22242CAF-53F4-47AD-8DE5-FAD9D6E32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43" name="Group 42">
            <a:extLst>
              <a:ext uri="{FF2B5EF4-FFF2-40B4-BE49-F238E27FC236}">
                <a16:creationId xmlns:a16="http://schemas.microsoft.com/office/drawing/2014/main" id="{3D23B1CF-992B-455E-80B8-A03C1F9E57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44" name="Freeform 27">
              <a:extLst>
                <a:ext uri="{FF2B5EF4-FFF2-40B4-BE49-F238E27FC236}">
                  <a16:creationId xmlns:a16="http://schemas.microsoft.com/office/drawing/2014/main" id="{3621E401-BCCC-4591-AFB6-FF4F6F0CF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45" name="Freeform 28">
              <a:extLst>
                <a:ext uri="{FF2B5EF4-FFF2-40B4-BE49-F238E27FC236}">
                  <a16:creationId xmlns:a16="http://schemas.microsoft.com/office/drawing/2014/main" id="{86FEBA9B-2268-4ED8-9FCF-90577FC4C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46" name="Freeform 29">
              <a:extLst>
                <a:ext uri="{FF2B5EF4-FFF2-40B4-BE49-F238E27FC236}">
                  <a16:creationId xmlns:a16="http://schemas.microsoft.com/office/drawing/2014/main" id="{5D43026A-1267-4751-BD09-0342C4E35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47" name="Freeform 30">
              <a:extLst>
                <a:ext uri="{FF2B5EF4-FFF2-40B4-BE49-F238E27FC236}">
                  <a16:creationId xmlns:a16="http://schemas.microsoft.com/office/drawing/2014/main" id="{B1F886CD-A0B6-4915-AC4E-577FFCDA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48" name="Freeform 31">
              <a:extLst>
                <a:ext uri="{FF2B5EF4-FFF2-40B4-BE49-F238E27FC236}">
                  <a16:creationId xmlns:a16="http://schemas.microsoft.com/office/drawing/2014/main" id="{F8DB4C85-08BA-4299-B81B-EEC8C6807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9" name="Freeform 32">
              <a:extLst>
                <a:ext uri="{FF2B5EF4-FFF2-40B4-BE49-F238E27FC236}">
                  <a16:creationId xmlns:a16="http://schemas.microsoft.com/office/drawing/2014/main" id="{97DAFC9B-7A51-40C4-98A7-C3866A0E2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50" name="Freeform 33">
              <a:extLst>
                <a:ext uri="{FF2B5EF4-FFF2-40B4-BE49-F238E27FC236}">
                  <a16:creationId xmlns:a16="http://schemas.microsoft.com/office/drawing/2014/main" id="{1697E377-0BD7-4269-8083-39DE597A8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51" name="Freeform 34">
              <a:extLst>
                <a:ext uri="{FF2B5EF4-FFF2-40B4-BE49-F238E27FC236}">
                  <a16:creationId xmlns:a16="http://schemas.microsoft.com/office/drawing/2014/main" id="{A30A0322-A443-45F4-92DE-33E897D01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52" name="Freeform 35">
              <a:extLst>
                <a:ext uri="{FF2B5EF4-FFF2-40B4-BE49-F238E27FC236}">
                  <a16:creationId xmlns:a16="http://schemas.microsoft.com/office/drawing/2014/main" id="{AA857B57-CB48-4CB3-AEB4-ED95BB41F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53" name="Freeform 36">
              <a:extLst>
                <a:ext uri="{FF2B5EF4-FFF2-40B4-BE49-F238E27FC236}">
                  <a16:creationId xmlns:a16="http://schemas.microsoft.com/office/drawing/2014/main" id="{CFAA585E-8C81-4993-B1A5-722B92E2D2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54" name="Freeform 37">
              <a:extLst>
                <a:ext uri="{FF2B5EF4-FFF2-40B4-BE49-F238E27FC236}">
                  <a16:creationId xmlns:a16="http://schemas.microsoft.com/office/drawing/2014/main" id="{F385A8F0-B4E5-4E4F-8CB7-52232701C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55" name="Freeform 38">
              <a:extLst>
                <a:ext uri="{FF2B5EF4-FFF2-40B4-BE49-F238E27FC236}">
                  <a16:creationId xmlns:a16="http://schemas.microsoft.com/office/drawing/2014/main" id="{270B92A0-E4C8-4624-9B4C-DF4D29011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57" name="Rectangle 56">
            <a:extLst>
              <a:ext uri="{FF2B5EF4-FFF2-40B4-BE49-F238E27FC236}">
                <a16:creationId xmlns:a16="http://schemas.microsoft.com/office/drawing/2014/main" id="{83692DF2-D2F9-452E-8E4F-5103B4D23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Freeform 6">
            <a:extLst>
              <a:ext uri="{FF2B5EF4-FFF2-40B4-BE49-F238E27FC236}">
                <a16:creationId xmlns:a16="http://schemas.microsoft.com/office/drawing/2014/main" id="{F3A25E16-3875-437D-82D3-450FCD0AB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61" name="Rectangle 60">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alpha val="50000"/>
            </a:schemeClr>
          </a:solidFill>
        </p:grpSpPr>
        <p:sp>
          <p:nvSpPr>
            <p:cNvPr id="64"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65"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66"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67"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68"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69"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70"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71"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72"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73"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74"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75"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77" name="Freeform 6">
            <a:extLst>
              <a:ext uri="{FF2B5EF4-FFF2-40B4-BE49-F238E27FC236}">
                <a16:creationId xmlns:a16="http://schemas.microsoft.com/office/drawing/2014/main" id="{8576F020-8157-45CE-B1D9-6FA47AFEB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59566"/>
            <a:ext cx="7560245" cy="453886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2" name="Title 1">
            <a:extLst>
              <a:ext uri="{FF2B5EF4-FFF2-40B4-BE49-F238E27FC236}">
                <a16:creationId xmlns:a16="http://schemas.microsoft.com/office/drawing/2014/main" id="{7F456343-979C-4EBB-BB01-ACB55F404D0B}"/>
              </a:ext>
            </a:extLst>
          </p:cNvPr>
          <p:cNvSpPr>
            <a:spLocks noGrp="1"/>
          </p:cNvSpPr>
          <p:nvPr>
            <p:ph type="title"/>
          </p:nvPr>
        </p:nvSpPr>
        <p:spPr>
          <a:xfrm>
            <a:off x="153329" y="1318590"/>
            <a:ext cx="6266724" cy="4220820"/>
          </a:xfrm>
        </p:spPr>
        <p:txBody>
          <a:bodyPr vert="horz" lIns="91440" tIns="45720" rIns="91440" bIns="45720" rtlCol="0" anchor="ctr">
            <a:normAutofit/>
          </a:bodyPr>
          <a:lstStyle/>
          <a:p>
            <a:pPr>
              <a:lnSpc>
                <a:spcPct val="90000"/>
              </a:lnSpc>
            </a:pPr>
            <a:r>
              <a:rPr lang="en-US" sz="2600" noProof="1">
                <a:solidFill>
                  <a:srgbClr val="FFFFFF"/>
                </a:solidFill>
                <a:latin typeface="Verdana"/>
                <a:ea typeface="Verdana"/>
              </a:rPr>
              <a:t>Churn rate  is a health indicator for subscription based companies.The ability to identify customers that aren't happy with provided solutions allows business to learn about product or pricing plan weak points,operation issues, as well as customer preferences and expectations to proactively reduce reasons for churn.</a:t>
            </a:r>
            <a:endParaRPr lang="en-US" dirty="0"/>
          </a:p>
        </p:txBody>
      </p:sp>
      <p:sp>
        <p:nvSpPr>
          <p:cNvPr id="3" name="Content Placeholder 2">
            <a:extLst>
              <a:ext uri="{FF2B5EF4-FFF2-40B4-BE49-F238E27FC236}">
                <a16:creationId xmlns:a16="http://schemas.microsoft.com/office/drawing/2014/main" id="{303FE3D1-B518-4AEB-9B84-028F6F5044D8}"/>
              </a:ext>
            </a:extLst>
          </p:cNvPr>
          <p:cNvSpPr>
            <a:spLocks noGrp="1"/>
          </p:cNvSpPr>
          <p:nvPr>
            <p:ph idx="1"/>
          </p:nvPr>
        </p:nvSpPr>
        <p:spPr>
          <a:xfrm>
            <a:off x="7568259" y="804334"/>
            <a:ext cx="4466388" cy="5249332"/>
          </a:xfrm>
        </p:spPr>
        <p:txBody>
          <a:bodyPr vert="horz" lIns="91440" tIns="45720" rIns="91440" bIns="45720" rtlCol="0" anchor="ctr">
            <a:normAutofit/>
          </a:bodyPr>
          <a:lstStyle/>
          <a:p>
            <a:pPr marL="0" indent="0">
              <a:buNone/>
            </a:pPr>
            <a:r>
              <a:rPr lang="en-US" sz="4800" b="1" dirty="0">
                <a:solidFill>
                  <a:schemeClr val="accent4">
                    <a:lumMod val="50000"/>
                  </a:schemeClr>
                </a:solidFill>
                <a:latin typeface="Times New Roman"/>
                <a:cs typeface="Times New Roman"/>
              </a:rPr>
              <a:t>CONCLUSION</a:t>
            </a:r>
          </a:p>
        </p:txBody>
      </p:sp>
    </p:spTree>
    <p:extLst>
      <p:ext uri="{BB962C8B-B14F-4D97-AF65-F5344CB8AC3E}">
        <p14:creationId xmlns:p14="http://schemas.microsoft.com/office/powerpoint/2010/main" val="234047226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2CC0B-D5F1-40B8-9CC6-4A36850B6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ight spots">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0" y="5"/>
            <a:ext cx="12192000" cy="6857990"/>
          </a:xfrm>
          <a:prstGeom prst="rect">
            <a:avLst/>
          </a:prstGeom>
        </p:spPr>
      </p:pic>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a:xfrm>
            <a:off x="1870345" y="2399581"/>
            <a:ext cx="8915399" cy="1285121"/>
          </a:xfrm>
        </p:spPr>
        <p:txBody>
          <a:bodyPr>
            <a:normAutofit/>
          </a:bodyPr>
          <a:lstStyle/>
          <a:p>
            <a:pPr algn="ctr"/>
            <a:r>
              <a:rPr lang="en-US" sz="6600" b="1" dirty="0">
                <a:latin typeface="Times New Roman"/>
                <a:ea typeface="Verdana"/>
                <a:cs typeface="Verdana"/>
              </a:rPr>
              <a:t>THANK YOU</a:t>
            </a:r>
            <a:endParaRPr lang="en-US" sz="6600">
              <a:latin typeface="Times New Roman"/>
            </a:endParaRPr>
          </a:p>
        </p:txBody>
      </p:sp>
      <p:sp>
        <p:nvSpPr>
          <p:cNvPr id="3" name="Subtitle 2">
            <a:extLst>
              <a:ext uri="{FF2B5EF4-FFF2-40B4-BE49-F238E27FC236}">
                <a16:creationId xmlns:a16="http://schemas.microsoft.com/office/drawing/2014/main" id="{96D75439-C766-134A-A0D0-BE002D8B0AAD}"/>
              </a:ext>
            </a:extLst>
          </p:cNvPr>
          <p:cNvSpPr>
            <a:spLocks noGrp="1"/>
          </p:cNvSpPr>
          <p:nvPr>
            <p:ph type="subTitle" idx="1"/>
          </p:nvPr>
        </p:nvSpPr>
        <p:spPr>
          <a:xfrm>
            <a:off x="2589213" y="4777379"/>
            <a:ext cx="8915399" cy="1126283"/>
          </a:xfrm>
        </p:spPr>
        <p:txBody>
          <a:bodyPr>
            <a:normAutofit/>
          </a:bodyPr>
          <a:lstStyle/>
          <a:p>
            <a:r>
              <a:rPr lang="en-US"/>
              <a:t>.</a:t>
            </a:r>
            <a:endParaRPr lang="en-US" dirty="0"/>
          </a:p>
        </p:txBody>
      </p:sp>
      <p:grpSp>
        <p:nvGrpSpPr>
          <p:cNvPr id="12" name="Group 11">
            <a:extLst>
              <a:ext uri="{FF2B5EF4-FFF2-40B4-BE49-F238E27FC236}">
                <a16:creationId xmlns:a16="http://schemas.microsoft.com/office/drawing/2014/main" id="{631C6CE6-1810-44ED-A6D7-3FF53040A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13" name="Freeform 11">
              <a:extLst>
                <a:ext uri="{FF2B5EF4-FFF2-40B4-BE49-F238E27FC236}">
                  <a16:creationId xmlns:a16="http://schemas.microsoft.com/office/drawing/2014/main" id="{1F6D8BFE-D0D0-4BAE-9D5A-701DE7D3C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53F86D30-CEDB-4D96-AF73-AA3CD5A43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F5187540-C4C8-410C-A395-69FCB1C8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75BD6E4A-797C-451B-B08F-D99C1A9D1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0D241082-BAFA-462E-827B-5814B020F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920CCBD-116D-450B-9608-99F05F7D7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A57CD3DE-CEAF-4BD4-A5EF-24B3E622B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EC3258C-366B-4629-A7D3-5173D3637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D444D63A-CE2B-4ACD-BA0E-4ADECAD86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7A504DF6-187A-4A54-96E8-3F3F28AAA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FE04C6F5-6DC5-4C7E-9278-9BE624FC78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94A02D9B-E6A9-4D6A-9D2A-D81C76802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B78034A6-3565-46AA-9E73-1C954666AB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27" name="Freeform 27">
              <a:extLst>
                <a:ext uri="{FF2B5EF4-FFF2-40B4-BE49-F238E27FC236}">
                  <a16:creationId xmlns:a16="http://schemas.microsoft.com/office/drawing/2014/main" id="{04947AA2-A772-42CB-9CEC-065095D3DC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83C52D84-DEC1-4E16-972E-8EEA5D522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2036A28D-EF09-41F7-906F-CF405361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EE8D92C7-C907-4120-95E3-80E3DC85B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BBCEAAB8-CD22-41D7-B330-702682A27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6BBC1FEE-3D72-492B-8D8A-BE1A5507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C28C6E5C-C393-435C-96A1-AA2859BDC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2C2C991F-AC51-4DF5-B8DD-19B08C1CB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9C916B5F-285D-4F5A-9085-6781753AF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0375DD5F-9D17-4873-B697-3D44A5EBE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A159BBC7-6A8B-4612-94A8-56323452C7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177C901C-F8DE-4C99-95C8-F8CA1B84F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Rectangle 39">
            <a:extLst>
              <a:ext uri="{FF2B5EF4-FFF2-40B4-BE49-F238E27FC236}">
                <a16:creationId xmlns:a16="http://schemas.microsoft.com/office/drawing/2014/main" id="{D1D655F2-6D15-4265-ADEE-EF0075C13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9">
            <a:extLst>
              <a:ext uri="{FF2B5EF4-FFF2-40B4-BE49-F238E27FC236}">
                <a16:creationId xmlns:a16="http://schemas.microsoft.com/office/drawing/2014/main" id="{3248A930-1A6E-4EFB-8213-D1AC735BE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406373993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B3524F-087C-4838-9553-7CBB129B4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2431B6-C1D5-4398-BE4E-36F2E44F8E9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C53FD1-3DBA-4C27-90DF-64ABCD60CC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23</Words>
  <Application>Microsoft Office PowerPoint</Application>
  <PresentationFormat>Widescreen</PresentationFormat>
  <Paragraphs>15</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Wisp</vt:lpstr>
      <vt:lpstr>TELECOME CUSTOMER CHURN PREDICTION  </vt:lpstr>
      <vt:lpstr>INTRODUCTION</vt:lpstr>
      <vt:lpstr>APPLICATIONS</vt:lpstr>
      <vt:lpstr>FLOWCHART</vt:lpstr>
      <vt:lpstr>ADVANTAGES</vt:lpstr>
      <vt:lpstr>DISADVANTAGES </vt:lpstr>
      <vt:lpstr>Churn rate  is a health indicator for subscription based companies.The ability to identify customers that aren't happy with provided solutions allows business to learn about product or pricing plan weak points,operation issues, as well as customer preferences and expectations to proactively reduce reasons for churn.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Design</dc:title>
  <dc:creator/>
  <cp:lastModifiedBy/>
  <cp:revision>1113</cp:revision>
  <dcterms:created xsi:type="dcterms:W3CDTF">2020-08-25T06:57:35Z</dcterms:created>
  <dcterms:modified xsi:type="dcterms:W3CDTF">2020-08-27T09:55:24Z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