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64" r:id="rId3"/>
    <p:sldId id="257" r:id="rId4"/>
    <p:sldId id="258" r:id="rId5"/>
    <p:sldId id="260" r:id="rId6"/>
    <p:sldId id="259"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1EBB2-7E69-44FF-8433-B3A97BC5F3BF}" type="datetimeFigureOut">
              <a:rPr lang="en-IN" smtClean="0"/>
              <a:t>31-08-2020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AA9B-884B-41EA-89B4-8C4EE3E0438D}" type="slidenum">
              <a:rPr lang="en-IN" smtClean="0"/>
              <a:t>‹#›</a:t>
            </a:fld>
            <a:endParaRPr lang="en-IN"/>
          </a:p>
        </p:txBody>
      </p:sp>
    </p:spTree>
    <p:extLst>
      <p:ext uri="{BB962C8B-B14F-4D97-AF65-F5344CB8AC3E}">
        <p14:creationId xmlns:p14="http://schemas.microsoft.com/office/powerpoint/2010/main" val="50499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75BA0E-975B-49ED-91D9-792D0BED5B70}" type="datetimeFigureOut">
              <a:rPr lang="en-IN" smtClean="0"/>
              <a:t>31-08-2020</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426686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5BA0E-975B-49ED-91D9-792D0BED5B70}"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398982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5BA0E-975B-49ED-91D9-792D0BED5B70}"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100950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5BA0E-975B-49ED-91D9-792D0BED5B70}"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33171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5BA0E-975B-49ED-91D9-792D0BED5B70}"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7135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5BA0E-975B-49ED-91D9-792D0BED5B70}"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149457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5BA0E-975B-49ED-91D9-792D0BED5B70}" type="datetimeFigureOut">
              <a:rPr lang="en-IN" smtClean="0"/>
              <a:t>31-08-2020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564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5BA0E-975B-49ED-91D9-792D0BED5B70}" type="datetimeFigureOut">
              <a:rPr lang="en-IN" smtClean="0"/>
              <a:t>31-08-2020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180215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5BA0E-975B-49ED-91D9-792D0BED5B70}" type="datetimeFigureOut">
              <a:rPr lang="en-IN" smtClean="0"/>
              <a:t>31-08-2020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351818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5BA0E-975B-49ED-91D9-792D0BED5B70}"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3050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075BA0E-975B-49ED-91D9-792D0BED5B70}" type="datetimeFigureOut">
              <a:rPr lang="en-IN" smtClean="0"/>
              <a:t>31-08-2020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DF8AAF0-5E31-470D-83FF-BCCA42D3EAAD}" type="slidenum">
              <a:rPr lang="en-IN" smtClean="0"/>
              <a:t>‹#›</a:t>
            </a:fld>
            <a:endParaRPr lang="en-IN"/>
          </a:p>
        </p:txBody>
      </p:sp>
    </p:spTree>
    <p:extLst>
      <p:ext uri="{BB962C8B-B14F-4D97-AF65-F5344CB8AC3E}">
        <p14:creationId xmlns:p14="http://schemas.microsoft.com/office/powerpoint/2010/main" val="376775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75BA0E-975B-49ED-91D9-792D0BED5B70}" type="datetimeFigureOut">
              <a:rPr lang="en-IN" smtClean="0"/>
              <a:t>31-08-2020</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F8AAF0-5E31-470D-83FF-BCCA42D3EAAD}"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272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4066-4B41-497A-90D9-A15B2FC6FE60}"/>
              </a:ext>
            </a:extLst>
          </p:cNvPr>
          <p:cNvSpPr>
            <a:spLocks noGrp="1"/>
          </p:cNvSpPr>
          <p:nvPr>
            <p:ph type="ctrTitle"/>
          </p:nvPr>
        </p:nvSpPr>
        <p:spPr>
          <a:xfrm>
            <a:off x="1774423" y="802298"/>
            <a:ext cx="8637073" cy="984938"/>
          </a:xfrm>
        </p:spPr>
        <p:txBody>
          <a:bodyPr>
            <a:noAutofit/>
          </a:bodyPr>
          <a:lstStyle/>
          <a:p>
            <a:r>
              <a:rPr lang="en-US" sz="5400" dirty="0">
                <a:latin typeface="Algerian" panose="04020705040A02060702" pitchFamily="82" charset="0"/>
                <a:cs typeface="Times New Roman" panose="02020603050405020304" pitchFamily="18" charset="0"/>
              </a:rPr>
              <a:t>CAR PERFORMANCE PREDICTION</a:t>
            </a:r>
            <a:endParaRPr lang="en-IN" sz="5400" dirty="0">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AAC022F5-AE1B-4495-8F49-DCA5B64A1949}"/>
              </a:ext>
            </a:extLst>
          </p:cNvPr>
          <p:cNvSpPr>
            <a:spLocks noGrp="1"/>
          </p:cNvSpPr>
          <p:nvPr>
            <p:ph type="subTitle" idx="1"/>
          </p:nvPr>
        </p:nvSpPr>
        <p:spPr>
          <a:xfrm>
            <a:off x="1774424" y="1911928"/>
            <a:ext cx="8637072" cy="554181"/>
          </a:xfrm>
        </p:spPr>
        <p:txBody>
          <a:bodyPr>
            <a:noAutofit/>
          </a:bodyPr>
          <a:lstStyle/>
          <a:p>
            <a:r>
              <a:rPr lang="en-US" sz="2800" dirty="0">
                <a:latin typeface="Algerian" panose="04020705040A02060702" pitchFamily="82" charset="0"/>
              </a:rPr>
              <a:t>Using Machine learning Algorithm</a:t>
            </a:r>
            <a:endParaRPr lang="en-IN" sz="2800" dirty="0">
              <a:latin typeface="Algerian" panose="04020705040A02060702" pitchFamily="82" charset="0"/>
            </a:endParaRPr>
          </a:p>
        </p:txBody>
      </p:sp>
      <p:sp>
        <p:nvSpPr>
          <p:cNvPr id="4" name="TextBox 3">
            <a:extLst>
              <a:ext uri="{FF2B5EF4-FFF2-40B4-BE49-F238E27FC236}">
                <a16:creationId xmlns:a16="http://schemas.microsoft.com/office/drawing/2014/main" id="{1CE0FF27-1817-4B5E-88AF-458BBB396505}"/>
              </a:ext>
            </a:extLst>
          </p:cNvPr>
          <p:cNvSpPr txBox="1"/>
          <p:nvPr/>
        </p:nvSpPr>
        <p:spPr>
          <a:xfrm>
            <a:off x="8104908" y="2978727"/>
            <a:ext cx="3075709" cy="1754326"/>
          </a:xfrm>
          <a:prstGeom prst="rect">
            <a:avLst/>
          </a:prstGeom>
          <a:noFill/>
        </p:spPr>
        <p:txBody>
          <a:bodyPr wrap="square" rtlCol="0">
            <a:spAutoFit/>
          </a:bodyPr>
          <a:lstStyle/>
          <a:p>
            <a:r>
              <a:rPr lang="en-US" dirty="0"/>
              <a:t>Developed By:</a:t>
            </a:r>
          </a:p>
          <a:p>
            <a:endParaRPr lang="en-US" dirty="0"/>
          </a:p>
          <a:p>
            <a:r>
              <a:rPr lang="en-US" dirty="0"/>
              <a:t>Kavya Sriram</a:t>
            </a:r>
          </a:p>
          <a:p>
            <a:r>
              <a:rPr lang="en-US" dirty="0"/>
              <a:t>Madhu </a:t>
            </a:r>
            <a:r>
              <a:rPr lang="en-US" dirty="0" err="1"/>
              <a:t>Dugyala</a:t>
            </a:r>
            <a:endParaRPr lang="en-US" dirty="0"/>
          </a:p>
          <a:p>
            <a:r>
              <a:rPr lang="en-US" dirty="0" err="1"/>
              <a:t>Shravani</a:t>
            </a:r>
            <a:r>
              <a:rPr lang="en-US" dirty="0"/>
              <a:t> </a:t>
            </a:r>
            <a:r>
              <a:rPr lang="en-US" dirty="0" err="1"/>
              <a:t>Ambaragonda</a:t>
            </a:r>
            <a:endParaRPr lang="en-US" dirty="0"/>
          </a:p>
          <a:p>
            <a:r>
              <a:rPr lang="en-US" dirty="0" err="1"/>
              <a:t>Veeranna</a:t>
            </a:r>
            <a:r>
              <a:rPr lang="en-US" dirty="0"/>
              <a:t> </a:t>
            </a:r>
            <a:r>
              <a:rPr lang="en-US" dirty="0" err="1"/>
              <a:t>Kathri</a:t>
            </a:r>
            <a:endParaRPr lang="en-IN" dirty="0"/>
          </a:p>
        </p:txBody>
      </p:sp>
      <p:pic>
        <p:nvPicPr>
          <p:cNvPr id="8" name="Picture 7">
            <a:extLst>
              <a:ext uri="{FF2B5EF4-FFF2-40B4-BE49-F238E27FC236}">
                <a16:creationId xmlns:a16="http://schemas.microsoft.com/office/drawing/2014/main" id="{215DA2B4-BB70-4126-A222-2A9E6127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1" y="3186545"/>
            <a:ext cx="7232073" cy="2869157"/>
          </a:xfrm>
          <a:prstGeom prst="rect">
            <a:avLst/>
          </a:prstGeom>
        </p:spPr>
      </p:pic>
      <p:pic>
        <p:nvPicPr>
          <p:cNvPr id="10" name="Picture 9">
            <a:extLst>
              <a:ext uri="{FF2B5EF4-FFF2-40B4-BE49-F238E27FC236}">
                <a16:creationId xmlns:a16="http://schemas.microsoft.com/office/drawing/2014/main" id="{9542FD0D-7154-4B89-A12C-CEAEC1EAB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06" y="559061"/>
            <a:ext cx="2324424" cy="1685375"/>
          </a:xfrm>
          <a:prstGeom prst="rect">
            <a:avLst/>
          </a:prstGeom>
        </p:spPr>
      </p:pic>
    </p:spTree>
    <p:extLst>
      <p:ext uri="{BB962C8B-B14F-4D97-AF65-F5344CB8AC3E}">
        <p14:creationId xmlns:p14="http://schemas.microsoft.com/office/powerpoint/2010/main" val="37995757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1104-22C0-4490-9B16-F99A200AEB12}"/>
              </a:ext>
            </a:extLst>
          </p:cNvPr>
          <p:cNvSpPr>
            <a:spLocks noGrp="1"/>
          </p:cNvSpPr>
          <p:nvPr>
            <p:ph type="title"/>
          </p:nvPr>
        </p:nvSpPr>
        <p:spPr/>
        <p:txBody>
          <a:bodyPr/>
          <a:lstStyle/>
          <a:p>
            <a:r>
              <a:rPr lang="en-US" dirty="0">
                <a:latin typeface="Algerian" panose="04020705040A02060702" pitchFamily="82" charset="0"/>
              </a:rPr>
              <a:t>Predicting car performance using linear regression</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D688E3A8-B01C-416E-9AD4-B49CB777A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3753"/>
            <a:ext cx="12192000" cy="4325373"/>
          </a:xfrm>
          <a:prstGeom prst="rect">
            <a:avLst/>
          </a:prstGeom>
        </p:spPr>
      </p:pic>
    </p:spTree>
    <p:extLst>
      <p:ext uri="{BB962C8B-B14F-4D97-AF65-F5344CB8AC3E}">
        <p14:creationId xmlns:p14="http://schemas.microsoft.com/office/powerpoint/2010/main" val="373523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DF667-E3A8-4DEF-959E-B7F6058772BE}"/>
              </a:ext>
            </a:extLst>
          </p:cNvPr>
          <p:cNvSpPr txBox="1"/>
          <p:nvPr/>
        </p:nvSpPr>
        <p:spPr>
          <a:xfrm>
            <a:off x="3740728" y="411081"/>
            <a:ext cx="6702135" cy="769441"/>
          </a:xfrm>
          <a:prstGeom prst="rect">
            <a:avLst/>
          </a:prstGeom>
          <a:noFill/>
        </p:spPr>
        <p:txBody>
          <a:bodyPr wrap="square">
            <a:spAutoFit/>
          </a:bodyPr>
          <a:lstStyle/>
          <a:p>
            <a:r>
              <a:rPr lang="en-US" sz="4400" dirty="0">
                <a:latin typeface="Algerian" panose="04020705040A02060702" pitchFamily="82" charset="0"/>
              </a:rPr>
              <a:t>Introduction</a:t>
            </a:r>
            <a:endParaRPr lang="en-IN" sz="4400" dirty="0">
              <a:latin typeface="Algerian" panose="04020705040A02060702" pitchFamily="82" charset="0"/>
            </a:endParaRPr>
          </a:p>
        </p:txBody>
      </p:sp>
      <p:sp>
        <p:nvSpPr>
          <p:cNvPr id="5" name="TextBox 4">
            <a:extLst>
              <a:ext uri="{FF2B5EF4-FFF2-40B4-BE49-F238E27FC236}">
                <a16:creationId xmlns:a16="http://schemas.microsoft.com/office/drawing/2014/main" id="{8399563D-DF5C-4159-87D0-CF1640BF0D93}"/>
              </a:ext>
            </a:extLst>
          </p:cNvPr>
          <p:cNvSpPr txBox="1"/>
          <p:nvPr/>
        </p:nvSpPr>
        <p:spPr>
          <a:xfrm>
            <a:off x="914401" y="1450768"/>
            <a:ext cx="9822872" cy="3508653"/>
          </a:xfrm>
          <a:prstGeom prst="rect">
            <a:avLst/>
          </a:prstGeom>
          <a:solidFill>
            <a:schemeClr val="accent6">
              <a:lumMod val="50000"/>
            </a:schemeClr>
          </a:solidFill>
          <a:ln>
            <a:solidFill>
              <a:schemeClr val="accent1"/>
            </a:solidFill>
          </a:ln>
        </p:spPr>
        <p:txBody>
          <a:bodyPr wrap="square">
            <a:spAutoFit/>
          </a:bodyPr>
          <a:lstStyle/>
          <a:p>
            <a:r>
              <a:rPr lang="en-US" sz="2400" b="1" i="1" dirty="0">
                <a:latin typeface="Algerian" panose="04020705040A02060702" pitchFamily="82" charset="0"/>
              </a:rPr>
              <a:t>Below is the Brief of our Project:</a:t>
            </a:r>
          </a:p>
          <a:p>
            <a:pPr>
              <a:buFont typeface="Wingdings" pitchFamily="2" charset="2"/>
              <a:buChar char="§"/>
            </a:pPr>
            <a:endParaRPr lang="en-US" sz="1800" dirty="0"/>
          </a:p>
          <a:p>
            <a:pPr>
              <a:buFont typeface="Wingdings" pitchFamily="2" charset="2"/>
              <a:buChar char="§"/>
            </a:pPr>
            <a:r>
              <a:rPr lang="en-US" sz="1800" dirty="0">
                <a:cs typeface="Segoe UI" pitchFamily="34" charset="0"/>
              </a:rPr>
              <a:t>Car price prediction is somehow interesting and popular problem. </a:t>
            </a:r>
          </a:p>
          <a:p>
            <a:endParaRPr lang="en-US" sz="1800" dirty="0">
              <a:cs typeface="Segoe UI" pitchFamily="34" charset="0"/>
            </a:endParaRPr>
          </a:p>
          <a:p>
            <a:pPr>
              <a:buFont typeface="Wingdings" pitchFamily="2" charset="2"/>
              <a:buChar char="§"/>
            </a:pPr>
            <a:r>
              <a:rPr lang="en-US" sz="1800" dirty="0">
                <a:cs typeface="Segoe UI" pitchFamily="34" charset="0"/>
              </a:rPr>
              <a:t>Accurate car performance prediction involves expert knowledge, because performance usually depends on many distinctive features and factors.</a:t>
            </a:r>
          </a:p>
          <a:p>
            <a:endParaRPr lang="en-US" sz="1800" dirty="0">
              <a:cs typeface="Segoe UI" pitchFamily="34" charset="0"/>
            </a:endParaRPr>
          </a:p>
          <a:p>
            <a:pPr>
              <a:buFont typeface="Wingdings" pitchFamily="2" charset="2"/>
              <a:buChar char="§"/>
            </a:pPr>
            <a:r>
              <a:rPr lang="en-US" sz="1800" dirty="0">
                <a:cs typeface="Segoe UI" pitchFamily="34" charset="0"/>
              </a:rPr>
              <a:t> Typically, most significant ones are mpg (miles per gallon), horsepower , engine and peak rpm . </a:t>
            </a:r>
          </a:p>
          <a:p>
            <a:endParaRPr lang="en-US" sz="1800" dirty="0">
              <a:cs typeface="Segoe UI" pitchFamily="34" charset="0"/>
            </a:endParaRPr>
          </a:p>
          <a:p>
            <a:pPr>
              <a:buFont typeface="Wingdings" pitchFamily="2" charset="2"/>
              <a:buChar char="§"/>
            </a:pPr>
            <a:r>
              <a:rPr lang="en-US" sz="1800" dirty="0">
                <a:cs typeface="Segoe UI" pitchFamily="34" charset="0"/>
              </a:rPr>
              <a:t>Here, we applied different methods and techniques in order to achieve higher performance of the car. </a:t>
            </a:r>
          </a:p>
        </p:txBody>
      </p:sp>
    </p:spTree>
    <p:extLst>
      <p:ext uri="{BB962C8B-B14F-4D97-AF65-F5344CB8AC3E}">
        <p14:creationId xmlns:p14="http://schemas.microsoft.com/office/powerpoint/2010/main" val="88831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4556B-5BD3-4072-8F4D-1C1C85D70656}"/>
              </a:ext>
            </a:extLst>
          </p:cNvPr>
          <p:cNvSpPr txBox="1"/>
          <p:nvPr/>
        </p:nvSpPr>
        <p:spPr>
          <a:xfrm>
            <a:off x="4533901" y="466497"/>
            <a:ext cx="6102926" cy="830997"/>
          </a:xfrm>
          <a:prstGeom prst="rect">
            <a:avLst/>
          </a:prstGeom>
          <a:noFill/>
        </p:spPr>
        <p:txBody>
          <a:bodyPr wrap="square">
            <a:spAutoFit/>
          </a:bodyPr>
          <a:lstStyle/>
          <a:p>
            <a:r>
              <a:rPr lang="en-US" sz="4800" dirty="0">
                <a:latin typeface="Algerian" panose="04020705040A02060702" pitchFamily="82" charset="0"/>
              </a:rPr>
              <a:t>Purpose</a:t>
            </a:r>
            <a:endParaRPr lang="en-IN" sz="4800" dirty="0">
              <a:latin typeface="Algerian" panose="04020705040A02060702" pitchFamily="82" charset="0"/>
            </a:endParaRPr>
          </a:p>
        </p:txBody>
      </p:sp>
      <p:sp>
        <p:nvSpPr>
          <p:cNvPr id="5" name="TextBox 4">
            <a:extLst>
              <a:ext uri="{FF2B5EF4-FFF2-40B4-BE49-F238E27FC236}">
                <a16:creationId xmlns:a16="http://schemas.microsoft.com/office/drawing/2014/main" id="{57522816-6122-4A95-914B-7439AFF47079}"/>
              </a:ext>
            </a:extLst>
          </p:cNvPr>
          <p:cNvSpPr txBox="1"/>
          <p:nvPr/>
        </p:nvSpPr>
        <p:spPr>
          <a:xfrm>
            <a:off x="1039091" y="1312269"/>
            <a:ext cx="9753600" cy="3139321"/>
          </a:xfrm>
          <a:prstGeom prst="rect">
            <a:avLst/>
          </a:prstGeom>
          <a:solidFill>
            <a:schemeClr val="bg2"/>
          </a:solidFill>
        </p:spPr>
        <p:txBody>
          <a:bodyPr wrap="square">
            <a:spAutoFit/>
          </a:bodyPr>
          <a:lstStyle/>
          <a:p>
            <a:pPr>
              <a:buFont typeface="Wingdings" pitchFamily="2" charset="2"/>
              <a:buChar char="v"/>
            </a:pPr>
            <a:r>
              <a:rPr lang="en-US" sz="1800" dirty="0">
                <a:cs typeface="Segoe UI" pitchFamily="34" charset="0"/>
              </a:rPr>
              <a:t>The automotive industry is extremely competitive. </a:t>
            </a:r>
          </a:p>
          <a:p>
            <a:pPr>
              <a:buFont typeface="Wingdings" pitchFamily="2" charset="2"/>
              <a:buChar char="v"/>
            </a:pPr>
            <a:endParaRPr lang="en-US" sz="1800" dirty="0">
              <a:cs typeface="Segoe UI" pitchFamily="34" charset="0"/>
            </a:endParaRPr>
          </a:p>
          <a:p>
            <a:pPr>
              <a:buFont typeface="Wingdings" pitchFamily="2" charset="2"/>
              <a:buChar char="v"/>
            </a:pPr>
            <a:r>
              <a:rPr lang="en-US" sz="1800" dirty="0">
                <a:cs typeface="Segoe UI" pitchFamily="34" charset="0"/>
              </a:rPr>
              <a:t>With increasing fuel prices and picky consumers, automobile makers are constantly optimizing their processes to increase fuel efficiency.</a:t>
            </a:r>
          </a:p>
          <a:p>
            <a:pPr>
              <a:buFont typeface="Wingdings" pitchFamily="2" charset="2"/>
              <a:buChar char="v"/>
            </a:pPr>
            <a:endParaRPr lang="en-US" sz="1800" dirty="0">
              <a:cs typeface="Segoe UI" pitchFamily="34" charset="0"/>
            </a:endParaRPr>
          </a:p>
          <a:p>
            <a:pPr>
              <a:buFont typeface="Wingdings" pitchFamily="2" charset="2"/>
              <a:buChar char="v"/>
            </a:pPr>
            <a:r>
              <a:rPr lang="en-US" sz="1800" dirty="0">
                <a:cs typeface="Segoe UI" pitchFamily="34" charset="0"/>
              </a:rPr>
              <a:t> But, what if you could have a reliable estimator for a car’s mpg given some known specifications about the vehicle? Utilizing machine learning, we can build prediction models designed to give you an edge over your competitors.</a:t>
            </a:r>
          </a:p>
          <a:p>
            <a:pPr>
              <a:buNone/>
            </a:pPr>
            <a:endParaRPr lang="en-US" sz="1800" dirty="0">
              <a:cs typeface="Segoe UI" pitchFamily="34" charset="0"/>
            </a:endParaRPr>
          </a:p>
          <a:p>
            <a:pPr>
              <a:buFont typeface="Wingdings" pitchFamily="2" charset="2"/>
              <a:buChar char="v"/>
            </a:pPr>
            <a:r>
              <a:rPr lang="en-US" sz="1800" dirty="0">
                <a:cs typeface="Segoe UI" pitchFamily="34" charset="0"/>
              </a:rPr>
              <a:t>After all ,visualization is the best way to understand from multiple machine learning algorithms and withdrawing the conclusions.</a:t>
            </a:r>
          </a:p>
        </p:txBody>
      </p:sp>
    </p:spTree>
    <p:extLst>
      <p:ext uri="{BB962C8B-B14F-4D97-AF65-F5344CB8AC3E}">
        <p14:creationId xmlns:p14="http://schemas.microsoft.com/office/powerpoint/2010/main" val="147568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BF26-EA7D-48F5-AF7E-72FDDB4974F5}"/>
              </a:ext>
            </a:extLst>
          </p:cNvPr>
          <p:cNvSpPr>
            <a:spLocks noGrp="1"/>
          </p:cNvSpPr>
          <p:nvPr>
            <p:ph type="title"/>
          </p:nvPr>
        </p:nvSpPr>
        <p:spPr>
          <a:xfrm>
            <a:off x="1451579" y="332510"/>
            <a:ext cx="9291215" cy="969818"/>
          </a:xfrm>
        </p:spPr>
        <p:txBody>
          <a:bodyPr>
            <a:normAutofit/>
          </a:bodyPr>
          <a:lstStyle/>
          <a:p>
            <a:r>
              <a:rPr lang="en-US" sz="4000" dirty="0">
                <a:latin typeface="Algerian" panose="04020705040A02060702" pitchFamily="82" charset="0"/>
              </a:rPr>
              <a:t>Block diagram</a:t>
            </a:r>
            <a:endParaRPr lang="en-IN" sz="40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091D6D26-8570-49C8-8C83-3C8A00E404FE}"/>
              </a:ext>
            </a:extLst>
          </p:cNvPr>
          <p:cNvPicPr>
            <a:picLocks noGrp="1" noChangeAspect="1" noChangeArrowheads="1"/>
          </p:cNvPicPr>
          <p:nvPr>
            <p:ph idx="1"/>
          </p:nvPr>
        </p:nvPicPr>
        <p:blipFill>
          <a:blip r:embed="rId2"/>
          <a:srcRect/>
          <a:stretch>
            <a:fillRect/>
          </a:stretch>
        </p:blipFill>
        <p:spPr bwMode="auto">
          <a:xfrm>
            <a:off x="1995055" y="1579418"/>
            <a:ext cx="8354290" cy="4474063"/>
          </a:xfrm>
          <a:prstGeom prst="rect">
            <a:avLst/>
          </a:prstGeom>
          <a:noFill/>
          <a:ln w="9525">
            <a:noFill/>
            <a:miter lim="800000"/>
            <a:headEnd/>
            <a:tailEnd/>
          </a:ln>
          <a:effectLst/>
        </p:spPr>
      </p:pic>
    </p:spTree>
    <p:extLst>
      <p:ext uri="{BB962C8B-B14F-4D97-AF65-F5344CB8AC3E}">
        <p14:creationId xmlns:p14="http://schemas.microsoft.com/office/powerpoint/2010/main" val="276207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742D-1C83-440B-A1E2-C9AEE13E74E4}"/>
              </a:ext>
            </a:extLst>
          </p:cNvPr>
          <p:cNvSpPr>
            <a:spLocks noGrp="1"/>
          </p:cNvSpPr>
          <p:nvPr>
            <p:ph type="title"/>
          </p:nvPr>
        </p:nvSpPr>
        <p:spPr/>
        <p:txBody>
          <a:bodyPr>
            <a:normAutofit/>
          </a:bodyPr>
          <a:lstStyle/>
          <a:p>
            <a:r>
              <a:rPr lang="en-US" sz="4000" dirty="0">
                <a:latin typeface="Algerian" panose="04020705040A02060702" pitchFamily="82" charset="0"/>
              </a:rPr>
              <a:t>Advantages</a:t>
            </a: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3778EF13-F7EF-4B81-9874-6499FD85E986}"/>
              </a:ext>
            </a:extLst>
          </p:cNvPr>
          <p:cNvSpPr>
            <a:spLocks noGrp="1"/>
          </p:cNvSpPr>
          <p:nvPr>
            <p:ph idx="1"/>
          </p:nvPr>
        </p:nvSpPr>
        <p:spPr>
          <a:xfrm>
            <a:off x="1451579" y="2015732"/>
            <a:ext cx="9521221" cy="3450613"/>
          </a:xfrm>
          <a:solidFill>
            <a:schemeClr val="accent3">
              <a:lumMod val="60000"/>
              <a:lumOff val="40000"/>
            </a:schemeClr>
          </a:solidFill>
        </p:spPr>
        <p:txBody>
          <a:bodyPr>
            <a:normAutofit/>
          </a:bodyPr>
          <a:lstStyle/>
          <a:p>
            <a:r>
              <a:rPr lang="en-IN" sz="18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4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Effective predictive model which predicts whether car mpg is “High” or  “Low”.</a:t>
            </a:r>
          </a:p>
          <a:p>
            <a:pPr algn="just">
              <a:lnSpc>
                <a:spcPct val="107000"/>
              </a:lnSpc>
              <a:spcAft>
                <a:spcPts val="800"/>
              </a:spcAft>
            </a:pPr>
            <a:r>
              <a:rPr lang="en-IN" sz="18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4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Easy and simple User Interface for the customer’s who is going to evaluate the performance of the car. </a:t>
            </a:r>
            <a:endParaRPr lang="en-IN" sz="1400" dirty="0">
              <a:effectLst/>
              <a:latin typeface="Arial Black" panose="020B0A0402010202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a:t>
            </a:r>
            <a:r>
              <a:rPr lang="en-IN" sz="14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Linear Regression is simple to implement and easy to </a:t>
            </a:r>
            <a:r>
              <a:rPr lang="en-IN" sz="1400" dirty="0" err="1">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interprete</a:t>
            </a:r>
            <a:r>
              <a:rPr lang="en-IN" sz="14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the output of the coefficient.</a:t>
            </a:r>
            <a:endParaRPr lang="en-IN" sz="1400" dirty="0">
              <a:effectLst/>
              <a:latin typeface="Arial Black" panose="020B0A0402010202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4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Linear Regression gives the accurate result of the prediction up to 95% which is the algorithm we used for prediction.</a:t>
            </a:r>
          </a:p>
          <a:p>
            <a:pPr algn="just">
              <a:lnSpc>
                <a:spcPct val="107000"/>
              </a:lnSpc>
              <a:spcAft>
                <a:spcPts val="800"/>
              </a:spcAft>
            </a:pPr>
            <a:r>
              <a:rPr lang="en-IN" sz="18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a:t>
            </a:r>
            <a:r>
              <a:rPr lang="en-IN" sz="14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It can work in real time and predicted as soon as the necessary details for prediction are given to the model. </a:t>
            </a:r>
            <a:endParaRPr lang="en-IN" sz="1400" dirty="0">
              <a:effectLst/>
              <a:latin typeface="Arial Black" panose="020B0A0402010202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971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4150-3431-451C-8A12-488C358112E8}"/>
              </a:ext>
            </a:extLst>
          </p:cNvPr>
          <p:cNvSpPr>
            <a:spLocks noGrp="1"/>
          </p:cNvSpPr>
          <p:nvPr>
            <p:ph type="title"/>
          </p:nvPr>
        </p:nvSpPr>
        <p:spPr/>
        <p:txBody>
          <a:bodyPr>
            <a:normAutofit/>
          </a:bodyPr>
          <a:lstStyle/>
          <a:p>
            <a:r>
              <a:rPr lang="en-US" sz="4000" dirty="0">
                <a:latin typeface="Algerian" panose="04020705040A02060702" pitchFamily="82" charset="0"/>
              </a:rPr>
              <a:t>Dis-Advantages</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C62AB57-D1FB-4C0A-8981-4D341068E1FC}"/>
              </a:ext>
            </a:extLst>
          </p:cNvPr>
          <p:cNvSpPr>
            <a:spLocks noGrp="1"/>
          </p:cNvSpPr>
          <p:nvPr>
            <p:ph idx="1"/>
          </p:nvPr>
        </p:nvSpPr>
        <p:spPr>
          <a:xfrm>
            <a:off x="1066800" y="2015733"/>
            <a:ext cx="10293927" cy="2988514"/>
          </a:xfrm>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lgn="just">
              <a:lnSpc>
                <a:spcPct val="107000"/>
              </a:lnSpc>
              <a:spcAft>
                <a:spcPts val="800"/>
              </a:spcAft>
            </a:pPr>
            <a:r>
              <a:rPr lang="en-IN" sz="17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a:t>
            </a:r>
            <a:r>
              <a:rPr lang="en-IN" sz="1700" dirty="0">
                <a:solidFill>
                  <a:srgbClr val="24292E"/>
                </a:solidFill>
                <a:effectLst/>
                <a:latin typeface="Arial Rounded MT Bold" panose="020F0704030504030204" pitchFamily="34" charset="0"/>
                <a:ea typeface="Times New Roman" panose="02020603050405020304" pitchFamily="18" charset="0"/>
                <a:cs typeface="Segoe UI" panose="020B0502040204020203" pitchFamily="34" charset="0"/>
              </a:rPr>
              <a:t>The model should be highly predictive in nature </a:t>
            </a:r>
            <a:r>
              <a:rPr lang="en-IN" sz="1700" dirty="0" err="1">
                <a:solidFill>
                  <a:srgbClr val="24292E"/>
                </a:solidFill>
                <a:effectLst/>
                <a:latin typeface="Arial Rounded MT Bold" panose="020F0704030504030204" pitchFamily="34" charset="0"/>
                <a:ea typeface="Times New Roman" panose="02020603050405020304" pitchFamily="18" charset="0"/>
                <a:cs typeface="Segoe UI" panose="020B0502040204020203" pitchFamily="34" charset="0"/>
              </a:rPr>
              <a:t>i.e</a:t>
            </a:r>
            <a:r>
              <a:rPr lang="en-IN" sz="1700" dirty="0">
                <a:solidFill>
                  <a:srgbClr val="24292E"/>
                </a:solidFill>
                <a:effectLst/>
                <a:latin typeface="Arial Rounded MT Bold" panose="020F0704030504030204" pitchFamily="34" charset="0"/>
                <a:ea typeface="Times New Roman" panose="02020603050405020304" pitchFamily="18" charset="0"/>
                <a:cs typeface="Segoe UI" panose="020B0502040204020203" pitchFamily="34" charset="0"/>
              </a:rPr>
              <a:t> it should show 8</a:t>
            </a:r>
            <a:r>
              <a:rPr lang="en-IN" sz="1700" dirty="0">
                <a:solidFill>
                  <a:srgbClr val="24292E"/>
                </a:solidFill>
                <a:effectLst/>
                <a:latin typeface="Arial Rounded MT Bold" panose="020F0704030504030204" pitchFamily="34" charset="0"/>
                <a:ea typeface="Times New Roman" panose="02020603050405020304" pitchFamily="18" charset="0"/>
                <a:cs typeface="Times New Roman" panose="02020603050405020304" pitchFamily="18" charset="0"/>
              </a:rPr>
              <a:t>0</a:t>
            </a:r>
            <a:r>
              <a:rPr lang="en-IN" sz="1700" dirty="0">
                <a:solidFill>
                  <a:srgbClr val="24292E"/>
                </a:solidFill>
                <a:effectLst/>
                <a:latin typeface="Arial Rounded MT Bold" panose="020F0704030504030204" pitchFamily="34" charset="0"/>
                <a:ea typeface="Times New Roman" panose="02020603050405020304" pitchFamily="18" charset="0"/>
                <a:cs typeface="Segoe UI" panose="020B0502040204020203" pitchFamily="34" charset="0"/>
              </a:rPr>
              <a:t>% of accuracy</a:t>
            </a:r>
            <a:r>
              <a:rPr lang="en-IN" sz="1700" dirty="0">
                <a:solidFill>
                  <a:srgbClr val="24292E"/>
                </a:solidFill>
                <a:effectLst/>
                <a:latin typeface="Arial Rounded MT Bold" panose="020F0704030504030204" pitchFamily="34" charset="0"/>
                <a:ea typeface="Times New Roman" panose="02020603050405020304" pitchFamily="18" charset="0"/>
                <a:cs typeface="Times New Roman" panose="02020603050405020304" pitchFamily="18" charset="0"/>
              </a:rPr>
              <a:t>.</a:t>
            </a:r>
            <a:endParaRPr lang="en-IN" sz="17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7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a:t>
            </a:r>
            <a:r>
              <a:rPr lang="en-IN" sz="1700" dirty="0">
                <a:solidFill>
                  <a:srgbClr val="24292E"/>
                </a:solidFill>
                <a:effectLst/>
                <a:latin typeface="Arial Rounded MT Bold" panose="020F0704030504030204" pitchFamily="34" charset="0"/>
                <a:ea typeface="Times New Roman" panose="02020603050405020304" pitchFamily="18" charset="0"/>
                <a:cs typeface="Segoe UI" panose="020B0502040204020203" pitchFamily="34" charset="0"/>
              </a:rPr>
              <a:t>The  model  should  give  high  accuracy  when  tested  it  on  the  test  dataset. </a:t>
            </a:r>
            <a:endParaRPr lang="en-IN" sz="17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7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 One of  the biggest  drawback  is  using  gasoline –powered  cars in  the amount  of  pollution  into  the  atmosphere . </a:t>
            </a:r>
            <a:endParaRPr lang="en-IN" sz="17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7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 On the other  hand  in  the linear  regression  technique  outliers  can  have huge  effects  on  the  regression  and  boundaries  are  linear in this technique.</a:t>
            </a:r>
          </a:p>
          <a:p>
            <a:pPr algn="just">
              <a:lnSpc>
                <a:spcPct val="107000"/>
              </a:lnSpc>
              <a:spcAft>
                <a:spcPts val="800"/>
              </a:spcAft>
            </a:pPr>
            <a:r>
              <a:rPr lang="en-IN" sz="17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sz="1700" dirty="0">
                <a:latin typeface="Arial Rounded MT Bold" panose="020F0704030504030204" pitchFamily="34" charset="0"/>
              </a:rPr>
              <a:t>Car performance prediction can be a challenging task due to the high number of attributes that should be considered for the accurate prediction.</a:t>
            </a:r>
          </a:p>
          <a:p>
            <a:pPr algn="just">
              <a:lnSpc>
                <a:spcPct val="107000"/>
              </a:lnSpc>
              <a:spcAft>
                <a:spcPts val="800"/>
              </a:spcAft>
            </a:pPr>
            <a:endParaRPr lang="en-IN" sz="16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dirty="0">
              <a:effectLst/>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1E9284B6-8FCA-408C-BA4B-FAB1F4D09050}"/>
              </a:ext>
            </a:extLst>
          </p:cNvPr>
          <p:cNvSpPr/>
          <p:nvPr/>
        </p:nvSpPr>
        <p:spPr>
          <a:xfrm>
            <a:off x="6359236" y="3297382"/>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B3A9C05D-E598-40A5-BF43-C249379738DB}"/>
              </a:ext>
            </a:extLst>
          </p:cNvPr>
          <p:cNvSpPr/>
          <p:nvPr/>
        </p:nvSpPr>
        <p:spPr>
          <a:xfrm>
            <a:off x="4350327" y="3726874"/>
            <a:ext cx="45719" cy="104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811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8A6E-12D2-452C-A705-41E31DE927E7}"/>
              </a:ext>
            </a:extLst>
          </p:cNvPr>
          <p:cNvSpPr>
            <a:spLocks noGrp="1"/>
          </p:cNvSpPr>
          <p:nvPr>
            <p:ph type="ctrTitle"/>
          </p:nvPr>
        </p:nvSpPr>
        <p:spPr>
          <a:xfrm>
            <a:off x="1774423" y="802299"/>
            <a:ext cx="8637073" cy="977622"/>
          </a:xfrm>
        </p:spPr>
        <p:txBody>
          <a:bodyPr>
            <a:normAutofit/>
          </a:bodyPr>
          <a:lstStyle/>
          <a:p>
            <a:r>
              <a:rPr lang="en-US" sz="5400" dirty="0">
                <a:latin typeface="Algerian" panose="04020705040A02060702" pitchFamily="82" charset="0"/>
              </a:rPr>
              <a:t>Conclusion</a:t>
            </a:r>
            <a:endParaRPr lang="en-IN" sz="5400" dirty="0">
              <a:latin typeface="Algerian" panose="04020705040A02060702" pitchFamily="82" charset="0"/>
            </a:endParaRPr>
          </a:p>
        </p:txBody>
      </p:sp>
      <p:sp>
        <p:nvSpPr>
          <p:cNvPr id="3" name="Subtitle 2">
            <a:extLst>
              <a:ext uri="{FF2B5EF4-FFF2-40B4-BE49-F238E27FC236}">
                <a16:creationId xmlns:a16="http://schemas.microsoft.com/office/drawing/2014/main" id="{B02C0065-0058-4C5F-96A9-A1980FE49B6A}"/>
              </a:ext>
            </a:extLst>
          </p:cNvPr>
          <p:cNvSpPr>
            <a:spLocks noGrp="1"/>
          </p:cNvSpPr>
          <p:nvPr>
            <p:ph type="subTitle" idx="1"/>
          </p:nvPr>
        </p:nvSpPr>
        <p:spPr>
          <a:xfrm>
            <a:off x="1343891" y="1953491"/>
            <a:ext cx="9670473" cy="3560617"/>
          </a:xfrm>
        </p:spPr>
        <p:style>
          <a:lnRef idx="2">
            <a:schemeClr val="accent4">
              <a:shade val="50000"/>
            </a:schemeClr>
          </a:lnRef>
          <a:fillRef idx="1">
            <a:schemeClr val="accent4"/>
          </a:fillRef>
          <a:effectRef idx="0">
            <a:schemeClr val="accent4"/>
          </a:effectRef>
          <a:fontRef idx="minor">
            <a:schemeClr val="lt1"/>
          </a:fontRef>
        </p:style>
        <p:txBody>
          <a:bodyPr>
            <a:normAutofit fontScale="92500"/>
          </a:bodyPr>
          <a:lstStyle/>
          <a:p>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t>
            </a:r>
            <a:r>
              <a:rPr lang="en-US" cap="none" dirty="0">
                <a:latin typeface="Arial Rounded MT Bold" panose="020F0704030504030204" pitchFamily="34" charset="0"/>
              </a:rPr>
              <a:t>During this model, we built a model  that could reliably  predict a car’s mpg  given some     information about the car within 27 mpg of the actual value. this model could be trained with car data and be used to predict competitor’s future mpg ratings for upcoming cars. </a:t>
            </a:r>
          </a:p>
          <a:p>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t>
            </a:r>
            <a:r>
              <a:rPr lang="en-US" cap="none" dirty="0">
                <a:latin typeface="Arial Rounded MT Bold" panose="020F0704030504030204" pitchFamily="34" charset="0"/>
              </a:rPr>
              <a:t>while our model may be inaccurate in some cases, we talked about how our dataset can  contain inaccurate values for the mpg, and oftentimes, our predictions are more accurate</a:t>
            </a:r>
          </a:p>
          <a:p>
            <a:r>
              <a:rPr lang="en-US" cap="none" dirty="0">
                <a:latin typeface="Arial Rounded MT Bold" panose="020F0704030504030204" pitchFamily="34" charset="0"/>
              </a:rPr>
              <a:t>than the values in the dataset.</a:t>
            </a:r>
          </a:p>
          <a:p>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t>
            </a:r>
            <a:r>
              <a:rPr lang="en-US" cap="none" dirty="0">
                <a:latin typeface="Arial Rounded MT Bold" panose="020F0704030504030204" pitchFamily="34" charset="0"/>
              </a:rPr>
              <a:t> For cars,  the collected  data is  significantly  more reliable, so our  model will be able to perform better with a different, more accurate dataset.</a:t>
            </a:r>
          </a:p>
          <a:p>
            <a:endParaRPr lang="en-IN" cap="none" dirty="0">
              <a:latin typeface="Arial Rounded MT Bold" panose="020F0704030504030204" pitchFamily="34" charset="0"/>
            </a:endParaRPr>
          </a:p>
        </p:txBody>
      </p:sp>
    </p:spTree>
    <p:extLst>
      <p:ext uri="{BB962C8B-B14F-4D97-AF65-F5344CB8AC3E}">
        <p14:creationId xmlns:p14="http://schemas.microsoft.com/office/powerpoint/2010/main" val="426311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EADF-A580-446E-A28A-13538E779D33}"/>
              </a:ext>
            </a:extLst>
          </p:cNvPr>
          <p:cNvSpPr>
            <a:spLocks noGrp="1"/>
          </p:cNvSpPr>
          <p:nvPr>
            <p:ph type="title"/>
          </p:nvPr>
        </p:nvSpPr>
        <p:spPr>
          <a:xfrm>
            <a:off x="1451579" y="804519"/>
            <a:ext cx="9291215" cy="3975299"/>
          </a:xfrm>
        </p:spPr>
        <p:txBody>
          <a:bodyPr>
            <a:normAutofit/>
          </a:bodyPr>
          <a:lstStyle/>
          <a:p>
            <a:r>
              <a:rPr lang="en-US" sz="6000" dirty="0">
                <a:latin typeface="Algerian" panose="04020705040A02060702" pitchFamily="82" charset="0"/>
              </a:rPr>
              <a:t>THANK YOU</a:t>
            </a:r>
            <a:endParaRPr lang="en-IN" sz="6000" dirty="0">
              <a:latin typeface="Algerian" panose="04020705040A02060702" pitchFamily="82" charset="0"/>
            </a:endParaRPr>
          </a:p>
        </p:txBody>
      </p:sp>
      <p:pic>
        <p:nvPicPr>
          <p:cNvPr id="4" name="Picture 3">
            <a:extLst>
              <a:ext uri="{FF2B5EF4-FFF2-40B4-BE49-F238E27FC236}">
                <a16:creationId xmlns:a16="http://schemas.microsoft.com/office/drawing/2014/main" id="{F194E4F0-88D1-46F2-99ED-0E8A98873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927" y="1066801"/>
            <a:ext cx="2673928" cy="4386544"/>
          </a:xfrm>
          <a:prstGeom prst="rect">
            <a:avLst/>
          </a:prstGeom>
        </p:spPr>
      </p:pic>
    </p:spTree>
    <p:extLst>
      <p:ext uri="{BB962C8B-B14F-4D97-AF65-F5344CB8AC3E}">
        <p14:creationId xmlns:p14="http://schemas.microsoft.com/office/powerpoint/2010/main" val="6715422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113</TotalTime>
  <Words>524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Arial Black</vt:lpstr>
      <vt:lpstr>Arial Rounded MT Bold</vt:lpstr>
      <vt:lpstr>Calibri</vt:lpstr>
      <vt:lpstr>Georgia</vt:lpstr>
      <vt:lpstr>Rockwell</vt:lpstr>
      <vt:lpstr>Wingdings</vt:lpstr>
      <vt:lpstr>Gallery</vt:lpstr>
      <vt:lpstr>CAR PERFORMANCE PREDICTION</vt:lpstr>
      <vt:lpstr>Predicting car performance using linear regression</vt:lpstr>
      <vt:lpstr>PowerPoint Presentation</vt:lpstr>
      <vt:lpstr>PowerPoint Presentation</vt:lpstr>
      <vt:lpstr>Block diagram</vt:lpstr>
      <vt:lpstr>Advantages</vt:lpstr>
      <vt:lpstr>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PERFORMANCE PREDICTION</dc:title>
  <dc:creator>kavya sriram</dc:creator>
  <cp:lastModifiedBy>kavya sriram</cp:lastModifiedBy>
  <cp:revision>12</cp:revision>
  <dcterms:created xsi:type="dcterms:W3CDTF">2020-08-31T15:04:37Z</dcterms:created>
  <dcterms:modified xsi:type="dcterms:W3CDTF">2020-08-31T16:58:08Z</dcterms:modified>
</cp:coreProperties>
</file>