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0"/>
            <a:ext cx="7772975" cy="100584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>
              <a:fillRect/>
            </a:stretch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>
              <a:fillRect/>
            </a:stretch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3644" y="2657400"/>
            <a:ext cx="4512536" cy="2222782"/>
          </a:xfrm>
        </p:spPr>
        <p:txBody>
          <a:bodyPr anchor="b">
            <a:noAutofit/>
          </a:bodyPr>
          <a:lstStyle>
            <a:lvl1pPr algn="ctr">
              <a:defRPr sz="3710"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3644" y="5277547"/>
            <a:ext cx="4512536" cy="2020555"/>
          </a:xfrm>
        </p:spPr>
        <p:txBody>
          <a:bodyPr anchor="t">
            <a:normAutofit/>
          </a:bodyPr>
          <a:lstStyle>
            <a:lvl1pPr marL="0" indent="0" algn="ctr">
              <a:buNone/>
              <a:defRPr sz="1545">
                <a:solidFill>
                  <a:schemeClr val="tx1"/>
                </a:solidFill>
              </a:defRPr>
            </a:lvl1pPr>
            <a:lvl2pPr marL="35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6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59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1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66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1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72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26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55604" y="7413416"/>
            <a:ext cx="572285" cy="409787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3644" y="7413416"/>
            <a:ext cx="3455131" cy="4097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4720" y="7413416"/>
            <a:ext cx="351461" cy="409787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16851" y="5091283"/>
            <a:ext cx="43461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336" y="7062609"/>
            <a:ext cx="5778924" cy="831216"/>
          </a:xfrm>
        </p:spPr>
        <p:txBody>
          <a:bodyPr anchor="b">
            <a:normAutofit/>
          </a:bodyPr>
          <a:lstStyle>
            <a:lvl1pPr algn="ctr">
              <a:defRPr sz="1855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2321" y="1514969"/>
            <a:ext cx="6027760" cy="4929861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35"/>
            </a:lvl1pPr>
            <a:lvl2pPr marL="353060" indent="0">
              <a:buNone/>
              <a:defRPr sz="1235"/>
            </a:lvl2pPr>
            <a:lvl3pPr marL="706755" indent="0">
              <a:buNone/>
              <a:defRPr sz="1235"/>
            </a:lvl3pPr>
            <a:lvl4pPr marL="1059815" indent="0">
              <a:buNone/>
              <a:defRPr sz="1235"/>
            </a:lvl4pPr>
            <a:lvl5pPr marL="1412875" indent="0">
              <a:buNone/>
              <a:defRPr sz="1235"/>
            </a:lvl5pPr>
            <a:lvl6pPr marL="1766570" indent="0">
              <a:buNone/>
              <a:defRPr sz="1235"/>
            </a:lvl6pPr>
            <a:lvl7pPr marL="2119630" indent="0">
              <a:buNone/>
              <a:defRPr sz="1235"/>
            </a:lvl7pPr>
            <a:lvl8pPr marL="2472690" indent="0">
              <a:buNone/>
              <a:defRPr sz="1235"/>
            </a:lvl8pPr>
            <a:lvl9pPr marL="2826385" indent="0">
              <a:buNone/>
              <a:defRPr sz="1235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0336" y="7893824"/>
            <a:ext cx="5778924" cy="724111"/>
          </a:xfrm>
        </p:spPr>
        <p:txBody>
          <a:bodyPr anchor="t">
            <a:normAutofit/>
          </a:bodyPr>
          <a:lstStyle>
            <a:lvl1pPr marL="0" indent="0" algn="ctr">
              <a:buNone/>
              <a:defRPr sz="1235"/>
            </a:lvl1pPr>
            <a:lvl2pPr marL="353060" indent="0">
              <a:buNone/>
              <a:defRPr sz="925"/>
            </a:lvl2pPr>
            <a:lvl3pPr marL="706755" indent="0">
              <a:buNone/>
              <a:defRPr sz="775"/>
            </a:lvl3pPr>
            <a:lvl4pPr marL="1059815" indent="0">
              <a:buNone/>
              <a:defRPr sz="695"/>
            </a:lvl4pPr>
            <a:lvl5pPr marL="1412875" indent="0">
              <a:buNone/>
              <a:defRPr sz="695"/>
            </a:lvl5pPr>
            <a:lvl6pPr marL="1766570" indent="0">
              <a:buNone/>
              <a:defRPr sz="695"/>
            </a:lvl6pPr>
            <a:lvl7pPr marL="2119630" indent="0">
              <a:buNone/>
              <a:defRPr sz="695"/>
            </a:lvl7pPr>
            <a:lvl8pPr marL="2472690" indent="0">
              <a:buNone/>
              <a:defRPr sz="695"/>
            </a:lvl8pPr>
            <a:lvl9pPr marL="2826385" indent="0">
              <a:buNone/>
              <a:defRPr sz="695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336" y="1330080"/>
            <a:ext cx="5778924" cy="4543528"/>
          </a:xfrm>
        </p:spPr>
        <p:txBody>
          <a:bodyPr anchor="ctr">
            <a:normAutofit/>
          </a:bodyPr>
          <a:lstStyle>
            <a:lvl1pPr algn="ctr">
              <a:defRPr sz="2475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0335" y="6270977"/>
            <a:ext cx="5778926" cy="23469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45">
                <a:solidFill>
                  <a:schemeClr val="tx1"/>
                </a:solidFill>
              </a:defRPr>
            </a:lvl1pPr>
            <a:lvl2pPr marL="353060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2pPr>
            <a:lvl3pPr marL="706755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3pPr>
            <a:lvl4pPr marL="1059815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4pPr>
            <a:lvl5pPr marL="1412875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5pPr>
            <a:lvl6pPr marL="176657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6pPr>
            <a:lvl7pPr marL="211963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7pPr>
            <a:lvl8pPr marL="247269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8pPr>
            <a:lvl9pPr marL="2826385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86696" y="6072292"/>
            <a:ext cx="561546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183" y="1440460"/>
            <a:ext cx="5440213" cy="3476980"/>
          </a:xfrm>
        </p:spPr>
        <p:txBody>
          <a:bodyPr anchor="ctr">
            <a:normAutofit/>
          </a:bodyPr>
          <a:lstStyle>
            <a:lvl1pPr algn="ctr">
              <a:defRPr sz="2475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0170" y="4917439"/>
            <a:ext cx="5008878" cy="956168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390"/>
            </a:lvl1pPr>
            <a:lvl2pPr marL="353060" indent="0">
              <a:buFontTx/>
              <a:buNone/>
              <a:defRPr/>
            </a:lvl2pPr>
            <a:lvl3pPr marL="706755" indent="0">
              <a:buFontTx/>
              <a:buNone/>
              <a:defRPr/>
            </a:lvl3pPr>
            <a:lvl4pPr marL="1059815" indent="0">
              <a:buFontTx/>
              <a:buNone/>
              <a:defRPr/>
            </a:lvl4pPr>
            <a:lvl5pPr marL="141287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0334" y="6370321"/>
            <a:ext cx="5778927" cy="22476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45">
                <a:solidFill>
                  <a:schemeClr val="tx1"/>
                </a:solidFill>
              </a:defRPr>
            </a:lvl1pPr>
            <a:lvl2pPr marL="353060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2pPr>
            <a:lvl3pPr marL="706755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3pPr>
            <a:lvl4pPr marL="1059815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4pPr>
            <a:lvl5pPr marL="1412875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5pPr>
            <a:lvl6pPr marL="176657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6pPr>
            <a:lvl7pPr marL="211963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7pPr>
            <a:lvl8pPr marL="247269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8pPr>
            <a:lvl9pPr marL="2826385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2474" y="1327865"/>
            <a:ext cx="388721" cy="857671"/>
          </a:xfrm>
          <a:prstGeom prst="rect">
            <a:avLst/>
          </a:prstGeom>
        </p:spPr>
        <p:txBody>
          <a:bodyPr vert="horz" lIns="70658" tIns="35329" rIns="70658" bIns="35329" rtlCol="0" anchor="ctr">
            <a:noAutofit/>
          </a:bodyPr>
          <a:lstStyle/>
          <a:p>
            <a:pPr lvl="0"/>
            <a:r>
              <a:rPr lang="en-US" sz="5565" dirty="0">
                <a:solidFill>
                  <a:schemeClr val="tx1"/>
                </a:solidFill>
                <a:effectLst/>
              </a:rPr>
              <a:t>“</a:t>
            </a:r>
            <a:endParaRPr lang="en-US" sz="5565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88478" y="4147543"/>
            <a:ext cx="388721" cy="857671"/>
          </a:xfrm>
          <a:prstGeom prst="rect">
            <a:avLst/>
          </a:prstGeom>
        </p:spPr>
        <p:txBody>
          <a:bodyPr vert="horz" lIns="70658" tIns="35329" rIns="70658" bIns="35329" rtlCol="0" anchor="ctr">
            <a:noAutofit/>
          </a:bodyPr>
          <a:lstStyle/>
          <a:p>
            <a:pPr lvl="0" algn="r"/>
            <a:r>
              <a:rPr lang="en-US" sz="5565" dirty="0">
                <a:solidFill>
                  <a:schemeClr val="tx1"/>
                </a:solidFill>
                <a:effectLst/>
              </a:rPr>
              <a:t>”</a:t>
            </a:r>
            <a:endParaRPr lang="en-US" sz="5565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86696" y="6072292"/>
            <a:ext cx="560620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339" y="4852585"/>
            <a:ext cx="5778919" cy="2154240"/>
          </a:xfrm>
        </p:spPr>
        <p:txBody>
          <a:bodyPr anchor="b">
            <a:normAutofit/>
          </a:bodyPr>
          <a:lstStyle>
            <a:lvl1pPr algn="l">
              <a:defRPr sz="2475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0338" y="7006825"/>
            <a:ext cx="5778921" cy="1261920"/>
          </a:xfrm>
        </p:spPr>
        <p:txBody>
          <a:bodyPr anchor="t">
            <a:normAutofit/>
          </a:bodyPr>
          <a:lstStyle>
            <a:lvl1pPr marL="0" indent="0" algn="l">
              <a:buNone/>
              <a:defRPr sz="1390">
                <a:solidFill>
                  <a:schemeClr val="tx1"/>
                </a:solidFill>
              </a:defRPr>
            </a:lvl1pPr>
            <a:lvl2pPr marL="353060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2pPr>
            <a:lvl3pPr marL="706755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3pPr>
            <a:lvl4pPr marL="1059815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4pPr>
            <a:lvl5pPr marL="1412875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5pPr>
            <a:lvl6pPr marL="176657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6pPr>
            <a:lvl7pPr marL="211963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7pPr>
            <a:lvl8pPr marL="247269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8pPr>
            <a:lvl9pPr marL="2826385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004" y="1440460"/>
            <a:ext cx="5376393" cy="3290713"/>
          </a:xfrm>
        </p:spPr>
        <p:txBody>
          <a:bodyPr anchor="ctr">
            <a:normAutofit/>
          </a:bodyPr>
          <a:lstStyle>
            <a:lvl1pPr algn="ctr">
              <a:defRPr sz="2475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000338" y="5337658"/>
            <a:ext cx="5778921" cy="130088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545">
                <a:solidFill>
                  <a:schemeClr val="tx1"/>
                </a:solidFill>
              </a:defRPr>
            </a:lvl1pPr>
            <a:lvl2pPr marL="353060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2pPr>
            <a:lvl3pPr marL="706755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3pPr>
            <a:lvl4pPr marL="1059815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4pPr>
            <a:lvl5pPr marL="1412875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5pPr>
            <a:lvl6pPr marL="176657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6pPr>
            <a:lvl7pPr marL="211963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7pPr>
            <a:lvl8pPr marL="247269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8pPr>
            <a:lvl9pPr marL="2826385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0335" y="6643511"/>
            <a:ext cx="5778926" cy="1974427"/>
          </a:xfrm>
        </p:spPr>
        <p:txBody>
          <a:bodyPr anchor="t">
            <a:normAutofit/>
          </a:bodyPr>
          <a:lstStyle>
            <a:lvl1pPr marL="0" indent="0" algn="l">
              <a:buNone/>
              <a:defRPr sz="1235">
                <a:solidFill>
                  <a:schemeClr val="tx1"/>
                </a:solidFill>
              </a:defRPr>
            </a:lvl1pPr>
            <a:lvl2pPr marL="353060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2pPr>
            <a:lvl3pPr marL="706755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3pPr>
            <a:lvl4pPr marL="1059815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4pPr>
            <a:lvl5pPr marL="1412875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5pPr>
            <a:lvl6pPr marL="176657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6pPr>
            <a:lvl7pPr marL="211963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7pPr>
            <a:lvl8pPr marL="247269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8pPr>
            <a:lvl9pPr marL="2826385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6352" y="1315446"/>
            <a:ext cx="388721" cy="857671"/>
          </a:xfrm>
          <a:prstGeom prst="rect">
            <a:avLst/>
          </a:prstGeom>
        </p:spPr>
        <p:txBody>
          <a:bodyPr vert="horz" lIns="70658" tIns="35329" rIns="70658" bIns="35329" rtlCol="0" anchor="ctr">
            <a:noAutofit/>
          </a:bodyPr>
          <a:lstStyle/>
          <a:p>
            <a:pPr lvl="0"/>
            <a:r>
              <a:rPr lang="en-US" sz="6180" dirty="0">
                <a:solidFill>
                  <a:schemeClr val="tx1"/>
                </a:solidFill>
                <a:effectLst/>
              </a:rPr>
              <a:t>“</a:t>
            </a:r>
            <a:endParaRPr lang="en-US" sz="618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02327" y="3824668"/>
            <a:ext cx="388721" cy="857671"/>
          </a:xfrm>
          <a:prstGeom prst="rect">
            <a:avLst/>
          </a:prstGeom>
        </p:spPr>
        <p:txBody>
          <a:bodyPr vert="horz" lIns="70658" tIns="35329" rIns="70658" bIns="35329" rtlCol="0" anchor="ctr">
            <a:noAutofit/>
          </a:bodyPr>
          <a:lstStyle/>
          <a:p>
            <a:pPr lvl="0" algn="r"/>
            <a:r>
              <a:rPr lang="en-US" sz="6180" dirty="0">
                <a:solidFill>
                  <a:schemeClr val="tx1"/>
                </a:solidFill>
                <a:effectLst/>
              </a:rPr>
              <a:t>”</a:t>
            </a:r>
            <a:endParaRPr lang="en-US" sz="618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086696" y="5029200"/>
            <a:ext cx="560620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335" y="1440460"/>
            <a:ext cx="5778924" cy="336521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75" b="0" dirty="0"/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000338" y="5230368"/>
            <a:ext cx="5778921" cy="1327709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545">
                <a:solidFill>
                  <a:schemeClr val="tx1"/>
                </a:solidFill>
              </a:defRPr>
            </a:lvl1pPr>
            <a:lvl2pPr marL="353060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2pPr>
            <a:lvl3pPr marL="706755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3pPr>
            <a:lvl4pPr marL="1059815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4pPr>
            <a:lvl5pPr marL="1412875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5pPr>
            <a:lvl6pPr marL="176657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6pPr>
            <a:lvl7pPr marL="211963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7pPr>
            <a:lvl8pPr marL="247269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8pPr>
            <a:lvl9pPr marL="2826385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0336" y="6556587"/>
            <a:ext cx="5778924" cy="2061352"/>
          </a:xfrm>
        </p:spPr>
        <p:txBody>
          <a:bodyPr anchor="t">
            <a:normAutofit/>
          </a:bodyPr>
          <a:lstStyle>
            <a:lvl1pPr marL="0" indent="0" algn="l">
              <a:buNone/>
              <a:defRPr sz="1235">
                <a:solidFill>
                  <a:schemeClr val="tx1"/>
                </a:solidFill>
              </a:defRPr>
            </a:lvl1pPr>
            <a:lvl2pPr marL="353060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2pPr>
            <a:lvl3pPr marL="706755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3pPr>
            <a:lvl4pPr marL="1059815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4pPr>
            <a:lvl5pPr marL="1412875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5pPr>
            <a:lvl6pPr marL="176657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6pPr>
            <a:lvl7pPr marL="211963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7pPr>
            <a:lvl8pPr marL="247269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8pPr>
            <a:lvl9pPr marL="2826385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86699" y="5029200"/>
            <a:ext cx="56154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0335" y="3652199"/>
            <a:ext cx="5778926" cy="496574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86696" y="3453516"/>
            <a:ext cx="561546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3167" y="1330081"/>
            <a:ext cx="1376091" cy="728785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0337" y="1330081"/>
            <a:ext cx="4178183" cy="728785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308685" y="1330081"/>
            <a:ext cx="0" cy="7287856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86695" y="3455848"/>
            <a:ext cx="560620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95" y="2407406"/>
            <a:ext cx="5606204" cy="2673021"/>
          </a:xfrm>
        </p:spPr>
        <p:txBody>
          <a:bodyPr anchor="b">
            <a:normAutofit/>
          </a:bodyPr>
          <a:lstStyle>
            <a:lvl1pPr algn="ctr">
              <a:defRPr sz="309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6695" y="5477794"/>
            <a:ext cx="5606204" cy="1598689"/>
          </a:xfrm>
        </p:spPr>
        <p:txBody>
          <a:bodyPr anchor="t">
            <a:normAutofit/>
          </a:bodyPr>
          <a:lstStyle>
            <a:lvl1pPr marL="0" indent="0" algn="ctr">
              <a:buNone/>
              <a:defRPr sz="1855">
                <a:solidFill>
                  <a:schemeClr val="tx1"/>
                </a:solidFill>
              </a:defRPr>
            </a:lvl1pPr>
            <a:lvl2pPr marL="353060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2pPr>
            <a:lvl3pPr marL="706755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3pPr>
            <a:lvl4pPr marL="1059815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4pPr>
            <a:lvl5pPr marL="1412875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5pPr>
            <a:lvl6pPr marL="176657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6pPr>
            <a:lvl7pPr marL="211963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7pPr>
            <a:lvl8pPr marL="247269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8pPr>
            <a:lvl9pPr marL="2826385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6697" y="5279108"/>
            <a:ext cx="560620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86695" y="3455848"/>
            <a:ext cx="560620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336" y="1342495"/>
            <a:ext cx="5778924" cy="191233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336" y="3647847"/>
            <a:ext cx="2836926" cy="50560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48379" y="3647847"/>
            <a:ext cx="2836926" cy="50560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0338" y="3899182"/>
            <a:ext cx="2836926" cy="845184"/>
          </a:xfrm>
        </p:spPr>
        <p:txBody>
          <a:bodyPr anchor="b">
            <a:noAutofit/>
          </a:bodyPr>
          <a:lstStyle>
            <a:lvl1pPr marL="0" indent="0">
              <a:buNone/>
              <a:defRPr sz="1855" b="0">
                <a:solidFill>
                  <a:schemeClr val="accent1"/>
                </a:solidFill>
              </a:defRPr>
            </a:lvl1pPr>
            <a:lvl2pPr marL="353060" indent="0">
              <a:buNone/>
              <a:defRPr sz="1545" b="1"/>
            </a:lvl2pPr>
            <a:lvl3pPr marL="706755" indent="0">
              <a:buNone/>
              <a:defRPr sz="1390" b="1"/>
            </a:lvl3pPr>
            <a:lvl4pPr marL="1059815" indent="0">
              <a:buNone/>
              <a:defRPr sz="1235" b="1"/>
            </a:lvl4pPr>
            <a:lvl5pPr marL="1412875" indent="0">
              <a:buNone/>
              <a:defRPr sz="1235" b="1"/>
            </a:lvl5pPr>
            <a:lvl6pPr marL="1766570" indent="0">
              <a:buNone/>
              <a:defRPr sz="1235" b="1"/>
            </a:lvl6pPr>
            <a:lvl7pPr marL="2119630" indent="0">
              <a:buNone/>
              <a:defRPr sz="1235" b="1"/>
            </a:lvl7pPr>
            <a:lvl8pPr marL="2472690" indent="0">
              <a:buNone/>
              <a:defRPr sz="1235" b="1"/>
            </a:lvl8pPr>
            <a:lvl9pPr marL="2826385" indent="0">
              <a:buNone/>
              <a:defRPr sz="1235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0338" y="4756786"/>
            <a:ext cx="2836926" cy="396971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557" y="3899182"/>
            <a:ext cx="2836926" cy="845184"/>
          </a:xfrm>
        </p:spPr>
        <p:txBody>
          <a:bodyPr anchor="b">
            <a:noAutofit/>
          </a:bodyPr>
          <a:lstStyle>
            <a:lvl1pPr marL="0" indent="0">
              <a:buNone/>
              <a:defRPr sz="1855" b="0">
                <a:solidFill>
                  <a:schemeClr val="accent1"/>
                </a:solidFill>
              </a:defRPr>
            </a:lvl1pPr>
            <a:lvl2pPr marL="353060" indent="0">
              <a:buNone/>
              <a:defRPr sz="1545" b="1"/>
            </a:lvl2pPr>
            <a:lvl3pPr marL="706755" indent="0">
              <a:buNone/>
              <a:defRPr sz="1390" b="1"/>
            </a:lvl3pPr>
            <a:lvl4pPr marL="1059815" indent="0">
              <a:buNone/>
              <a:defRPr sz="1235" b="1"/>
            </a:lvl4pPr>
            <a:lvl5pPr marL="1412875" indent="0">
              <a:buNone/>
              <a:defRPr sz="1235" b="1"/>
            </a:lvl5pPr>
            <a:lvl6pPr marL="1766570" indent="0">
              <a:buNone/>
              <a:defRPr sz="1235" b="1"/>
            </a:lvl6pPr>
            <a:lvl7pPr marL="2119630" indent="0">
              <a:buNone/>
              <a:defRPr sz="1235" b="1"/>
            </a:lvl7pPr>
            <a:lvl8pPr marL="2472690" indent="0">
              <a:buNone/>
              <a:defRPr sz="1235" b="1"/>
            </a:lvl8pPr>
            <a:lvl9pPr marL="2826385" indent="0">
              <a:buNone/>
              <a:defRPr sz="1235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5557" y="4756786"/>
            <a:ext cx="2836926" cy="396971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086696" y="3453516"/>
            <a:ext cx="560620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336" y="1342495"/>
            <a:ext cx="5778925" cy="191233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86696" y="3453516"/>
            <a:ext cx="560620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335" y="2036517"/>
            <a:ext cx="2156278" cy="2011680"/>
          </a:xfrm>
        </p:spPr>
        <p:txBody>
          <a:bodyPr anchor="b">
            <a:normAutofit/>
          </a:bodyPr>
          <a:lstStyle>
            <a:lvl1pPr algn="ctr">
              <a:defRPr sz="1855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2053" y="1440461"/>
            <a:ext cx="3277208" cy="7177478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0335" y="4445562"/>
            <a:ext cx="2156278" cy="3576326"/>
          </a:xfrm>
        </p:spPr>
        <p:txBody>
          <a:bodyPr anchor="t">
            <a:normAutofit/>
          </a:bodyPr>
          <a:lstStyle>
            <a:lvl1pPr marL="0" indent="0" algn="ctr">
              <a:buNone/>
              <a:defRPr sz="1235"/>
            </a:lvl1pPr>
            <a:lvl2pPr marL="353060" indent="0">
              <a:buNone/>
              <a:defRPr sz="925"/>
            </a:lvl2pPr>
            <a:lvl3pPr marL="706755" indent="0">
              <a:buNone/>
              <a:defRPr sz="775"/>
            </a:lvl3pPr>
            <a:lvl4pPr marL="1059815" indent="0">
              <a:buNone/>
              <a:defRPr sz="695"/>
            </a:lvl4pPr>
            <a:lvl5pPr marL="1412875" indent="0">
              <a:buNone/>
              <a:defRPr sz="695"/>
            </a:lvl5pPr>
            <a:lvl6pPr marL="1766570" indent="0">
              <a:buNone/>
              <a:defRPr sz="695"/>
            </a:lvl6pPr>
            <a:lvl7pPr marL="2119630" indent="0">
              <a:buNone/>
              <a:defRPr sz="695"/>
            </a:lvl7pPr>
            <a:lvl8pPr marL="2472690" indent="0">
              <a:buNone/>
              <a:defRPr sz="695"/>
            </a:lvl8pPr>
            <a:lvl9pPr marL="2826385" indent="0">
              <a:buNone/>
              <a:defRPr sz="695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86696" y="4271715"/>
            <a:ext cx="198355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335" y="2762954"/>
            <a:ext cx="3087372" cy="2011680"/>
          </a:xfrm>
        </p:spPr>
        <p:txBody>
          <a:bodyPr anchor="b">
            <a:normAutofit/>
          </a:bodyPr>
          <a:lstStyle>
            <a:lvl1pPr algn="ctr">
              <a:defRPr sz="1855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05609" y="1514968"/>
            <a:ext cx="2490044" cy="702846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35"/>
            </a:lvl1pPr>
            <a:lvl2pPr marL="353060" indent="0">
              <a:buNone/>
              <a:defRPr sz="1235"/>
            </a:lvl2pPr>
            <a:lvl3pPr marL="706755" indent="0">
              <a:buNone/>
              <a:defRPr sz="1235"/>
            </a:lvl3pPr>
            <a:lvl4pPr marL="1059815" indent="0">
              <a:buNone/>
              <a:defRPr sz="1235"/>
            </a:lvl4pPr>
            <a:lvl5pPr marL="1412875" indent="0">
              <a:buNone/>
              <a:defRPr sz="1235"/>
            </a:lvl5pPr>
            <a:lvl6pPr marL="1766570" indent="0">
              <a:buNone/>
              <a:defRPr sz="1235"/>
            </a:lvl6pPr>
            <a:lvl7pPr marL="2119630" indent="0">
              <a:buNone/>
              <a:defRPr sz="1235"/>
            </a:lvl7pPr>
            <a:lvl8pPr marL="2472690" indent="0">
              <a:buNone/>
              <a:defRPr sz="1235"/>
            </a:lvl8pPr>
            <a:lvl9pPr marL="2826385" indent="0">
              <a:buNone/>
              <a:defRPr sz="1235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0336" y="4774634"/>
            <a:ext cx="3087371" cy="2682240"/>
          </a:xfrm>
        </p:spPr>
        <p:txBody>
          <a:bodyPr anchor="t">
            <a:normAutofit/>
          </a:bodyPr>
          <a:lstStyle>
            <a:lvl1pPr marL="0" indent="0" algn="ctr">
              <a:buNone/>
              <a:defRPr sz="1235"/>
            </a:lvl1pPr>
            <a:lvl2pPr marL="353060" indent="0">
              <a:buNone/>
              <a:defRPr sz="925"/>
            </a:lvl2pPr>
            <a:lvl3pPr marL="706755" indent="0">
              <a:buNone/>
              <a:defRPr sz="775"/>
            </a:lvl3pPr>
            <a:lvl4pPr marL="1059815" indent="0">
              <a:buNone/>
              <a:defRPr sz="695"/>
            </a:lvl4pPr>
            <a:lvl5pPr marL="1412875" indent="0">
              <a:buNone/>
              <a:defRPr sz="695"/>
            </a:lvl5pPr>
            <a:lvl6pPr marL="1766570" indent="0">
              <a:buNone/>
              <a:defRPr sz="695"/>
            </a:lvl6pPr>
            <a:lvl7pPr marL="2119630" indent="0">
              <a:buNone/>
              <a:defRPr sz="695"/>
            </a:lvl7pPr>
            <a:lvl8pPr marL="2472690" indent="0">
              <a:buNone/>
              <a:defRPr sz="695"/>
            </a:lvl8pPr>
            <a:lvl9pPr marL="2826385" indent="0">
              <a:buNone/>
              <a:defRPr sz="695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7779597" cy="100584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>
              <a:fillRect/>
            </a:stretch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>
              <a:fillRect/>
            </a:stretch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0336" y="1342495"/>
            <a:ext cx="5778924" cy="19123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0335" y="3652199"/>
            <a:ext cx="5778926" cy="50526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170" y="8742115"/>
            <a:ext cx="976041" cy="409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7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0336" y="8742115"/>
            <a:ext cx="4338967" cy="409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7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3077" y="8742115"/>
            <a:ext cx="336184" cy="409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7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9529" y="92266"/>
            <a:ext cx="7460653" cy="367220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1631950" algn="ctr" fontAlgn="auto">
              <a:lnSpc>
                <a:spcPct val="116000"/>
              </a:lnSpc>
              <a:spcBef>
                <a:spcPts val="200"/>
              </a:spcBef>
            </a:pPr>
            <a:r>
              <a:rPr lang="en-US" sz="4400" b="1" spc="-140" dirty="0">
                <a:latin typeface="+mn-ea"/>
                <a:cs typeface="+mn-ea"/>
              </a:rPr>
              <a:t>  </a:t>
            </a:r>
            <a:r>
              <a:rPr lang="en-US" sz="4400" b="1" spc="-140" dirty="0">
                <a:latin typeface="+mn-lt"/>
                <a:cs typeface="+mn-lt"/>
              </a:rPr>
              <a:t> </a:t>
            </a:r>
            <a:r>
              <a:rPr lang="en-US" spc="-140" dirty="0"/>
              <a:t>             </a:t>
            </a:r>
            <a:br>
              <a:rPr lang="en-US" spc="-140" dirty="0"/>
            </a:br>
            <a:r>
              <a:rPr lang="en-US" spc="-140" dirty="0"/>
              <a:t> </a:t>
            </a:r>
            <a:r>
              <a:rPr spc="-160" dirty="0"/>
              <a:t>DETECTING </a:t>
            </a:r>
            <a:r>
              <a:rPr spc="-150" dirty="0"/>
              <a:t>BUILDING </a:t>
            </a:r>
            <a:r>
              <a:rPr spc="-165" dirty="0"/>
              <a:t>DEFECTS </a:t>
            </a:r>
            <a:r>
              <a:rPr spc="-160" dirty="0"/>
              <a:t>USING</a:t>
            </a:r>
            <a:r>
              <a:rPr lang="en-US" spc="-160" dirty="0"/>
              <a:t> </a:t>
            </a:r>
            <a:r>
              <a:rPr spc="-160" dirty="0"/>
              <a:t> </a:t>
            </a:r>
            <a:r>
              <a:rPr spc="-85" dirty="0"/>
              <a:t>CONVOLUTION </a:t>
            </a:r>
            <a:r>
              <a:rPr spc="-90" dirty="0"/>
              <a:t>NEURAL</a:t>
            </a:r>
            <a:r>
              <a:rPr spc="-160" dirty="0"/>
              <a:t> </a:t>
            </a:r>
            <a:r>
              <a:rPr spc="-5" dirty="0"/>
              <a:t>NETWORKS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04078" y="3847124"/>
            <a:ext cx="3038475" cy="187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Developed</a:t>
            </a:r>
            <a:r>
              <a:rPr sz="14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by: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612900" marR="5080" indent="43815" algn="r">
              <a:lnSpc>
                <a:spcPct val="191000"/>
              </a:lnSpc>
              <a:spcBef>
                <a:spcPts val="20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KATKURI</a:t>
            </a:r>
            <a:r>
              <a:rPr sz="14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SRIJA; 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GOUDA</a:t>
            </a:r>
            <a:r>
              <a:rPr sz="14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KAVYA;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R="59690" algn="r">
              <a:lnSpc>
                <a:spcPct val="10000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CHEEKATI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KRISHNACHAITHANYA;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R="83185" algn="r">
              <a:lnSpc>
                <a:spcPct val="100000"/>
              </a:lnSpc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BURRA</a:t>
            </a:r>
            <a:r>
              <a:rPr sz="1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ARUNKUMAR,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480" y="5975984"/>
            <a:ext cx="5949950" cy="3825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INTRODUCTION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50800">
              <a:lnSpc>
                <a:spcPct val="100000"/>
              </a:lnSpc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OVERVIEW: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13970" marR="60325" indent="568325">
              <a:lnSpc>
                <a:spcPct val="120000"/>
              </a:lnSpc>
            </a:pPr>
            <a:r>
              <a:rPr sz="1200" dirty="0">
                <a:latin typeface="Trebuchet MS" panose="020B0603020202020204"/>
                <a:cs typeface="Trebuchet MS" panose="020B0603020202020204"/>
              </a:rPr>
              <a:t>This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project deals with detecting the defects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and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spalls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in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buildings using  Convolutional</a:t>
            </a:r>
            <a:r>
              <a:rPr sz="12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neural</a:t>
            </a:r>
            <a:r>
              <a:rPr sz="1200" spc="-1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networks.</a:t>
            </a:r>
            <a:r>
              <a:rPr sz="1200" spc="-11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With</a:t>
            </a:r>
            <a:r>
              <a:rPr sz="12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200" spc="-1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help</a:t>
            </a:r>
            <a:r>
              <a:rPr sz="12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1200" spc="-11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this</a:t>
            </a:r>
            <a:r>
              <a:rPr sz="1200" spc="-1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project</a:t>
            </a:r>
            <a:r>
              <a:rPr sz="12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2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defects</a:t>
            </a:r>
            <a:r>
              <a:rPr sz="1200" spc="-11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in</a:t>
            </a:r>
            <a:r>
              <a:rPr sz="12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buildings</a:t>
            </a:r>
            <a:r>
              <a:rPr sz="1200" spc="-1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can 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be</a:t>
            </a:r>
            <a:r>
              <a:rPr sz="12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detected</a:t>
            </a:r>
            <a:r>
              <a:rPr sz="12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conveniently.</a:t>
            </a:r>
            <a:r>
              <a:rPr sz="1200" spc="-1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This</a:t>
            </a:r>
            <a:r>
              <a:rPr sz="12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focuses</a:t>
            </a:r>
            <a:r>
              <a:rPr sz="12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on</a:t>
            </a:r>
            <a:r>
              <a:rPr sz="12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efficient</a:t>
            </a:r>
            <a:r>
              <a:rPr sz="12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building</a:t>
            </a:r>
            <a:r>
              <a:rPr sz="12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maintainence</a:t>
            </a:r>
            <a:r>
              <a:rPr sz="1200" spc="-1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with</a:t>
            </a:r>
            <a:r>
              <a:rPr sz="1200" spc="-1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reduced  time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12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labour.</a:t>
            </a:r>
            <a:endParaRPr sz="12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Arial" panose="020B0604020202020204"/>
                <a:cs typeface="Arial" panose="020B0604020202020204"/>
              </a:rPr>
              <a:t>PURPOSE: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13970" marR="5080" indent="717550">
              <a:lnSpc>
                <a:spcPct val="120000"/>
              </a:lnSpc>
              <a:spcBef>
                <a:spcPts val="5"/>
              </a:spcBef>
            </a:pPr>
            <a:r>
              <a:rPr sz="120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200" spc="-10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major</a:t>
            </a:r>
            <a:r>
              <a:rPr sz="1200" spc="-1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purpose</a:t>
            </a:r>
            <a:r>
              <a:rPr sz="1200" spc="-1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1200" spc="-1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this</a:t>
            </a:r>
            <a:r>
              <a:rPr sz="12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project</a:t>
            </a:r>
            <a:r>
              <a:rPr sz="1200" spc="-10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is</a:t>
            </a:r>
            <a:r>
              <a:rPr sz="1200" spc="-1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set</a:t>
            </a:r>
            <a:r>
              <a:rPr sz="1200" spc="-11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1200" spc="-1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investigate</a:t>
            </a:r>
            <a:r>
              <a:rPr sz="1200" spc="-1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200" spc="-11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novel</a:t>
            </a:r>
            <a:r>
              <a:rPr sz="1200" spc="-1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application</a:t>
            </a:r>
            <a:r>
              <a:rPr sz="1200" spc="-1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of  deep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learning method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of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convolutional neural networks (CNN)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in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automating the  condition assessment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of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buildings.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focus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is to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automated detection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and 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localisation of key defects arising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from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dampness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in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buildings from images. However, 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as</a:t>
            </a:r>
            <a:r>
              <a:rPr sz="12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2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first</a:t>
            </a:r>
            <a:r>
              <a:rPr sz="12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attempt</a:t>
            </a:r>
            <a:r>
              <a:rPr sz="12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12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tackle</a:t>
            </a:r>
            <a:r>
              <a:rPr sz="12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2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problem,</a:t>
            </a:r>
            <a:r>
              <a:rPr sz="12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this</a:t>
            </a:r>
            <a:r>
              <a:rPr sz="1200" spc="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project</a:t>
            </a:r>
            <a:r>
              <a:rPr sz="12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applies</a:t>
            </a:r>
            <a:r>
              <a:rPr sz="12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2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number</a:t>
            </a:r>
            <a:r>
              <a:rPr sz="12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12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limitations.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864108"/>
            <a:ext cx="6062471" cy="34076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0480" y="888238"/>
            <a:ext cx="1016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RESULT: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7996" y="1459738"/>
            <a:ext cx="5314950" cy="38354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sz="1200" spc="-5" dirty="0">
                <a:latin typeface="Arial" panose="020B0604020202020204"/>
                <a:cs typeface="Arial" panose="020B0604020202020204"/>
              </a:rPr>
              <a:t>CNN algorithm is used </a:t>
            </a:r>
            <a:r>
              <a:rPr sz="1200" dirty="0">
                <a:latin typeface="Arial" panose="020B0604020202020204"/>
                <a:cs typeface="Arial" panose="020B0604020202020204"/>
              </a:rPr>
              <a:t>to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recognize the image uploaded and </a:t>
            </a:r>
            <a:r>
              <a:rPr sz="1200" dirty="0">
                <a:latin typeface="Arial" panose="020B0604020202020204"/>
                <a:cs typeface="Arial" panose="020B0604020202020204"/>
              </a:rPr>
              <a:t>predict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1200" dirty="0">
                <a:latin typeface="Arial" panose="020B0604020202020204"/>
                <a:cs typeface="Arial" panose="020B0604020202020204"/>
              </a:rPr>
              <a:t>result. 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1200" dirty="0">
                <a:latin typeface="Arial" panose="020B0604020202020204"/>
                <a:cs typeface="Arial" panose="020B0604020202020204"/>
              </a:rPr>
              <a:t>css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used here is internal </a:t>
            </a:r>
            <a:r>
              <a:rPr sz="1200" dirty="0">
                <a:latin typeface="Arial" panose="020B0604020202020204"/>
                <a:cs typeface="Arial" panose="020B0604020202020204"/>
              </a:rPr>
              <a:t>css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and spyder ide has been</a:t>
            </a:r>
            <a:r>
              <a:rPr sz="12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used.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0391" y="2151888"/>
            <a:ext cx="6063996" cy="34091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0211" y="4588383"/>
            <a:ext cx="6063996" cy="34076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pic>
        <p:nvPicPr>
          <p:cNvPr id="3" name="Picture 2" descr="Screenshot (8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05" y="177165"/>
            <a:ext cx="6379210" cy="31470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7996" y="833373"/>
            <a:ext cx="4191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 panose="020B0604020202020204"/>
                <a:cs typeface="Arial" panose="020B0604020202020204"/>
              </a:rPr>
              <a:t>ADVANTAGES </a:t>
            </a:r>
            <a:r>
              <a:rPr sz="1800" b="1" spc="-20" dirty="0">
                <a:latin typeface="Arial" panose="020B0604020202020204"/>
                <a:cs typeface="Arial" panose="020B0604020202020204"/>
              </a:rPr>
              <a:t>AND</a:t>
            </a:r>
            <a:r>
              <a:rPr sz="1800" b="1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latin typeface="Arial" panose="020B0604020202020204"/>
                <a:cs typeface="Arial" panose="020B0604020202020204"/>
              </a:rPr>
              <a:t>DISADVANTAGES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480" y="1385061"/>
            <a:ext cx="5961380" cy="6259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 panose="020B0604020202020204"/>
                <a:cs typeface="Arial" panose="020B0604020202020204"/>
              </a:rPr>
              <a:t>ADVANTAGES: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 panose="02020603050405020304"/>
              <a:cs typeface="Times New Roman" panose="02020603050405020304"/>
            </a:endParaRPr>
          </a:p>
          <a:p>
            <a:pPr marL="13970" marR="135890" indent="679450">
              <a:lnSpc>
                <a:spcPct val="119000"/>
              </a:lnSpc>
              <a:buClr>
                <a:srgbClr val="000000"/>
              </a:buClr>
              <a:buSzPct val="92000"/>
              <a:buAutoNum type="arabicPeriod"/>
              <a:tabLst>
                <a:tab pos="822325" algn="l"/>
              </a:tabLst>
            </a:pPr>
            <a:r>
              <a:rPr sz="1200" dirty="0">
                <a:solidFill>
                  <a:srgbClr val="202020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200" spc="-135" dirty="0">
                <a:solidFill>
                  <a:srgbClr val="20202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Trebuchet MS" panose="020B0603020202020204"/>
                <a:cs typeface="Trebuchet MS" panose="020B0603020202020204"/>
              </a:rPr>
              <a:t>main</a:t>
            </a:r>
            <a:r>
              <a:rPr sz="1200" spc="-145" dirty="0">
                <a:solidFill>
                  <a:srgbClr val="20202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Trebuchet MS" panose="020B0603020202020204"/>
                <a:cs typeface="Trebuchet MS" panose="020B0603020202020204"/>
              </a:rPr>
              <a:t>advantage</a:t>
            </a:r>
            <a:r>
              <a:rPr sz="1200" spc="-140" dirty="0">
                <a:solidFill>
                  <a:srgbClr val="20202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solidFill>
                  <a:srgbClr val="202020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1200" spc="-140" dirty="0">
                <a:solidFill>
                  <a:srgbClr val="20202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1200" spc="-130" dirty="0">
                <a:solidFill>
                  <a:srgbClr val="20202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solidFill>
                  <a:srgbClr val="202020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1200" spc="-130" dirty="0">
                <a:solidFill>
                  <a:srgbClr val="20202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Trebuchet MS" panose="020B0603020202020204"/>
                <a:cs typeface="Trebuchet MS" panose="020B0603020202020204"/>
              </a:rPr>
              <a:t>automatically</a:t>
            </a:r>
            <a:r>
              <a:rPr sz="1200" spc="-130" dirty="0">
                <a:solidFill>
                  <a:srgbClr val="20202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Trebuchet MS" panose="020B0603020202020204"/>
                <a:cs typeface="Trebuchet MS" panose="020B0603020202020204"/>
              </a:rPr>
              <a:t>detects</a:t>
            </a:r>
            <a:r>
              <a:rPr sz="1200" spc="-135" dirty="0">
                <a:solidFill>
                  <a:srgbClr val="20202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solidFill>
                  <a:srgbClr val="202020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200" spc="-140" dirty="0">
                <a:solidFill>
                  <a:srgbClr val="20202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Trebuchet MS" panose="020B0603020202020204"/>
                <a:cs typeface="Trebuchet MS" panose="020B0603020202020204"/>
              </a:rPr>
              <a:t>important</a:t>
            </a:r>
            <a:r>
              <a:rPr sz="1200" spc="-125" dirty="0">
                <a:solidFill>
                  <a:srgbClr val="20202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Trebuchet MS" panose="020B0603020202020204"/>
                <a:cs typeface="Trebuchet MS" panose="020B0603020202020204"/>
              </a:rPr>
              <a:t>features  without </a:t>
            </a:r>
            <a:r>
              <a:rPr sz="1200" dirty="0">
                <a:solidFill>
                  <a:srgbClr val="202020"/>
                </a:solidFill>
                <a:latin typeface="Trebuchet MS" panose="020B0603020202020204"/>
                <a:cs typeface="Trebuchet MS" panose="020B0603020202020204"/>
              </a:rPr>
              <a:t>any </a:t>
            </a:r>
            <a:r>
              <a:rPr sz="1200" spc="-5" dirty="0">
                <a:solidFill>
                  <a:srgbClr val="202020"/>
                </a:solidFill>
                <a:latin typeface="Trebuchet MS" panose="020B0603020202020204"/>
                <a:cs typeface="Trebuchet MS" panose="020B0603020202020204"/>
              </a:rPr>
              <a:t>human</a:t>
            </a:r>
            <a:r>
              <a:rPr sz="1200" spc="-200" dirty="0">
                <a:solidFill>
                  <a:srgbClr val="20202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Trebuchet MS" panose="020B0603020202020204"/>
                <a:cs typeface="Trebuchet MS" panose="020B0603020202020204"/>
              </a:rPr>
              <a:t>supervision.</a:t>
            </a:r>
            <a:endParaRPr sz="1200">
              <a:latin typeface="Trebuchet MS" panose="020B0603020202020204"/>
              <a:cs typeface="Trebuchet MS" panose="020B0603020202020204"/>
            </a:endParaRPr>
          </a:p>
          <a:p>
            <a:pPr marL="857885" indent="-165100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857885" algn="l"/>
              </a:tabLst>
            </a:pPr>
            <a:r>
              <a:rPr sz="1200" spc="-5" dirty="0">
                <a:solidFill>
                  <a:srgbClr val="202020"/>
                </a:solidFill>
                <a:latin typeface="Trebuchet MS" panose="020B0603020202020204"/>
                <a:cs typeface="Trebuchet MS" panose="020B0603020202020204"/>
              </a:rPr>
              <a:t>Classification</a:t>
            </a:r>
            <a:r>
              <a:rPr sz="1200" spc="-65" dirty="0">
                <a:solidFill>
                  <a:srgbClr val="20202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solidFill>
                  <a:srgbClr val="202020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200" spc="-75" dirty="0">
                <a:solidFill>
                  <a:srgbClr val="20202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200" spc="-70" dirty="0">
                <a:solidFill>
                  <a:srgbClr val="20202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Trebuchet MS" panose="020B0603020202020204"/>
                <a:cs typeface="Trebuchet MS" panose="020B0603020202020204"/>
              </a:rPr>
              <a:t>defect</a:t>
            </a:r>
            <a:r>
              <a:rPr sz="1200" spc="-80" dirty="0">
                <a:solidFill>
                  <a:srgbClr val="20202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1200" spc="-70" dirty="0">
                <a:solidFill>
                  <a:srgbClr val="20202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solidFill>
                  <a:srgbClr val="202020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1200" spc="-70" dirty="0">
                <a:solidFill>
                  <a:srgbClr val="20202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Trebuchet MS" panose="020B0603020202020204"/>
                <a:cs typeface="Trebuchet MS" panose="020B0603020202020204"/>
              </a:rPr>
              <a:t>predicted.</a:t>
            </a:r>
            <a:endParaRPr sz="1200">
              <a:latin typeface="Trebuchet MS" panose="020B0603020202020204"/>
              <a:cs typeface="Trebuchet MS" panose="020B0603020202020204"/>
            </a:endParaRPr>
          </a:p>
          <a:p>
            <a:pPr marL="857885" indent="-163195">
              <a:lnSpc>
                <a:spcPct val="100000"/>
              </a:lnSpc>
              <a:spcBef>
                <a:spcPts val="275"/>
              </a:spcBef>
              <a:buSzPct val="92000"/>
              <a:buAutoNum type="arabicPeriod"/>
              <a:tabLst>
                <a:tab pos="857885" algn="l"/>
              </a:tabLst>
            </a:pPr>
            <a:r>
              <a:rPr sz="1200" spc="-5" dirty="0">
                <a:latin typeface="Trebuchet MS" panose="020B0603020202020204"/>
                <a:cs typeface="Trebuchet MS" panose="020B0603020202020204"/>
              </a:rPr>
              <a:t>High</a:t>
            </a:r>
            <a:r>
              <a:rPr sz="1200" spc="-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reliability</a:t>
            </a:r>
            <a:r>
              <a:rPr sz="1200" spc="-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1200" spc="-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robustness</a:t>
            </a:r>
            <a:r>
              <a:rPr sz="1200" spc="-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in</a:t>
            </a:r>
            <a:r>
              <a:rPr sz="1200" spc="-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classifying</a:t>
            </a:r>
            <a:r>
              <a:rPr sz="1200" spc="-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1200" spc="-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localising</a:t>
            </a:r>
            <a:r>
              <a:rPr sz="1200" spc="-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200" spc="-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defects.</a:t>
            </a:r>
            <a:endParaRPr sz="1200">
              <a:latin typeface="Trebuchet MS" panose="020B0603020202020204"/>
              <a:cs typeface="Trebuchet MS" panose="020B0603020202020204"/>
            </a:endParaRPr>
          </a:p>
          <a:p>
            <a:pPr marL="695325" marR="381000">
              <a:lnSpc>
                <a:spcPts val="1630"/>
              </a:lnSpc>
              <a:spcBef>
                <a:spcPts val="185"/>
              </a:spcBef>
              <a:buSzPct val="92000"/>
              <a:buAutoNum type="arabicPeriod"/>
              <a:tabLst>
                <a:tab pos="831850" algn="l"/>
              </a:tabLst>
            </a:pPr>
            <a:r>
              <a:rPr sz="1200" dirty="0">
                <a:latin typeface="Trebuchet MS" panose="020B0603020202020204"/>
                <a:cs typeface="Trebuchet MS" panose="020B0603020202020204"/>
              </a:rPr>
              <a:t>Man</a:t>
            </a:r>
            <a:r>
              <a:rPr sz="1200" spc="-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power</a:t>
            </a:r>
            <a:r>
              <a:rPr sz="1200" spc="-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for</a:t>
            </a:r>
            <a:r>
              <a:rPr sz="1200" spc="-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defecting</a:t>
            </a:r>
            <a:r>
              <a:rPr sz="1200" spc="-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defect</a:t>
            </a:r>
            <a:r>
              <a:rPr sz="1200" spc="-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is</a:t>
            </a:r>
            <a:r>
              <a:rPr sz="1200" spc="-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reduced</a:t>
            </a:r>
            <a:r>
              <a:rPr sz="1100" spc="-5" dirty="0">
                <a:latin typeface="Trebuchet MS" panose="020B0603020202020204"/>
                <a:cs typeface="Trebuchet MS" panose="020B0603020202020204"/>
              </a:rPr>
              <a:t>5.Frequent</a:t>
            </a:r>
            <a:r>
              <a:rPr sz="11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5" dirty="0">
                <a:latin typeface="Trebuchet MS" panose="020B0603020202020204"/>
                <a:cs typeface="Trebuchet MS" panose="020B0603020202020204"/>
              </a:rPr>
              <a:t>monerating</a:t>
            </a:r>
            <a:r>
              <a:rPr sz="110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5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110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5" dirty="0">
                <a:latin typeface="Trebuchet MS" panose="020B0603020202020204"/>
                <a:cs typeface="Trebuchet MS" panose="020B0603020202020204"/>
              </a:rPr>
              <a:t>any  type of defect in the building is</a:t>
            </a:r>
            <a:r>
              <a:rPr sz="1100" spc="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100" dirty="0">
                <a:latin typeface="Trebuchet MS" panose="020B0603020202020204"/>
                <a:cs typeface="Trebuchet MS" panose="020B0603020202020204"/>
              </a:rPr>
              <a:t>reduced.</a:t>
            </a:r>
            <a:endParaRPr sz="11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 panose="02020603050405020304"/>
              <a:cs typeface="Times New Roman" panose="02020603050405020304"/>
            </a:endParaRPr>
          </a:p>
          <a:p>
            <a:pPr marL="166370">
              <a:lnSpc>
                <a:spcPct val="100000"/>
              </a:lnSpc>
            </a:pPr>
            <a:r>
              <a:rPr sz="1200" b="1" spc="-5" dirty="0">
                <a:latin typeface="Arial" panose="020B0604020202020204"/>
                <a:cs typeface="Arial" panose="020B0604020202020204"/>
              </a:rPr>
              <a:t>DISADVANTAGES: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 panose="02020603050405020304"/>
              <a:cs typeface="Times New Roman" panose="02020603050405020304"/>
            </a:endParaRPr>
          </a:p>
          <a:p>
            <a:pPr marL="733425" marR="946785" indent="-38100">
              <a:lnSpc>
                <a:spcPct val="120000"/>
              </a:lnSpc>
            </a:pPr>
            <a:r>
              <a:rPr sz="1200" spc="-5" dirty="0">
                <a:latin typeface="Trebuchet MS" panose="020B0603020202020204"/>
                <a:cs typeface="Trebuchet MS" panose="020B0603020202020204"/>
              </a:rPr>
              <a:t>1.There</a:t>
            </a:r>
            <a:r>
              <a:rPr sz="1200" spc="-1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may</a:t>
            </a:r>
            <a:r>
              <a:rPr sz="1200" spc="-1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be</a:t>
            </a:r>
            <a:r>
              <a:rPr sz="1200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slit</a:t>
            </a:r>
            <a:r>
              <a:rPr sz="1200" spc="-1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chances</a:t>
            </a:r>
            <a:r>
              <a:rPr sz="1200" spc="-1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1200" spc="-1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error</a:t>
            </a:r>
            <a:r>
              <a:rPr sz="1200" spc="-1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while</a:t>
            </a:r>
            <a:r>
              <a:rPr sz="1200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predicting</a:t>
            </a:r>
            <a:r>
              <a:rPr sz="1200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200" spc="-10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images  2.Detection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is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difficult when there so many similar images  3.Classification</a:t>
            </a:r>
            <a:r>
              <a:rPr sz="1200" spc="-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1200" spc="-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images</a:t>
            </a:r>
            <a:r>
              <a:rPr sz="1200" spc="-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is</a:t>
            </a:r>
            <a:r>
              <a:rPr sz="1200" spc="-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similar</a:t>
            </a:r>
            <a:r>
              <a:rPr sz="1200" spc="-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so</a:t>
            </a:r>
            <a:r>
              <a:rPr sz="1200" spc="-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it</a:t>
            </a:r>
            <a:r>
              <a:rPr sz="1200" spc="-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is</a:t>
            </a:r>
            <a:r>
              <a:rPr sz="1200" spc="-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difficult</a:t>
            </a:r>
            <a:r>
              <a:rPr sz="1200" spc="-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1200" spc="-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detect</a:t>
            </a:r>
            <a:endParaRPr sz="12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APPLICATIONS: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733425" marR="1659890">
              <a:lnSpc>
                <a:spcPct val="119000"/>
              </a:lnSpc>
              <a:spcBef>
                <a:spcPts val="130"/>
              </a:spcBef>
            </a:pPr>
            <a:r>
              <a:rPr sz="1200" spc="-50" dirty="0">
                <a:latin typeface="Trebuchet MS" panose="020B0603020202020204"/>
                <a:cs typeface="Trebuchet MS" panose="020B0603020202020204"/>
              </a:rPr>
              <a:t>4.</a:t>
            </a:r>
            <a:r>
              <a:rPr sz="1200" spc="-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It</a:t>
            </a:r>
            <a:r>
              <a:rPr sz="1200" spc="-11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can</a:t>
            </a:r>
            <a:r>
              <a:rPr sz="1200" spc="-1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be</a:t>
            </a:r>
            <a:r>
              <a:rPr sz="1200" spc="-10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used</a:t>
            </a:r>
            <a:r>
              <a:rPr sz="1200" spc="-1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in</a:t>
            </a:r>
            <a:r>
              <a:rPr sz="1200" spc="-11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detecting</a:t>
            </a:r>
            <a:r>
              <a:rPr sz="1200" spc="-1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2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defect</a:t>
            </a:r>
            <a:r>
              <a:rPr sz="1200" spc="-10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in</a:t>
            </a:r>
            <a:r>
              <a:rPr sz="1200" spc="-1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200" spc="-1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house.  2.It</a:t>
            </a:r>
            <a:r>
              <a:rPr sz="1200" spc="-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is</a:t>
            </a:r>
            <a:r>
              <a:rPr sz="1200" spc="-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very</a:t>
            </a:r>
            <a:r>
              <a:rPr sz="1200" spc="-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useful</a:t>
            </a:r>
            <a:r>
              <a:rPr sz="1200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in</a:t>
            </a:r>
            <a:r>
              <a:rPr sz="1200" spc="-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buildings,companies.</a:t>
            </a:r>
            <a:endParaRPr sz="1200">
              <a:latin typeface="Trebuchet MS" panose="020B0603020202020204"/>
              <a:cs typeface="Trebuchet MS" panose="020B0603020202020204"/>
            </a:endParaRPr>
          </a:p>
          <a:p>
            <a:pPr marL="895985" indent="-165100">
              <a:lnSpc>
                <a:spcPct val="100000"/>
              </a:lnSpc>
              <a:spcBef>
                <a:spcPts val="305"/>
              </a:spcBef>
              <a:buAutoNum type="arabicPeriod" startAt="3"/>
              <a:tabLst>
                <a:tab pos="895985" algn="l"/>
              </a:tabLst>
            </a:pPr>
            <a:r>
              <a:rPr sz="1200" spc="-5" dirty="0">
                <a:latin typeface="Trebuchet MS" panose="020B0603020202020204"/>
                <a:cs typeface="Trebuchet MS" panose="020B0603020202020204"/>
              </a:rPr>
              <a:t>It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is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customizable by any type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12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person.</a:t>
            </a:r>
            <a:endParaRPr sz="1200">
              <a:latin typeface="Trebuchet MS" panose="020B0603020202020204"/>
              <a:cs typeface="Trebuchet MS" panose="020B0603020202020204"/>
            </a:endParaRPr>
          </a:p>
          <a:p>
            <a:pPr marL="895985" indent="-165100">
              <a:lnSpc>
                <a:spcPct val="100000"/>
              </a:lnSpc>
              <a:spcBef>
                <a:spcPts val="285"/>
              </a:spcBef>
              <a:buAutoNum type="arabicPeriod" startAt="3"/>
              <a:tabLst>
                <a:tab pos="895985" algn="l"/>
              </a:tabLst>
            </a:pPr>
            <a:r>
              <a:rPr sz="1200" spc="-5" dirty="0">
                <a:latin typeface="Trebuchet MS" panose="020B0603020202020204"/>
                <a:cs typeface="Trebuchet MS" panose="020B0603020202020204"/>
              </a:rPr>
              <a:t>Building</a:t>
            </a:r>
            <a:r>
              <a:rPr sz="1200" spc="-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can</a:t>
            </a:r>
            <a:r>
              <a:rPr sz="1200" spc="-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be</a:t>
            </a:r>
            <a:r>
              <a:rPr sz="1200" spc="-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virtually</a:t>
            </a:r>
            <a:r>
              <a:rPr sz="1200" spc="-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projected</a:t>
            </a:r>
            <a:r>
              <a:rPr sz="1200" spc="-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1200" spc="-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spots</a:t>
            </a:r>
            <a:r>
              <a:rPr sz="1200" spc="-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can</a:t>
            </a:r>
            <a:r>
              <a:rPr sz="1200" spc="-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be</a:t>
            </a:r>
            <a:r>
              <a:rPr sz="1200" spc="-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defected.</a:t>
            </a:r>
            <a:endParaRPr sz="1200">
              <a:latin typeface="Trebuchet MS" panose="020B0603020202020204"/>
              <a:cs typeface="Trebuchet MS" panose="020B0603020202020204"/>
            </a:endParaRPr>
          </a:p>
          <a:p>
            <a:pPr marL="859790" indent="-128905">
              <a:lnSpc>
                <a:spcPct val="100000"/>
              </a:lnSpc>
              <a:spcBef>
                <a:spcPts val="275"/>
              </a:spcBef>
              <a:buAutoNum type="arabicPeriod" startAt="3"/>
              <a:tabLst>
                <a:tab pos="860425" algn="l"/>
              </a:tabLst>
            </a:pPr>
            <a:r>
              <a:rPr sz="1200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application can be modified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for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portability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in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such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a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way that</a:t>
            </a:r>
            <a:r>
              <a:rPr sz="1200" spc="-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smart</a:t>
            </a:r>
            <a:endParaRPr sz="1200">
              <a:latin typeface="Trebuchet MS" panose="020B0603020202020204"/>
              <a:cs typeface="Trebuchet MS" panose="020B0603020202020204"/>
            </a:endParaRPr>
          </a:p>
          <a:p>
            <a:pPr marL="13970" marR="45720">
              <a:lnSpc>
                <a:spcPct val="119000"/>
              </a:lnSpc>
              <a:spcBef>
                <a:spcPts val="15"/>
              </a:spcBef>
            </a:pPr>
            <a:r>
              <a:rPr sz="1200" spc="-5" dirty="0">
                <a:latin typeface="Trebuchet MS" panose="020B0603020202020204"/>
                <a:cs typeface="Trebuchet MS" panose="020B0603020202020204"/>
              </a:rPr>
              <a:t>phone</a:t>
            </a:r>
            <a:r>
              <a:rPr sz="1200" spc="-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cameras</a:t>
            </a:r>
            <a:r>
              <a:rPr sz="1200" spc="-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can</a:t>
            </a:r>
            <a:r>
              <a:rPr sz="1200" spc="-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be</a:t>
            </a:r>
            <a:r>
              <a:rPr sz="1200" spc="-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used</a:t>
            </a:r>
            <a:r>
              <a:rPr sz="1200" spc="-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1200" spc="-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detect</a:t>
            </a:r>
            <a:r>
              <a:rPr sz="1200" spc="-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200" spc="-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defects</a:t>
            </a:r>
            <a:r>
              <a:rPr sz="1200" spc="-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or</a:t>
            </a:r>
            <a:r>
              <a:rPr sz="1200" spc="-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modified</a:t>
            </a:r>
            <a:r>
              <a:rPr sz="1200" spc="-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for</a:t>
            </a:r>
            <a:r>
              <a:rPr sz="1200" spc="-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drones</a:t>
            </a:r>
            <a:r>
              <a:rPr sz="1200" spc="-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for</a:t>
            </a:r>
            <a:r>
              <a:rPr sz="1200" spc="-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200" spc="-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complete  survelience for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2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defects</a:t>
            </a:r>
            <a:endParaRPr sz="12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CONCLUSION: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3970" marR="8890" indent="652145">
              <a:lnSpc>
                <a:spcPct val="120000"/>
              </a:lnSpc>
              <a:spcBef>
                <a:spcPts val="65"/>
              </a:spcBef>
            </a:pPr>
            <a:r>
              <a:rPr sz="120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200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work</a:t>
            </a:r>
            <a:r>
              <a:rPr sz="1200" spc="-10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is</a:t>
            </a:r>
            <a:r>
              <a:rPr sz="1200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concerned</a:t>
            </a:r>
            <a:r>
              <a:rPr sz="1200" spc="-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with</a:t>
            </a:r>
            <a:r>
              <a:rPr sz="1200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200" spc="-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development</a:t>
            </a:r>
            <a:r>
              <a:rPr sz="1200" spc="-1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1200" spc="-1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200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deep</a:t>
            </a:r>
            <a:r>
              <a:rPr sz="1200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learning-based</a:t>
            </a:r>
            <a:r>
              <a:rPr sz="1200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method 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for</a:t>
            </a:r>
            <a:r>
              <a:rPr sz="1200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200" spc="-10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automated</a:t>
            </a:r>
            <a:r>
              <a:rPr sz="1200" spc="-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detection</a:t>
            </a:r>
            <a:r>
              <a:rPr sz="1200" spc="-1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1200" spc="-1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localisation</a:t>
            </a:r>
            <a:r>
              <a:rPr sz="1200" spc="-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1200" spc="-1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key</a:t>
            </a:r>
            <a:r>
              <a:rPr sz="1200" spc="-10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building</a:t>
            </a:r>
            <a:r>
              <a:rPr sz="1200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defects</a:t>
            </a:r>
            <a:r>
              <a:rPr sz="1200" spc="-1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from</a:t>
            </a:r>
            <a:r>
              <a:rPr sz="1200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given</a:t>
            </a:r>
            <a:r>
              <a:rPr sz="1200" spc="-10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images. 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This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project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is part of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work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on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condition assessment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of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built assets</a:t>
            </a:r>
            <a:r>
              <a:rPr lang="en-US" sz="1200" spc="-5" dirty="0">
                <a:latin typeface="Trebuchet MS" panose="020B0603020202020204"/>
                <a:cs typeface="Trebuchet MS" panose="020B0603020202020204"/>
              </a:rPr>
              <a:t>.</a:t>
            </a:r>
            <a:endParaRPr lang="en-US" sz="1200" spc="-5" dirty="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0366" y="848614"/>
            <a:ext cx="5974080" cy="3528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74930">
              <a:lnSpc>
                <a:spcPct val="100000"/>
              </a:lnSpc>
              <a:spcBef>
                <a:spcPts val="1005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FUTURE</a:t>
            </a:r>
            <a:r>
              <a:rPr sz="1800" b="1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SCOPE: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76200" marR="5080" indent="603250">
              <a:lnSpc>
                <a:spcPct val="120000"/>
              </a:lnSpc>
              <a:spcBef>
                <a:spcPts val="135"/>
              </a:spcBef>
            </a:pPr>
            <a:r>
              <a:rPr sz="1200" spc="-5" dirty="0">
                <a:latin typeface="Trebuchet MS" panose="020B0603020202020204"/>
                <a:cs typeface="Trebuchet MS" panose="020B0603020202020204"/>
              </a:rPr>
              <a:t>Future scope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is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simply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focus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only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on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detecting cracks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on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concrete surfaces  which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is a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simple binary classiﬁcation problem, we </a:t>
            </a:r>
            <a:r>
              <a:rPr sz="1200" spc="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ﬀ</a:t>
            </a:r>
            <a:r>
              <a:rPr sz="1200" spc="5" dirty="0">
                <a:latin typeface="Trebuchet MS" panose="020B0603020202020204"/>
                <a:cs typeface="Trebuchet MS" panose="020B0603020202020204"/>
              </a:rPr>
              <a:t>er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a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method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to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build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a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powerful  model</a:t>
            </a:r>
            <a:r>
              <a:rPr sz="12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that</a:t>
            </a:r>
            <a:r>
              <a:rPr sz="1200" spc="-11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can</a:t>
            </a:r>
            <a:r>
              <a:rPr sz="1200" spc="-1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accurately</a:t>
            </a:r>
            <a:r>
              <a:rPr sz="1200" spc="-1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detect</a:t>
            </a:r>
            <a:r>
              <a:rPr sz="1200" spc="-1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1200" spc="-1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classify</a:t>
            </a:r>
            <a:r>
              <a:rPr sz="12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multi-class</a:t>
            </a:r>
            <a:r>
              <a:rPr sz="1200" spc="-11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defects</a:t>
            </a:r>
            <a:r>
              <a:rPr sz="12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given</a:t>
            </a:r>
            <a:r>
              <a:rPr sz="1200" spc="-11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are</a:t>
            </a:r>
            <a:r>
              <a:rPr sz="1200" spc="-11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latively</a:t>
            </a:r>
            <a:r>
              <a:rPr sz="12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very  </a:t>
            </a:r>
            <a:r>
              <a:rPr sz="1200" spc="5" dirty="0">
                <a:latin typeface="Trebuchet MS" panose="020B0603020202020204"/>
                <a:cs typeface="Trebuchet MS" panose="020B0603020202020204"/>
              </a:rPr>
              <a:t>small</a:t>
            </a:r>
            <a:r>
              <a:rPr sz="1200" spc="-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10" dirty="0">
                <a:latin typeface="Trebuchet MS" panose="020B0603020202020204"/>
                <a:cs typeface="Trebuchet MS" panose="020B0603020202020204"/>
              </a:rPr>
              <a:t>datasets.</a:t>
            </a:r>
            <a:r>
              <a:rPr sz="1200" spc="-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10" dirty="0">
                <a:latin typeface="Trebuchet MS" panose="020B0603020202020204"/>
                <a:cs typeface="Trebuchet MS" panose="020B0603020202020204"/>
              </a:rPr>
              <a:t>In</a:t>
            </a:r>
            <a:r>
              <a:rPr sz="1200" spc="-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4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200" spc="-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40" dirty="0">
                <a:latin typeface="Trebuchet MS" panose="020B0603020202020204"/>
                <a:cs typeface="Trebuchet MS" panose="020B0603020202020204"/>
              </a:rPr>
              <a:t>future</a:t>
            </a:r>
            <a:r>
              <a:rPr sz="1200" spc="-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30" dirty="0">
                <a:latin typeface="Trebuchet MS" panose="020B0603020202020204"/>
                <a:cs typeface="Trebuchet MS" panose="020B0603020202020204"/>
              </a:rPr>
              <a:t>works,</a:t>
            </a:r>
            <a:r>
              <a:rPr sz="1200" spc="-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these</a:t>
            </a:r>
            <a:r>
              <a:rPr sz="1200" spc="-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20" dirty="0">
                <a:latin typeface="Trebuchet MS" panose="020B0603020202020204"/>
                <a:cs typeface="Trebuchet MS" panose="020B0603020202020204"/>
              </a:rPr>
              <a:t>limitations</a:t>
            </a:r>
            <a:r>
              <a:rPr sz="1200" spc="-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5" dirty="0">
                <a:latin typeface="Trebuchet MS" panose="020B0603020202020204"/>
                <a:cs typeface="Trebuchet MS" panose="020B0603020202020204"/>
              </a:rPr>
              <a:t>will</a:t>
            </a:r>
            <a:r>
              <a:rPr sz="1200" spc="-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15" dirty="0">
                <a:latin typeface="Trebuchet MS" panose="020B0603020202020204"/>
                <a:cs typeface="Trebuchet MS" panose="020B0603020202020204"/>
              </a:rPr>
              <a:t>be</a:t>
            </a:r>
            <a:r>
              <a:rPr sz="1200" spc="-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considered</a:t>
            </a:r>
            <a:r>
              <a:rPr sz="1200" spc="-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35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1200" spc="-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20" dirty="0">
                <a:latin typeface="Trebuchet MS" panose="020B0603020202020204"/>
                <a:cs typeface="Trebuchet MS" panose="020B0603020202020204"/>
              </a:rPr>
              <a:t>be</a:t>
            </a:r>
            <a:r>
              <a:rPr sz="1200" spc="-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25" dirty="0">
                <a:latin typeface="Trebuchet MS" panose="020B0603020202020204"/>
                <a:cs typeface="Trebuchet MS" panose="020B0603020202020204"/>
              </a:rPr>
              <a:t>able</a:t>
            </a:r>
            <a:r>
              <a:rPr sz="1200" spc="-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35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1200" spc="-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15" dirty="0">
                <a:latin typeface="Trebuchet MS" panose="020B0603020202020204"/>
                <a:cs typeface="Trebuchet MS" panose="020B0603020202020204"/>
              </a:rPr>
              <a:t>get 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closer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to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the concept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of a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fully automated detection. Through fully satisfying these  challenges</a:t>
            </a:r>
            <a:r>
              <a:rPr sz="12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12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limitations,</a:t>
            </a:r>
            <a:r>
              <a:rPr sz="1200" spc="-1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our</a:t>
            </a:r>
            <a:r>
              <a:rPr sz="1200" spc="-11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present</a:t>
            </a:r>
            <a:r>
              <a:rPr sz="1200" spc="-11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work</a:t>
            </a:r>
            <a:r>
              <a:rPr sz="12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will</a:t>
            </a:r>
            <a:r>
              <a:rPr sz="12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be</a:t>
            </a:r>
            <a:r>
              <a:rPr sz="1200" spc="-11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evolved</a:t>
            </a:r>
            <a:r>
              <a:rPr sz="1200" spc="-1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into</a:t>
            </a:r>
            <a:r>
              <a:rPr sz="12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200" spc="-11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software</a:t>
            </a:r>
            <a:r>
              <a:rPr sz="12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application 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to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perform real-time detection of defects using vision sensors including drones. The  work will also be extended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to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cover other models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that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can detect other defects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in  </a:t>
            </a:r>
            <a:r>
              <a:rPr sz="1200" spc="-10" dirty="0">
                <a:latin typeface="Trebuchet MS" panose="020B0603020202020204"/>
                <a:cs typeface="Trebuchet MS" panose="020B0603020202020204"/>
              </a:rPr>
              <a:t>construction </a:t>
            </a:r>
            <a:r>
              <a:rPr sz="1200" spc="35" dirty="0">
                <a:latin typeface="Trebuchet MS" panose="020B0603020202020204"/>
                <a:cs typeface="Trebuchet MS" panose="020B0603020202020204"/>
              </a:rPr>
              <a:t>such </a:t>
            </a:r>
            <a:r>
              <a:rPr sz="1200" spc="65" dirty="0">
                <a:latin typeface="Trebuchet MS" panose="020B0603020202020204"/>
                <a:cs typeface="Trebuchet MS" panose="020B0603020202020204"/>
              </a:rPr>
              <a:t>as </a:t>
            </a:r>
            <a:r>
              <a:rPr sz="1200" spc="-15" dirty="0">
                <a:latin typeface="Trebuchet MS" panose="020B0603020202020204"/>
                <a:cs typeface="Trebuchet MS" panose="020B0603020202020204"/>
              </a:rPr>
              <a:t>cracks, </a:t>
            </a:r>
            <a:r>
              <a:rPr sz="1200" spc="-25" dirty="0">
                <a:latin typeface="Trebuchet MS" panose="020B0603020202020204"/>
                <a:cs typeface="Trebuchet MS" panose="020B0603020202020204"/>
              </a:rPr>
              <a:t>structural </a:t>
            </a:r>
            <a:r>
              <a:rPr sz="1200" spc="-15" dirty="0">
                <a:latin typeface="Trebuchet MS" panose="020B0603020202020204"/>
                <a:cs typeface="Trebuchet MS" panose="020B0603020202020204"/>
              </a:rPr>
              <a:t>movements,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spalling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and </a:t>
            </a:r>
            <a:r>
              <a:rPr sz="1200" spc="-10" dirty="0">
                <a:latin typeface="Trebuchet MS" panose="020B0603020202020204"/>
                <a:cs typeface="Trebuchet MS" panose="020B0603020202020204"/>
              </a:rPr>
              <a:t>corrosion. </a:t>
            </a:r>
            <a:r>
              <a:rPr sz="1200" spc="-20" dirty="0">
                <a:latin typeface="Trebuchet MS" panose="020B0603020202020204"/>
                <a:cs typeface="Trebuchet MS" panose="020B0603020202020204"/>
              </a:rPr>
              <a:t>Our </a:t>
            </a:r>
            <a:r>
              <a:rPr sz="1200" spc="-15" dirty="0">
                <a:latin typeface="Trebuchet MS" panose="020B0603020202020204"/>
                <a:cs typeface="Trebuchet MS" panose="020B0603020202020204"/>
              </a:rPr>
              <a:t>long- 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term</a:t>
            </a:r>
            <a:r>
              <a:rPr sz="1200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vision</a:t>
            </a:r>
            <a:r>
              <a:rPr sz="1200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includes</a:t>
            </a:r>
            <a:r>
              <a:rPr sz="1200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plans</a:t>
            </a:r>
            <a:r>
              <a:rPr sz="1200" spc="-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1200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create</a:t>
            </a:r>
            <a:r>
              <a:rPr sz="1200" spc="-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200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large,</a:t>
            </a:r>
            <a:r>
              <a:rPr sz="1200" spc="-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open</a:t>
            </a:r>
            <a:r>
              <a:rPr sz="1200" spc="-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source</a:t>
            </a:r>
            <a:r>
              <a:rPr sz="1200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database</a:t>
            </a:r>
            <a:r>
              <a:rPr sz="1200" spc="-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1200" spc="-1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di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ﬀ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erent</a:t>
            </a:r>
            <a:r>
              <a:rPr sz="1200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building 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and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construction defects which will support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world-wide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research on condition  assessment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of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built</a:t>
            </a:r>
            <a:r>
              <a:rPr sz="1200" spc="-1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assets.</a:t>
            </a:r>
            <a:endParaRPr sz="12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14730"/>
            <a:ext cx="5720715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200" spc="-5" dirty="0">
                <a:latin typeface="Trebuchet MS" panose="020B0603020202020204"/>
                <a:cs typeface="Trebuchet MS" panose="020B0603020202020204"/>
              </a:rPr>
              <a:t>Firstly,</a:t>
            </a:r>
            <a:r>
              <a:rPr sz="1200" spc="-1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multiple</a:t>
            </a:r>
            <a:r>
              <a:rPr sz="1200" spc="-1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types</a:t>
            </a:r>
            <a:r>
              <a:rPr sz="1200" spc="-1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1200" spc="-10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200" spc="-11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defects</a:t>
            </a:r>
            <a:r>
              <a:rPr sz="1200" spc="-1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are</a:t>
            </a:r>
            <a:r>
              <a:rPr sz="1200" spc="-11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not</a:t>
            </a:r>
            <a:r>
              <a:rPr sz="1200" spc="-1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considered</a:t>
            </a:r>
            <a:r>
              <a:rPr sz="1200" spc="-1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at</a:t>
            </a:r>
            <a:r>
              <a:rPr sz="1200" spc="-1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once.</a:t>
            </a:r>
            <a:r>
              <a:rPr sz="1200" spc="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This</a:t>
            </a:r>
            <a:r>
              <a:rPr sz="1200" spc="-11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means</a:t>
            </a:r>
            <a:r>
              <a:rPr sz="1200" spc="-1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that</a:t>
            </a:r>
            <a:r>
              <a:rPr sz="1200" spc="-1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the 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images considered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by the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model belong </a:t>
            </a:r>
            <a:r>
              <a:rPr sz="1200" spc="-10" dirty="0">
                <a:latin typeface="Trebuchet MS" panose="020B0603020202020204"/>
                <a:cs typeface="Trebuchet MS" panose="020B0603020202020204"/>
              </a:rPr>
              <a:t>to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only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one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category. Secondly, only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the 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images with visible defects are considered. Thirdly, consideration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of the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extreme  lighting</a:t>
            </a:r>
            <a:r>
              <a:rPr sz="12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1200" spc="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orientation,</a:t>
            </a:r>
            <a:r>
              <a:rPr sz="12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e.g.,</a:t>
            </a:r>
            <a:r>
              <a:rPr sz="12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low</a:t>
            </a:r>
            <a:r>
              <a:rPr sz="12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lighting,</a:t>
            </a:r>
            <a:r>
              <a:rPr sz="12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10" dirty="0">
                <a:latin typeface="Trebuchet MS" panose="020B0603020202020204"/>
                <a:cs typeface="Trebuchet MS" panose="020B0603020202020204"/>
              </a:rPr>
              <a:t>too</a:t>
            </a:r>
            <a:r>
              <a:rPr sz="12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bright</a:t>
            </a:r>
            <a:r>
              <a:rPr sz="12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images</a:t>
            </a:r>
            <a:r>
              <a:rPr sz="12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are</a:t>
            </a:r>
            <a:r>
              <a:rPr sz="12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not</a:t>
            </a:r>
            <a:r>
              <a:rPr sz="12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included</a:t>
            </a:r>
            <a:r>
              <a:rPr sz="12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in</a:t>
            </a:r>
            <a:r>
              <a:rPr sz="12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this  project.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480" y="2813049"/>
            <a:ext cx="5981700" cy="3269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11111"/>
                </a:solidFill>
                <a:latin typeface="Arial" panose="020B0604020202020204"/>
                <a:cs typeface="Arial" panose="020B0604020202020204"/>
              </a:rPr>
              <a:t>PROPOSED</a:t>
            </a:r>
            <a:r>
              <a:rPr sz="1400" b="1" spc="-70" dirty="0">
                <a:solidFill>
                  <a:srgbClr val="11111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111111"/>
                </a:solidFill>
                <a:latin typeface="Arial" panose="020B0604020202020204"/>
                <a:cs typeface="Arial" panose="020B0604020202020204"/>
              </a:rPr>
              <a:t>SOLUTION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3970" marR="5080" indent="530225">
              <a:lnSpc>
                <a:spcPct val="217000"/>
              </a:lnSpc>
              <a:spcBef>
                <a:spcPts val="360"/>
              </a:spcBef>
            </a:pPr>
            <a:r>
              <a:rPr sz="1200" dirty="0">
                <a:latin typeface="Trebuchet MS" panose="020B0603020202020204"/>
                <a:cs typeface="Trebuchet MS" panose="020B0603020202020204"/>
              </a:rPr>
              <a:t>This era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requires </a:t>
            </a:r>
            <a:r>
              <a:rPr sz="1200" spc="-10" dirty="0">
                <a:latin typeface="Trebuchet MS" panose="020B0603020202020204"/>
                <a:cs typeface="Trebuchet MS" panose="020B0603020202020204"/>
              </a:rPr>
              <a:t>smart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buildings.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This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proposed system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is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based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on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pre-trained  </a:t>
            </a:r>
            <a:r>
              <a:rPr sz="1200" spc="65" dirty="0">
                <a:latin typeface="Trebuchet MS" panose="020B0603020202020204"/>
                <a:cs typeface="Trebuchet MS" panose="020B0603020202020204"/>
              </a:rPr>
              <a:t>CNN</a:t>
            </a:r>
            <a:r>
              <a:rPr sz="1200" spc="-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classiﬁer</a:t>
            </a:r>
            <a:r>
              <a:rPr sz="1200" spc="-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1200" spc="-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35" dirty="0">
                <a:latin typeface="Trebuchet MS" panose="020B0603020202020204"/>
                <a:cs typeface="Trebuchet MS" panose="020B0603020202020204"/>
              </a:rPr>
              <a:t>VGG-16,</a:t>
            </a:r>
            <a:r>
              <a:rPr sz="1200" spc="-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45" dirty="0">
                <a:latin typeface="Trebuchet MS" panose="020B0603020202020204"/>
                <a:cs typeface="Trebuchet MS" panose="020B0603020202020204"/>
              </a:rPr>
              <a:t>with</a:t>
            </a:r>
            <a:r>
              <a:rPr sz="1200" spc="-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40" dirty="0">
                <a:latin typeface="Trebuchet MS" panose="020B0603020202020204"/>
                <a:cs typeface="Trebuchet MS" panose="020B0603020202020204"/>
              </a:rPr>
              <a:t>class</a:t>
            </a:r>
            <a:r>
              <a:rPr sz="1200" spc="-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25" dirty="0">
                <a:latin typeface="Trebuchet MS" panose="020B0603020202020204"/>
                <a:cs typeface="Trebuchet MS" panose="020B0603020202020204"/>
              </a:rPr>
              <a:t>activation</a:t>
            </a:r>
            <a:r>
              <a:rPr sz="1200" spc="-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5" dirty="0">
                <a:latin typeface="Trebuchet MS" panose="020B0603020202020204"/>
                <a:cs typeface="Trebuchet MS" panose="020B0603020202020204"/>
              </a:rPr>
              <a:t>mapping</a:t>
            </a:r>
            <a:r>
              <a:rPr sz="1200" spc="-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45" dirty="0">
                <a:latin typeface="Trebuchet MS" panose="020B0603020202020204"/>
                <a:cs typeface="Trebuchet MS" panose="020B0603020202020204"/>
              </a:rPr>
              <a:t>(CAM)</a:t>
            </a:r>
            <a:r>
              <a:rPr sz="1200" spc="-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30" dirty="0">
                <a:latin typeface="Trebuchet MS" panose="020B0603020202020204"/>
                <a:cs typeface="Trebuchet MS" panose="020B0603020202020204"/>
              </a:rPr>
              <a:t>for</a:t>
            </a:r>
            <a:r>
              <a:rPr sz="1200" spc="-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40" dirty="0">
                <a:latin typeface="Trebuchet MS" panose="020B0603020202020204"/>
                <a:cs typeface="Trebuchet MS" panose="020B0603020202020204"/>
              </a:rPr>
              <a:t>object</a:t>
            </a:r>
            <a:r>
              <a:rPr sz="1200" spc="-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20" dirty="0">
                <a:latin typeface="Trebuchet MS" panose="020B0603020202020204"/>
                <a:cs typeface="Trebuchet MS" panose="020B0603020202020204"/>
              </a:rPr>
              <a:t>localisation.</a:t>
            </a:r>
            <a:endParaRPr sz="12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13970">
              <a:lnSpc>
                <a:spcPct val="100000"/>
              </a:lnSpc>
            </a:pPr>
            <a:r>
              <a:rPr sz="1200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challenges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and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limitations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of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1200" spc="-10" dirty="0">
                <a:latin typeface="Trebuchet MS" panose="020B0603020202020204"/>
                <a:cs typeface="Trebuchet MS" panose="020B0603020202020204"/>
              </a:rPr>
              <a:t>model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in real-life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applications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have</a:t>
            </a:r>
            <a:r>
              <a:rPr sz="1200" spc="-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been</a:t>
            </a:r>
            <a:endParaRPr sz="12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Times New Roman" panose="02020603050405020304"/>
              <a:cs typeface="Times New Roman" panose="02020603050405020304"/>
            </a:endParaRPr>
          </a:p>
          <a:p>
            <a:pPr marL="13970" marR="175895">
              <a:lnSpc>
                <a:spcPct val="120000"/>
              </a:lnSpc>
            </a:pPr>
            <a:r>
              <a:rPr sz="1200" spc="-5" dirty="0">
                <a:latin typeface="Trebuchet MS" panose="020B0603020202020204"/>
                <a:cs typeface="Trebuchet MS" panose="020B0603020202020204"/>
              </a:rPr>
              <a:t>identiﬁed.</a:t>
            </a:r>
            <a:r>
              <a:rPr sz="1200" spc="-1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200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proposed</a:t>
            </a:r>
            <a:r>
              <a:rPr sz="1200" spc="-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system</a:t>
            </a:r>
            <a:r>
              <a:rPr sz="1200" spc="-1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has</a:t>
            </a:r>
            <a:r>
              <a:rPr sz="1200" spc="-10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proven</a:t>
            </a:r>
            <a:r>
              <a:rPr sz="1200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1200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be</a:t>
            </a:r>
            <a:r>
              <a:rPr sz="1200" spc="-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robust</a:t>
            </a:r>
            <a:r>
              <a:rPr sz="1200" spc="-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1200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able</a:t>
            </a:r>
            <a:r>
              <a:rPr sz="1200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1200" spc="-1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accurately</a:t>
            </a:r>
            <a:r>
              <a:rPr sz="1200" spc="-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detect 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and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localise building defects. This approach is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being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developed with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potential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to 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scale-up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and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further advance to support automated detection of defects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and 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deterioration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of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buildings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in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real-time using mobile devices and drones. Where  technology takes over manual work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of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building maintenance.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This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projects builds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an 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application where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it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detects cracks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and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spalls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in the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buildings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and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helps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in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building  maintenance.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480" y="6533768"/>
            <a:ext cx="2933065" cy="79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C373A"/>
                </a:solidFill>
                <a:latin typeface="Arial" panose="020B0604020202020204"/>
                <a:cs typeface="Arial" panose="020B0604020202020204"/>
              </a:rPr>
              <a:t>THEORETICAL</a:t>
            </a:r>
            <a:r>
              <a:rPr sz="1800" b="1" spc="-80" dirty="0">
                <a:solidFill>
                  <a:srgbClr val="2C373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2C373A"/>
                </a:solidFill>
                <a:latin typeface="Arial" panose="020B0604020202020204"/>
                <a:cs typeface="Arial" panose="020B0604020202020204"/>
              </a:rPr>
              <a:t>ANALYSIS: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2C373A"/>
                </a:solidFill>
                <a:latin typeface="Arial" panose="020B0604020202020204"/>
                <a:cs typeface="Arial" panose="020B0604020202020204"/>
              </a:rPr>
              <a:t>BLOCK</a:t>
            </a:r>
            <a:r>
              <a:rPr sz="1400" b="1" spc="-65" dirty="0">
                <a:solidFill>
                  <a:srgbClr val="2C373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2C373A"/>
                </a:solidFill>
                <a:latin typeface="Arial" panose="020B0604020202020204"/>
                <a:cs typeface="Arial" panose="020B0604020202020204"/>
              </a:rPr>
              <a:t>DIAGRAM: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7802880"/>
            <a:ext cx="5439156" cy="20360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8344" y="6822947"/>
            <a:ext cx="5138928" cy="243535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39467" y="1002791"/>
            <a:ext cx="3802379" cy="5637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0480" y="926337"/>
            <a:ext cx="2804160" cy="196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2C373A"/>
                </a:solidFill>
                <a:latin typeface="Arial" panose="020B0604020202020204"/>
                <a:cs typeface="Arial" panose="020B0604020202020204"/>
              </a:rPr>
              <a:t>HARWARE/SOFTWARE </a:t>
            </a:r>
            <a:r>
              <a:rPr sz="1400" b="1" spc="-5" dirty="0">
                <a:solidFill>
                  <a:srgbClr val="2C373A"/>
                </a:solidFill>
                <a:latin typeface="Arial" panose="020B0604020202020204"/>
                <a:cs typeface="Arial" panose="020B0604020202020204"/>
              </a:rPr>
              <a:t>DESIGN: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13970">
              <a:lnSpc>
                <a:spcPct val="100000"/>
              </a:lnSpc>
            </a:pPr>
            <a:r>
              <a:rPr sz="1200" b="1" spc="-5" dirty="0">
                <a:solidFill>
                  <a:srgbClr val="2C373A"/>
                </a:solidFill>
                <a:latin typeface="Arial" panose="020B0604020202020204"/>
                <a:cs typeface="Arial" panose="020B0604020202020204"/>
              </a:rPr>
              <a:t>Hardware</a:t>
            </a:r>
            <a:r>
              <a:rPr sz="1200" b="1" dirty="0">
                <a:solidFill>
                  <a:srgbClr val="2C373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b="1" spc="-5" dirty="0">
                <a:solidFill>
                  <a:srgbClr val="2C373A"/>
                </a:solidFill>
                <a:latin typeface="Arial" panose="020B0604020202020204"/>
                <a:cs typeface="Arial" panose="020B0604020202020204"/>
              </a:rPr>
              <a:t>Design: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 panose="02020603050405020304"/>
              <a:cs typeface="Times New Roman" panose="02020603050405020304"/>
            </a:endParaRPr>
          </a:p>
          <a:p>
            <a:pPr marL="509270" indent="-268605">
              <a:lnSpc>
                <a:spcPct val="100000"/>
              </a:lnSpc>
              <a:buClr>
                <a:srgbClr val="000000"/>
              </a:buClr>
              <a:buFont typeface="Segoe UI Symbol" panose="020B0502040204020203"/>
              <a:buChar char="➤"/>
              <a:tabLst>
                <a:tab pos="509270" algn="l"/>
                <a:tab pos="509905" algn="l"/>
              </a:tabLst>
            </a:pPr>
            <a:r>
              <a:rPr sz="1200" spc="25" dirty="0">
                <a:solidFill>
                  <a:srgbClr val="2C373A"/>
                </a:solidFill>
                <a:latin typeface="Trebuchet MS" panose="020B0603020202020204"/>
                <a:cs typeface="Trebuchet MS" panose="020B0603020202020204"/>
              </a:rPr>
              <a:t>Hard</a:t>
            </a:r>
            <a:r>
              <a:rPr sz="1200" spc="-70" dirty="0">
                <a:solidFill>
                  <a:srgbClr val="2C373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20" dirty="0">
                <a:solidFill>
                  <a:srgbClr val="2C373A"/>
                </a:solidFill>
                <a:latin typeface="Trebuchet MS" panose="020B0603020202020204"/>
                <a:cs typeface="Trebuchet MS" panose="020B0603020202020204"/>
              </a:rPr>
              <a:t>Disk</a:t>
            </a:r>
            <a:endParaRPr sz="1200">
              <a:latin typeface="Trebuchet MS" panose="020B0603020202020204"/>
              <a:cs typeface="Trebuchet MS" panose="020B0603020202020204"/>
            </a:endParaRPr>
          </a:p>
          <a:p>
            <a:pPr marL="509270" indent="-268605">
              <a:lnSpc>
                <a:spcPct val="100000"/>
              </a:lnSpc>
              <a:spcBef>
                <a:spcPts val="265"/>
              </a:spcBef>
              <a:buSzPct val="67000"/>
              <a:buFont typeface="Segoe UI Symbol" panose="020B0502040204020203"/>
              <a:buChar char="➤"/>
              <a:tabLst>
                <a:tab pos="509270" algn="l"/>
                <a:tab pos="509905" algn="l"/>
              </a:tabLst>
            </a:pPr>
            <a:r>
              <a:rPr sz="1200" spc="-5" dirty="0">
                <a:solidFill>
                  <a:srgbClr val="2C373A"/>
                </a:solidFill>
                <a:latin typeface="Trebuchet MS" panose="020B0603020202020204"/>
                <a:cs typeface="Trebuchet MS" panose="020B0603020202020204"/>
              </a:rPr>
              <a:t>Laptop</a:t>
            </a:r>
            <a:endParaRPr sz="1200">
              <a:latin typeface="Trebuchet MS" panose="020B0603020202020204"/>
              <a:cs typeface="Trebuchet MS" panose="020B0603020202020204"/>
            </a:endParaRPr>
          </a:p>
          <a:p>
            <a:pPr marL="471170" indent="-230505">
              <a:lnSpc>
                <a:spcPct val="100000"/>
              </a:lnSpc>
              <a:spcBef>
                <a:spcPts val="310"/>
              </a:spcBef>
              <a:buSzPct val="67000"/>
              <a:buFont typeface="Segoe UI Symbol" panose="020B0502040204020203"/>
              <a:buChar char="➤"/>
              <a:tabLst>
                <a:tab pos="471170" algn="l"/>
                <a:tab pos="471805" algn="l"/>
              </a:tabLst>
            </a:pPr>
            <a:r>
              <a:rPr sz="1200" spc="25" dirty="0">
                <a:solidFill>
                  <a:srgbClr val="2C373A"/>
                </a:solidFill>
                <a:latin typeface="Trebuchet MS" panose="020B0603020202020204"/>
                <a:cs typeface="Trebuchet MS" panose="020B0603020202020204"/>
              </a:rPr>
              <a:t>RAM-4GB</a:t>
            </a:r>
            <a:endParaRPr sz="12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13970">
              <a:lnSpc>
                <a:spcPct val="100000"/>
              </a:lnSpc>
            </a:pPr>
            <a:r>
              <a:rPr sz="1200" b="1" spc="-5" dirty="0">
                <a:solidFill>
                  <a:srgbClr val="2C373A"/>
                </a:solidFill>
                <a:latin typeface="Arial" panose="020B0604020202020204"/>
                <a:cs typeface="Arial" panose="020B0604020202020204"/>
              </a:rPr>
              <a:t>Sofware</a:t>
            </a:r>
            <a:r>
              <a:rPr sz="1200" b="1" dirty="0">
                <a:solidFill>
                  <a:srgbClr val="2C373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b="1" spc="-5" dirty="0">
                <a:solidFill>
                  <a:srgbClr val="2C373A"/>
                </a:solidFill>
                <a:latin typeface="Arial" panose="020B0604020202020204"/>
                <a:cs typeface="Arial" panose="020B0604020202020204"/>
              </a:rPr>
              <a:t>Design: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953" y="3077286"/>
            <a:ext cx="734695" cy="19113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20"/>
              </a:lnSpc>
            </a:pPr>
            <a:r>
              <a:rPr sz="1200" dirty="0">
                <a:solidFill>
                  <a:srgbClr val="1D1C1D"/>
                </a:solidFill>
                <a:latin typeface="Trebuchet MS" panose="020B0603020202020204"/>
                <a:cs typeface="Trebuchet MS" panose="020B0603020202020204"/>
              </a:rPr>
              <a:t>Python</a:t>
            </a:r>
            <a:r>
              <a:rPr sz="1200" spc="-135" dirty="0">
                <a:solidFill>
                  <a:srgbClr val="1D1C1D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10" dirty="0">
                <a:solidFill>
                  <a:srgbClr val="1D1C1D"/>
                </a:solidFill>
                <a:latin typeface="Trebuchet MS" panose="020B0603020202020204"/>
                <a:cs typeface="Trebuchet MS" panose="020B0603020202020204"/>
              </a:rPr>
              <a:t>3.6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9953" y="3300095"/>
            <a:ext cx="1165225" cy="190500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15"/>
              </a:lnSpc>
            </a:pPr>
            <a:r>
              <a:rPr sz="1200" spc="-5" dirty="0">
                <a:solidFill>
                  <a:srgbClr val="1D1C1D"/>
                </a:solidFill>
                <a:latin typeface="Trebuchet MS" panose="020B0603020202020204"/>
                <a:cs typeface="Trebuchet MS" panose="020B0603020202020204"/>
              </a:rPr>
              <a:t>Jupyternotebook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080" y="3112135"/>
            <a:ext cx="110489" cy="591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35" dirty="0">
                <a:solidFill>
                  <a:srgbClr val="2C373A"/>
                </a:solidFill>
                <a:latin typeface="Segoe UI Symbol" panose="020B0502040204020203"/>
                <a:cs typeface="Segoe UI Symbol" panose="020B0502040204020203"/>
              </a:rPr>
              <a:t>➤</a:t>
            </a:r>
            <a:endParaRPr sz="800">
              <a:latin typeface="Segoe UI Symbol" panose="020B0502040204020203"/>
              <a:cs typeface="Segoe UI Symbol" panose="020B0502040204020203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800" spc="-135" dirty="0">
                <a:solidFill>
                  <a:srgbClr val="2C373A"/>
                </a:solidFill>
                <a:latin typeface="Segoe UI Symbol" panose="020B0502040204020203"/>
                <a:cs typeface="Segoe UI Symbol" panose="020B0502040204020203"/>
              </a:rPr>
              <a:t>➤</a:t>
            </a:r>
            <a:endParaRPr sz="800">
              <a:latin typeface="Segoe UI Symbol" panose="020B0502040204020203"/>
              <a:cs typeface="Segoe UI Symbol" panose="020B0502040204020203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800" spc="-135" dirty="0">
                <a:solidFill>
                  <a:srgbClr val="2C373A"/>
                </a:solidFill>
                <a:latin typeface="Segoe UI Symbol" panose="020B0502040204020203"/>
                <a:cs typeface="Segoe UI Symbol" panose="020B0502040204020203"/>
              </a:rPr>
              <a:t>➤</a:t>
            </a:r>
            <a:endParaRPr sz="800">
              <a:latin typeface="Segoe UI Symbol" panose="020B0502040204020203"/>
              <a:cs typeface="Segoe UI Symbol" panose="020B050204020402020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9953" y="3521075"/>
            <a:ext cx="760095" cy="190500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ts val="1415"/>
              </a:lnSpc>
            </a:pPr>
            <a:r>
              <a:rPr sz="1200" dirty="0">
                <a:solidFill>
                  <a:srgbClr val="1D1C1D"/>
                </a:solidFill>
                <a:latin typeface="Trebuchet MS" panose="020B0603020202020204"/>
                <a:cs typeface="Trebuchet MS" panose="020B0603020202020204"/>
              </a:rPr>
              <a:t>Spyder</a:t>
            </a:r>
            <a:r>
              <a:rPr sz="1200" spc="-145" dirty="0">
                <a:solidFill>
                  <a:srgbClr val="1D1C1D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solidFill>
                  <a:srgbClr val="1D1C1D"/>
                </a:solidFill>
                <a:latin typeface="Trebuchet MS" panose="020B0603020202020204"/>
                <a:cs typeface="Trebuchet MS" panose="020B0603020202020204"/>
              </a:rPr>
              <a:t>ide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7996" y="3865598"/>
            <a:ext cx="5940425" cy="14643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800" b="1" spc="-5" dirty="0">
                <a:solidFill>
                  <a:srgbClr val="2C373A"/>
                </a:solidFill>
                <a:latin typeface="Arial" panose="020B0604020202020204"/>
                <a:cs typeface="Arial" panose="020B0604020202020204"/>
              </a:rPr>
              <a:t>EXPERIMENTAL</a:t>
            </a:r>
            <a:r>
              <a:rPr sz="1800" b="1" spc="-105" dirty="0">
                <a:solidFill>
                  <a:srgbClr val="2C373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2C373A"/>
                </a:solidFill>
                <a:latin typeface="Arial" panose="020B0604020202020204"/>
                <a:cs typeface="Arial" panose="020B0604020202020204"/>
              </a:rPr>
              <a:t>INVESTIGATIONS: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600" b="1" spc="-5" dirty="0">
                <a:solidFill>
                  <a:srgbClr val="2C373A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600" b="1" spc="-90" dirty="0">
                <a:solidFill>
                  <a:srgbClr val="2C373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solidFill>
                  <a:srgbClr val="2C373A"/>
                </a:solidFill>
                <a:latin typeface="Arial" panose="020B0604020202020204"/>
                <a:cs typeface="Arial" panose="020B0604020202020204"/>
              </a:rPr>
              <a:t>COLLECTION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ts val="1390"/>
              </a:lnSpc>
            </a:pPr>
            <a:r>
              <a:rPr sz="1200" spc="-5" dirty="0">
                <a:latin typeface="Trebuchet MS" panose="020B0603020202020204"/>
                <a:cs typeface="Trebuchet MS" panose="020B0603020202020204"/>
              </a:rPr>
              <a:t>We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have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taken images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of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di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ﬀ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erent resolutions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and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sizes which were obtained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from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the  internet.</a:t>
            </a:r>
            <a:r>
              <a:rPr sz="12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2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data</a:t>
            </a:r>
            <a:r>
              <a:rPr sz="12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was</a:t>
            </a:r>
            <a:r>
              <a:rPr sz="12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labelled</a:t>
            </a:r>
            <a:r>
              <a:rPr sz="12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into</a:t>
            </a:r>
            <a:r>
              <a:rPr sz="12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three</a:t>
            </a:r>
            <a:r>
              <a:rPr sz="12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10" dirty="0">
                <a:latin typeface="Trebuchet MS" panose="020B0603020202020204"/>
                <a:cs typeface="Trebuchet MS" panose="020B0603020202020204"/>
              </a:rPr>
              <a:t>main</a:t>
            </a:r>
            <a:r>
              <a:rPr sz="12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categories.</a:t>
            </a:r>
            <a:r>
              <a:rPr sz="1200" spc="-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200" spc="-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total</a:t>
            </a:r>
            <a:r>
              <a:rPr sz="1200" spc="-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number</a:t>
            </a:r>
            <a:r>
              <a:rPr sz="1200" spc="-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1200" spc="-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images  used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as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training data was </a:t>
            </a:r>
            <a:r>
              <a:rPr sz="1200" spc="-20" dirty="0">
                <a:latin typeface="Trebuchet MS" panose="020B0603020202020204"/>
                <a:cs typeface="Trebuchet MS" panose="020B0603020202020204"/>
              </a:rPr>
              <a:t>257.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remaining </a:t>
            </a:r>
            <a:r>
              <a:rPr sz="1200" spc="-20" dirty="0">
                <a:latin typeface="Trebuchet MS" panose="020B0603020202020204"/>
                <a:cs typeface="Trebuchet MS" panose="020B0603020202020204"/>
              </a:rPr>
              <a:t>133</a:t>
            </a:r>
            <a:r>
              <a:rPr sz="1200" spc="-2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images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7996" y="6709029"/>
            <a:ext cx="6080760" cy="2110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2C373A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400" b="1" spc="-110" dirty="0">
                <a:solidFill>
                  <a:srgbClr val="2C373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solidFill>
                  <a:srgbClr val="2C373A"/>
                </a:solidFill>
                <a:latin typeface="Arial" panose="020B0604020202020204"/>
                <a:cs typeface="Arial" panose="020B0604020202020204"/>
              </a:rPr>
              <a:t>PREPROCESSING: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from keras.preprocessing.image import</a:t>
            </a:r>
            <a:r>
              <a:rPr sz="1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ImageDataGenerator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2000"/>
              </a:lnSpc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train_datagen=ImageDataGenerator(rescale=1./225,shear_range=0.2,zoom_range=  0.2,horizontal_flip=True)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test_datagen=ImageDataGenerator(rescale=1./225)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Trebuchet MS" panose="020B0603020202020204"/>
                <a:cs typeface="Trebuchet MS" panose="020B0603020202020204"/>
              </a:rPr>
              <a:t>Here we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are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importing the ImageData generator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to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train and test the images</a:t>
            </a:r>
            <a:r>
              <a:rPr sz="1200" spc="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dataset.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38400" y="1496567"/>
            <a:ext cx="2316479" cy="196748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75332" y="4311396"/>
            <a:ext cx="2618232" cy="1743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0391" y="864108"/>
            <a:ext cx="6063996" cy="34076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7996" y="1520698"/>
            <a:ext cx="5581015" cy="219773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417830">
              <a:lnSpc>
                <a:spcPts val="1610"/>
              </a:lnSpc>
              <a:spcBef>
                <a:spcPts val="215"/>
              </a:spcBef>
            </a:pPr>
            <a:r>
              <a:rPr sz="1400" b="1" dirty="0">
                <a:solidFill>
                  <a:srgbClr val="2C373A"/>
                </a:solidFill>
                <a:latin typeface="Arial" panose="020B0604020202020204"/>
                <a:cs typeface="Arial" panose="020B0604020202020204"/>
              </a:rPr>
              <a:t>MODEL</a:t>
            </a:r>
            <a:r>
              <a:rPr sz="1400" b="1" spc="-60" dirty="0">
                <a:solidFill>
                  <a:srgbClr val="2C373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2C373A"/>
                </a:solidFill>
                <a:latin typeface="Arial" panose="020B0604020202020204"/>
                <a:cs typeface="Arial" panose="020B0604020202020204"/>
              </a:rPr>
              <a:t>BUILDING:</a:t>
            </a:r>
            <a:r>
              <a:rPr sz="1400" b="1" spc="-5" dirty="0">
                <a:latin typeface="Arial" panose="020B0604020202020204"/>
                <a:cs typeface="Arial" panose="020B0604020202020204"/>
              </a:rPr>
              <a:t>from</a:t>
            </a:r>
            <a:r>
              <a:rPr sz="14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latin typeface="Arial" panose="020B0604020202020204"/>
                <a:cs typeface="Arial" panose="020B0604020202020204"/>
              </a:rPr>
              <a:t>keras.models</a:t>
            </a:r>
            <a:r>
              <a:rPr sz="14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latin typeface="Arial" panose="020B0604020202020204"/>
                <a:cs typeface="Arial" panose="020B0604020202020204"/>
              </a:rPr>
              <a:t>import</a:t>
            </a:r>
            <a:r>
              <a:rPr sz="14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latin typeface="Arial" panose="020B0604020202020204"/>
                <a:cs typeface="Arial" panose="020B0604020202020204"/>
              </a:rPr>
              <a:t>Sequential</a:t>
            </a:r>
            <a:r>
              <a:rPr sz="1400" b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latin typeface="Arial" panose="020B0604020202020204"/>
                <a:cs typeface="Arial" panose="020B0604020202020204"/>
              </a:rPr>
              <a:t>from  keras.layers import</a:t>
            </a:r>
            <a:r>
              <a:rPr sz="1400" b="1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latin typeface="Arial" panose="020B0604020202020204"/>
                <a:cs typeface="Arial" panose="020B0604020202020204"/>
              </a:rPr>
              <a:t>Dense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12700" marR="302196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Trebuchet MS" panose="020B0603020202020204"/>
                <a:cs typeface="Trebuchet MS" panose="020B0603020202020204"/>
              </a:rPr>
              <a:t>from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keras.models import Sequential 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from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keras.layers import</a:t>
            </a:r>
            <a:r>
              <a:rPr sz="1200" spc="-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Dense</a:t>
            </a:r>
            <a:endParaRPr sz="1200">
              <a:latin typeface="Trebuchet MS" panose="020B0603020202020204"/>
              <a:cs typeface="Trebuchet MS" panose="020B0603020202020204"/>
            </a:endParaRPr>
          </a:p>
          <a:p>
            <a:pPr marL="12700" marR="2837815">
              <a:lnSpc>
                <a:spcPct val="100000"/>
              </a:lnSpc>
            </a:pPr>
            <a:r>
              <a:rPr sz="1200" dirty="0">
                <a:latin typeface="Trebuchet MS" panose="020B0603020202020204"/>
                <a:cs typeface="Trebuchet MS" panose="020B0603020202020204"/>
              </a:rPr>
              <a:t>from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keras.layers import Convolution2D 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from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keras.layers import MaxPooling2D 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from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keras.layers import</a:t>
            </a:r>
            <a:r>
              <a:rPr sz="1200" spc="-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Flatten</a:t>
            </a:r>
            <a:endParaRPr sz="1200">
              <a:latin typeface="Trebuchet MS" panose="020B0603020202020204"/>
              <a:cs typeface="Trebuchet MS" panose="020B0603020202020204"/>
            </a:endParaRPr>
          </a:p>
          <a:p>
            <a:pPr marL="76200" marR="5080">
              <a:lnSpc>
                <a:spcPct val="120000"/>
              </a:lnSpc>
              <a:spcBef>
                <a:spcPts val="1095"/>
              </a:spcBef>
            </a:pPr>
            <a:r>
              <a:rPr sz="120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2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layers</a:t>
            </a:r>
            <a:r>
              <a:rPr sz="12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are</a:t>
            </a:r>
            <a:r>
              <a:rPr sz="12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imported</a:t>
            </a:r>
            <a:r>
              <a:rPr sz="12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along</a:t>
            </a:r>
            <a:r>
              <a:rPr sz="12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with</a:t>
            </a:r>
            <a:r>
              <a:rPr sz="12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2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activation</a:t>
            </a:r>
            <a:r>
              <a:rPr sz="1200" spc="-1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function</a:t>
            </a:r>
            <a:r>
              <a:rPr sz="12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for</a:t>
            </a:r>
            <a:r>
              <a:rPr sz="12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2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training</a:t>
            </a:r>
            <a:r>
              <a:rPr sz="12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12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test  validation </a:t>
            </a:r>
            <a:r>
              <a:rPr sz="1200" dirty="0">
                <a:latin typeface="Trebuchet MS" panose="020B0603020202020204"/>
                <a:cs typeface="Trebuchet MS" panose="020B0603020202020204"/>
              </a:rPr>
              <a:t>of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2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200" spc="-5" dirty="0">
                <a:latin typeface="Trebuchet MS" panose="020B0603020202020204"/>
                <a:cs typeface="Trebuchet MS" panose="020B0603020202020204"/>
              </a:rPr>
              <a:t>images.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0391" y="4029455"/>
            <a:ext cx="6063996" cy="34091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0391" y="864108"/>
            <a:ext cx="6063996" cy="34076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50391" y="5247132"/>
            <a:ext cx="6063996" cy="3407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864108"/>
            <a:ext cx="6062471" cy="34076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14400" y="4645152"/>
            <a:ext cx="6062472" cy="3409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5461</Words>
  <Application>WPS Presentation</Application>
  <PresentationFormat>Custom</PresentationFormat>
  <Paragraphs>103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Arial</vt:lpstr>
      <vt:lpstr>Times New Roman</vt:lpstr>
      <vt:lpstr>Trebuchet MS</vt:lpstr>
      <vt:lpstr>Segoe UI Symbol</vt:lpstr>
      <vt:lpstr>Calibri</vt:lpstr>
      <vt:lpstr>Garamond</vt:lpstr>
      <vt:lpstr>Microsoft YaHei</vt:lpstr>
      <vt:lpstr>Arial Unicode MS</vt:lpstr>
      <vt:lpstr>Organic</vt:lpstr>
      <vt:lpstr>                  DETECTING BUILDING DEFECTS USING  CONVOLUTION NEURAL NETWORKS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 DETECTING BUILDING DEFECTS USING  CONVOLUTION NEURAL NETWORKS</dc:title>
  <dc:creator>Apache POI</dc:creator>
  <cp:lastModifiedBy>Arun bunny</cp:lastModifiedBy>
  <cp:revision>23</cp:revision>
  <dcterms:created xsi:type="dcterms:W3CDTF">2020-09-03T08:52:00Z</dcterms:created>
  <dcterms:modified xsi:type="dcterms:W3CDTF">2020-09-07T15:36:02Z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2020-09-03T00:00:00Z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2020-09-03T00:00:00Z</vt:filetime>
  </property>
  <property fmtid="{D5CDD505-2E9C-101B-9397-08002B2CF9AE}" pid="5" name="KSOProductBuildVer">
    <vt:lpwstr>1033-11.2.0.9635</vt:lpwstr>
  </property>
</Properties>
</file>