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E08"/>
    <a:srgbClr val="FF0066"/>
    <a:srgbClr val="993300"/>
    <a:srgbClr val="480D00"/>
    <a:srgbClr val="521000"/>
    <a:srgbClr val="FFD1C1"/>
    <a:srgbClr val="1204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8/26/2020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93785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8/26/2020</a:t>
            </a:fld>
            <a:endParaRPr lang="en-US" dirty="0"/>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81169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8/26/2020</a:t>
            </a:fld>
            <a:endParaRPr lang="en-US" dirty="0"/>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68659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8/26/2020</a:t>
            </a:fld>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252845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8/26/2020</a:t>
            </a:fld>
            <a:endParaRPr lang="en-US" dirty="0"/>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47885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8/26/2020</a:t>
            </a:fld>
            <a:endParaRPr lang="en-US" dirty="0"/>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87796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8/26/2020</a:t>
            </a:fld>
            <a:endParaRPr lang="en-US" dirty="0"/>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1919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8/26/2020</a:t>
            </a:fld>
            <a:endParaRPr lang="en-US" dirty="0"/>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86409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8/26/2020</a:t>
            </a:fld>
            <a:endParaRPr lang="en-US" dirty="0"/>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87550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8/26/2020</a:t>
            </a:fld>
            <a:endParaRPr lang="en-US" dirty="0"/>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02085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8/26/2020</a:t>
            </a:fld>
            <a:endParaRPr lang="en-US" dirty="0"/>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9084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8/26/2020</a:t>
            </a:fld>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1146204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33ECB13-6F44-41F1-80E3-57DA58FD572F}"/>
              </a:ext>
            </a:extLst>
          </p:cNvPr>
          <p:cNvPicPr>
            <a:picLocks noChangeAspect="1"/>
          </p:cNvPicPr>
          <p:nvPr/>
        </p:nvPicPr>
        <p:blipFill rotWithShape="1">
          <a:blip r:embed="rId2"/>
          <a:srcRect t="4348" b="13234"/>
          <a:stretch/>
        </p:blipFill>
        <p:spPr>
          <a:xfrm>
            <a:off x="19050" y="11106"/>
            <a:ext cx="12192000" cy="6857990"/>
          </a:xfrm>
          <a:prstGeom prst="rect">
            <a:avLst/>
          </a:prstGeom>
        </p:spPr>
      </p:pic>
      <p:sp>
        <p:nvSpPr>
          <p:cNvPr id="11" name="Rectangle 10">
            <a:extLst>
              <a:ext uri="{FF2B5EF4-FFF2-40B4-BE49-F238E27FC236}">
                <a16:creationId xmlns:a16="http://schemas.microsoft.com/office/drawing/2014/main" id="{B72D6322-BB79-455D-9295-EC9B9FA9D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F432C0-59AF-44CC-8138-55513D84B1CA}"/>
              </a:ext>
            </a:extLst>
          </p:cNvPr>
          <p:cNvSpPr>
            <a:spLocks noGrp="1"/>
          </p:cNvSpPr>
          <p:nvPr>
            <p:ph type="ctrTitle"/>
          </p:nvPr>
        </p:nvSpPr>
        <p:spPr>
          <a:xfrm>
            <a:off x="1313895" y="186431"/>
            <a:ext cx="9544604" cy="713490"/>
          </a:xfrm>
        </p:spPr>
        <p:txBody>
          <a:bodyPr>
            <a:normAutofit/>
          </a:bodyPr>
          <a:lstStyle/>
          <a:p>
            <a:r>
              <a:rPr lang="en-US" sz="2800" dirty="0">
                <a:solidFill>
                  <a:schemeClr val="accent6">
                    <a:lumMod val="50000"/>
                  </a:schemeClr>
                </a:solidFill>
              </a:rPr>
              <a:t>Smartbridge</a:t>
            </a:r>
            <a:endParaRPr lang="en-IN" sz="2800" dirty="0">
              <a:solidFill>
                <a:schemeClr val="accent6">
                  <a:lumMod val="50000"/>
                </a:schemeClr>
              </a:solidFill>
            </a:endParaRPr>
          </a:p>
        </p:txBody>
      </p:sp>
      <p:sp>
        <p:nvSpPr>
          <p:cNvPr id="3" name="Subtitle 2">
            <a:extLst>
              <a:ext uri="{FF2B5EF4-FFF2-40B4-BE49-F238E27FC236}">
                <a16:creationId xmlns:a16="http://schemas.microsoft.com/office/drawing/2014/main" id="{C7410EA6-9F93-4618-8899-6905F4B21D60}"/>
              </a:ext>
            </a:extLst>
          </p:cNvPr>
          <p:cNvSpPr>
            <a:spLocks noGrp="1"/>
          </p:cNvSpPr>
          <p:nvPr>
            <p:ph type="subTitle" idx="1"/>
          </p:nvPr>
        </p:nvSpPr>
        <p:spPr>
          <a:xfrm>
            <a:off x="1693415" y="1826930"/>
            <a:ext cx="8115300" cy="685799"/>
          </a:xfrm>
        </p:spPr>
        <p:txBody>
          <a:bodyPr>
            <a:noAutofit/>
          </a:bodyPr>
          <a:lstStyle/>
          <a:p>
            <a:r>
              <a:rPr lang="en-US" sz="3600" b="1" dirty="0">
                <a:solidFill>
                  <a:srgbClr val="120476"/>
                </a:solidFill>
                <a:latin typeface="Algerian" panose="04020705040A02060702" pitchFamily="82" charset="0"/>
              </a:rPr>
              <a:t>SKIN DISEASE IDENTIFICATION</a:t>
            </a:r>
          </a:p>
          <a:p>
            <a:r>
              <a:rPr lang="en-US" sz="3600" b="1" dirty="0">
                <a:solidFill>
                  <a:srgbClr val="120476"/>
                </a:solidFill>
                <a:latin typeface="Algerian" panose="04020705040A02060702" pitchFamily="82" charset="0"/>
              </a:rPr>
              <a:t>USING CONVOLUTION NEURAL NETWORKS</a:t>
            </a:r>
            <a:endParaRPr lang="en-IN" sz="3600" b="1" dirty="0">
              <a:solidFill>
                <a:srgbClr val="120476"/>
              </a:solidFill>
              <a:latin typeface="Algerian" panose="04020705040A02060702" pitchFamily="82" charset="0"/>
            </a:endParaRPr>
          </a:p>
        </p:txBody>
      </p:sp>
      <p:sp>
        <p:nvSpPr>
          <p:cNvPr id="5" name="TextBox 4">
            <a:extLst>
              <a:ext uri="{FF2B5EF4-FFF2-40B4-BE49-F238E27FC236}">
                <a16:creationId xmlns:a16="http://schemas.microsoft.com/office/drawing/2014/main" id="{49242C1C-B4F8-4BE8-B60F-8D1CCD0CE7BB}"/>
              </a:ext>
            </a:extLst>
          </p:cNvPr>
          <p:cNvSpPr txBox="1"/>
          <p:nvPr/>
        </p:nvSpPr>
        <p:spPr>
          <a:xfrm>
            <a:off x="4264056" y="934346"/>
            <a:ext cx="3701988" cy="369332"/>
          </a:xfrm>
          <a:prstGeom prst="rect">
            <a:avLst/>
          </a:prstGeom>
          <a:noFill/>
        </p:spPr>
        <p:txBody>
          <a:bodyPr wrap="square" rtlCol="0">
            <a:spAutoFit/>
          </a:bodyPr>
          <a:lstStyle/>
          <a:p>
            <a:r>
              <a:rPr lang="en-US" dirty="0"/>
              <a:t>Remote Summer Internship program</a:t>
            </a:r>
            <a:endParaRPr lang="en-IN" dirty="0"/>
          </a:p>
        </p:txBody>
      </p:sp>
      <p:pic>
        <p:nvPicPr>
          <p:cNvPr id="10" name="Picture 9">
            <a:extLst>
              <a:ext uri="{FF2B5EF4-FFF2-40B4-BE49-F238E27FC236}">
                <a16:creationId xmlns:a16="http://schemas.microsoft.com/office/drawing/2014/main" id="{EDE88678-A5EC-40D9-BF98-E2AD85920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759" y="174164"/>
            <a:ext cx="2418115" cy="2418115"/>
          </a:xfrm>
          <a:prstGeom prst="rect">
            <a:avLst/>
          </a:prstGeom>
        </p:spPr>
      </p:pic>
      <p:sp>
        <p:nvSpPr>
          <p:cNvPr id="12" name="TextBox 11">
            <a:extLst>
              <a:ext uri="{FF2B5EF4-FFF2-40B4-BE49-F238E27FC236}">
                <a16:creationId xmlns:a16="http://schemas.microsoft.com/office/drawing/2014/main" id="{8F377779-1B39-409A-8C01-3DB153CF944F}"/>
              </a:ext>
            </a:extLst>
          </p:cNvPr>
          <p:cNvSpPr txBox="1"/>
          <p:nvPr/>
        </p:nvSpPr>
        <p:spPr>
          <a:xfrm>
            <a:off x="8271985" y="4305072"/>
            <a:ext cx="2254929" cy="1692771"/>
          </a:xfrm>
          <a:prstGeom prst="rect">
            <a:avLst/>
          </a:prstGeom>
          <a:noFill/>
        </p:spPr>
        <p:txBody>
          <a:bodyPr wrap="square" rtlCol="0">
            <a:spAutoFit/>
          </a:bodyPr>
          <a:lstStyle/>
          <a:p>
            <a:pPr algn="just"/>
            <a:r>
              <a:rPr lang="en-US" sz="1600" dirty="0">
                <a:solidFill>
                  <a:schemeClr val="tx1">
                    <a:lumMod val="95000"/>
                    <a:lumOff val="5000"/>
                  </a:schemeClr>
                </a:solidFill>
              </a:rPr>
              <a:t>Developed by:</a:t>
            </a:r>
          </a:p>
          <a:p>
            <a:pPr algn="just"/>
            <a:r>
              <a:rPr lang="en-US" sz="2200" dirty="0">
                <a:solidFill>
                  <a:schemeClr val="bg2">
                    <a:lumMod val="25000"/>
                  </a:schemeClr>
                </a:solidFill>
              </a:rPr>
              <a:t>G. Navya sri</a:t>
            </a:r>
          </a:p>
          <a:p>
            <a:pPr algn="just"/>
            <a:r>
              <a:rPr lang="en-US" sz="2200" dirty="0">
                <a:solidFill>
                  <a:schemeClr val="bg2">
                    <a:lumMod val="25000"/>
                  </a:schemeClr>
                </a:solidFill>
              </a:rPr>
              <a:t>K. Sai Sushma</a:t>
            </a:r>
          </a:p>
          <a:p>
            <a:pPr algn="just"/>
            <a:r>
              <a:rPr lang="en-US" sz="2200" dirty="0">
                <a:solidFill>
                  <a:schemeClr val="bg2">
                    <a:lumMod val="25000"/>
                  </a:schemeClr>
                </a:solidFill>
              </a:rPr>
              <a:t>P. Devender reddy</a:t>
            </a:r>
          </a:p>
          <a:p>
            <a:pPr algn="just"/>
            <a:r>
              <a:rPr lang="en-US" sz="2200" dirty="0">
                <a:solidFill>
                  <a:schemeClr val="bg2">
                    <a:lumMod val="25000"/>
                  </a:schemeClr>
                </a:solidFill>
              </a:rPr>
              <a:t>K. Vikram</a:t>
            </a:r>
            <a:endParaRPr lang="en-IN" sz="2200" dirty="0">
              <a:solidFill>
                <a:schemeClr val="bg2">
                  <a:lumMod val="25000"/>
                </a:schemeClr>
              </a:solidFill>
            </a:endParaRPr>
          </a:p>
        </p:txBody>
      </p:sp>
    </p:spTree>
    <p:extLst>
      <p:ext uri="{BB962C8B-B14F-4D97-AF65-F5344CB8AC3E}">
        <p14:creationId xmlns:p14="http://schemas.microsoft.com/office/powerpoint/2010/main" val="249470954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5CB9BC-EF13-44AF-B526-56BC43840013}"/>
              </a:ext>
            </a:extLst>
          </p:cNvPr>
          <p:cNvPicPr>
            <a:picLocks noChangeAspect="1"/>
          </p:cNvPicPr>
          <p:nvPr/>
        </p:nvPicPr>
        <p:blipFill rotWithShape="1">
          <a:blip r:embed="rId2"/>
          <a:srcRect t="4348" b="13234"/>
          <a:stretch/>
        </p:blipFill>
        <p:spPr>
          <a:xfrm>
            <a:off x="19050" y="11106"/>
            <a:ext cx="12192000" cy="6857990"/>
          </a:xfrm>
          <a:prstGeom prst="rect">
            <a:avLst/>
          </a:prstGeom>
        </p:spPr>
      </p:pic>
      <p:sp>
        <p:nvSpPr>
          <p:cNvPr id="8" name="TextBox 7">
            <a:extLst>
              <a:ext uri="{FF2B5EF4-FFF2-40B4-BE49-F238E27FC236}">
                <a16:creationId xmlns:a16="http://schemas.microsoft.com/office/drawing/2014/main" id="{FBE6689C-BE27-45A9-AE0A-417FB93F2644}"/>
              </a:ext>
            </a:extLst>
          </p:cNvPr>
          <p:cNvSpPr txBox="1"/>
          <p:nvPr/>
        </p:nvSpPr>
        <p:spPr>
          <a:xfrm>
            <a:off x="2689932" y="341395"/>
            <a:ext cx="6134471" cy="1077218"/>
          </a:xfrm>
          <a:prstGeom prst="rect">
            <a:avLst/>
          </a:prstGeom>
          <a:noFill/>
        </p:spPr>
        <p:txBody>
          <a:bodyPr wrap="square" rtlCol="0">
            <a:spAutoFit/>
          </a:bodyPr>
          <a:lstStyle/>
          <a:p>
            <a:pPr algn="ctr"/>
            <a:r>
              <a:rPr lang="en-US" sz="3200" dirty="0">
                <a:solidFill>
                  <a:srgbClr val="FF0000"/>
                </a:solidFill>
              </a:rPr>
              <a:t>Identifying Skin Disease By Image Analysis With Deep Learning</a:t>
            </a:r>
            <a:endParaRPr lang="en-IN" sz="3200" dirty="0">
              <a:solidFill>
                <a:srgbClr val="FF0000"/>
              </a:solidFill>
            </a:endParaRPr>
          </a:p>
        </p:txBody>
      </p:sp>
      <p:pic>
        <p:nvPicPr>
          <p:cNvPr id="10" name="Picture 9">
            <a:extLst>
              <a:ext uri="{FF2B5EF4-FFF2-40B4-BE49-F238E27FC236}">
                <a16:creationId xmlns:a16="http://schemas.microsoft.com/office/drawing/2014/main" id="{60798111-9195-4C4D-B22B-39D69C894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516" y="1699041"/>
            <a:ext cx="4056595" cy="53365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B7AE9E82-504F-46D8-AC44-B34B4A9C42E7}"/>
              </a:ext>
            </a:extLst>
          </p:cNvPr>
          <p:cNvPicPr>
            <a:picLocks noChangeAspect="1"/>
          </p:cNvPicPr>
          <p:nvPr/>
        </p:nvPicPr>
        <p:blipFill>
          <a:blip r:embed="rId4">
            <a:clrChange>
              <a:clrFrom>
                <a:srgbClr val="671601"/>
              </a:clrFrom>
              <a:clrTo>
                <a:srgbClr val="671601">
                  <a:alpha val="0"/>
                </a:srgbClr>
              </a:clrTo>
            </a:clrChange>
            <a:duotone>
              <a:prstClr val="black"/>
              <a:srgbClr val="993300">
                <a:tint val="45000"/>
                <a:satMod val="400000"/>
              </a:srgbClr>
            </a:duotone>
            <a:extLst>
              <a:ext uri="{28A0092B-C50C-407E-A947-70E740481C1C}">
                <a14:useLocalDpi xmlns:a14="http://schemas.microsoft.com/office/drawing/2010/main" val="0"/>
              </a:ext>
            </a:extLst>
          </a:blip>
          <a:stretch>
            <a:fillRect/>
          </a:stretch>
        </p:blipFill>
        <p:spPr>
          <a:xfrm>
            <a:off x="5945111" y="1700368"/>
            <a:ext cx="4533113" cy="533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030063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49D62E-8BC2-48ED-9140-03AAD59DEFFD}"/>
              </a:ext>
            </a:extLst>
          </p:cNvPr>
          <p:cNvPicPr>
            <a:picLocks noChangeAspect="1"/>
          </p:cNvPicPr>
          <p:nvPr/>
        </p:nvPicPr>
        <p:blipFill rotWithShape="1">
          <a:blip r:embed="rId2">
            <a:clrChange>
              <a:clrFrom>
                <a:srgbClr val="888888"/>
              </a:clrFrom>
              <a:clrTo>
                <a:srgbClr val="888888">
                  <a:alpha val="0"/>
                </a:srgbClr>
              </a:clrTo>
            </a:clrChange>
          </a:blip>
          <a:srcRect t="4348" b="13234"/>
          <a:stretch/>
        </p:blipFill>
        <p:spPr>
          <a:xfrm>
            <a:off x="19050" y="11106"/>
            <a:ext cx="12192000" cy="6857990"/>
          </a:xfrm>
          <a:prstGeom prst="rect">
            <a:avLst/>
          </a:prstGeom>
        </p:spPr>
      </p:pic>
      <p:sp>
        <p:nvSpPr>
          <p:cNvPr id="9" name="TextBox 8">
            <a:extLst>
              <a:ext uri="{FF2B5EF4-FFF2-40B4-BE49-F238E27FC236}">
                <a16:creationId xmlns:a16="http://schemas.microsoft.com/office/drawing/2014/main" id="{9201EC2B-24CF-416B-89B0-9A601CC382E7}"/>
              </a:ext>
            </a:extLst>
          </p:cNvPr>
          <p:cNvSpPr txBox="1"/>
          <p:nvPr/>
        </p:nvSpPr>
        <p:spPr>
          <a:xfrm>
            <a:off x="175334" y="612844"/>
            <a:ext cx="5920666" cy="5632311"/>
          </a:xfrm>
          <a:prstGeom prst="rect">
            <a:avLst/>
          </a:prstGeom>
          <a:noFill/>
        </p:spPr>
        <p:txBody>
          <a:bodyPr wrap="square">
            <a:spAutoFit/>
          </a:bodyPr>
          <a:lstStyle/>
          <a:p>
            <a:pPr algn="ctr"/>
            <a:endParaRPr lang="en-IN" sz="2400" dirty="0"/>
          </a:p>
          <a:p>
            <a:pPr marL="285750" indent="-285750">
              <a:buFont typeface="Wingdings" panose="05000000000000000000" pitchFamily="2" charset="2"/>
              <a:buChar char="v"/>
            </a:pPr>
            <a:r>
              <a:rPr lang="en-IN" sz="2400" b="1" dirty="0">
                <a:solidFill>
                  <a:srgbClr val="7030A0"/>
                </a:solidFill>
                <a:latin typeface="Arial Narrow" panose="020B0606020202030204" pitchFamily="34" charset="0"/>
              </a:rPr>
              <a:t>Skin disease is one of the most common problem facing by the people nowadays.</a:t>
            </a:r>
          </a:p>
          <a:p>
            <a:pPr marL="285750" indent="-285750">
              <a:buFont typeface="Wingdings" panose="05000000000000000000" pitchFamily="2" charset="2"/>
              <a:buChar char="v"/>
            </a:pPr>
            <a:r>
              <a:rPr lang="en-IN" sz="2400" b="1" dirty="0">
                <a:solidFill>
                  <a:srgbClr val="7030A0"/>
                </a:solidFill>
                <a:latin typeface="Arial Narrow" panose="020B0606020202030204" pitchFamily="34" charset="0"/>
              </a:rPr>
              <a:t>Some skin diseases are very harmful and if it crosses the beginning stage we cannot control it. Some skin diseases are spreading, we cannot stop it after its attack .</a:t>
            </a:r>
          </a:p>
          <a:p>
            <a:pPr marL="285750" indent="-285750">
              <a:buFont typeface="Wingdings" panose="05000000000000000000" pitchFamily="2" charset="2"/>
              <a:buChar char="v"/>
            </a:pPr>
            <a:r>
              <a:rPr lang="en-IN" sz="2400" b="1" dirty="0">
                <a:solidFill>
                  <a:srgbClr val="7030A0"/>
                </a:solidFill>
                <a:latin typeface="Arial Narrow" panose="020B0606020202030204" pitchFamily="34" charset="0"/>
              </a:rPr>
              <a:t>Many of the people cannot visit hospital at beginning stage ,due to busy schedule and money problem and they may not get doctors appointment.</a:t>
            </a:r>
          </a:p>
          <a:p>
            <a:pPr marL="285750" indent="-285750">
              <a:buFont typeface="Wingdings" panose="05000000000000000000" pitchFamily="2" charset="2"/>
              <a:buChar char="v"/>
            </a:pPr>
            <a:r>
              <a:rPr lang="en-IN" sz="2400" b="1" dirty="0">
                <a:solidFill>
                  <a:srgbClr val="7030A0"/>
                </a:solidFill>
                <a:latin typeface="Arial Narrow" panose="020B0606020202030204" pitchFamily="34" charset="0"/>
              </a:rPr>
              <a:t>So we developed this project .In this project if you upload skin disease image it will predict the type of disease and outputs us, so that we can take further step.</a:t>
            </a:r>
          </a:p>
        </p:txBody>
      </p:sp>
      <p:pic>
        <p:nvPicPr>
          <p:cNvPr id="13" name="Picture 12">
            <a:extLst>
              <a:ext uri="{FF2B5EF4-FFF2-40B4-BE49-F238E27FC236}">
                <a16:creationId xmlns:a16="http://schemas.microsoft.com/office/drawing/2014/main" id="{E1125A1E-6ED8-4080-9C98-AC6B412D89A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03146" y="1046242"/>
            <a:ext cx="6237071" cy="4556527"/>
          </a:xfrm>
          <a:prstGeom prst="rect">
            <a:avLst/>
          </a:prstGeom>
        </p:spPr>
      </p:pic>
      <p:sp>
        <p:nvSpPr>
          <p:cNvPr id="14" name="TextBox 13">
            <a:extLst>
              <a:ext uri="{FF2B5EF4-FFF2-40B4-BE49-F238E27FC236}">
                <a16:creationId xmlns:a16="http://schemas.microsoft.com/office/drawing/2014/main" id="{9BC1CE8E-E8B0-43F0-815F-77589E81CD9A}"/>
              </a:ext>
            </a:extLst>
          </p:cNvPr>
          <p:cNvSpPr txBox="1"/>
          <p:nvPr/>
        </p:nvSpPr>
        <p:spPr>
          <a:xfrm>
            <a:off x="1950035" y="28069"/>
            <a:ext cx="2935735" cy="584775"/>
          </a:xfrm>
          <a:prstGeom prst="rect">
            <a:avLst/>
          </a:prstGeom>
          <a:noFill/>
        </p:spPr>
        <p:txBody>
          <a:bodyPr wrap="square" rtlCol="0">
            <a:spAutoFit/>
          </a:bodyPr>
          <a:lstStyle/>
          <a:p>
            <a:r>
              <a:rPr lang="en-US" sz="3200" b="1" dirty="0">
                <a:solidFill>
                  <a:srgbClr val="7A1E08"/>
                </a:solidFill>
                <a:latin typeface="Algerian" panose="04020705040A02060702" pitchFamily="82" charset="0"/>
              </a:rPr>
              <a:t>INTRODUCTION</a:t>
            </a:r>
            <a:endParaRPr lang="en-IN" sz="3200" b="1" dirty="0">
              <a:solidFill>
                <a:srgbClr val="7A1E08"/>
              </a:solidFill>
              <a:latin typeface="Algerian" panose="04020705040A02060702" pitchFamily="82" charset="0"/>
            </a:endParaRPr>
          </a:p>
        </p:txBody>
      </p:sp>
    </p:spTree>
    <p:extLst>
      <p:ext uri="{BB962C8B-B14F-4D97-AF65-F5344CB8AC3E}">
        <p14:creationId xmlns:p14="http://schemas.microsoft.com/office/powerpoint/2010/main" val="3569671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5BBF92-5F51-4850-BDD1-0E6AC4255C5A}"/>
              </a:ext>
            </a:extLst>
          </p:cNvPr>
          <p:cNvPicPr>
            <a:picLocks noChangeAspect="1"/>
          </p:cNvPicPr>
          <p:nvPr/>
        </p:nvPicPr>
        <p:blipFill rotWithShape="1">
          <a:blip r:embed="rId2"/>
          <a:srcRect t="4348" b="13234"/>
          <a:stretch/>
        </p:blipFill>
        <p:spPr>
          <a:xfrm>
            <a:off x="19050" y="11106"/>
            <a:ext cx="12192000" cy="6857990"/>
          </a:xfrm>
          <a:prstGeom prst="rect">
            <a:avLst/>
          </a:prstGeom>
        </p:spPr>
      </p:pic>
      <p:sp>
        <p:nvSpPr>
          <p:cNvPr id="5" name="TextBox 4">
            <a:extLst>
              <a:ext uri="{FF2B5EF4-FFF2-40B4-BE49-F238E27FC236}">
                <a16:creationId xmlns:a16="http://schemas.microsoft.com/office/drawing/2014/main" id="{9B715D7E-A6A7-4FA5-A1C9-3CCA995187FB}"/>
              </a:ext>
            </a:extLst>
          </p:cNvPr>
          <p:cNvSpPr txBox="1"/>
          <p:nvPr/>
        </p:nvSpPr>
        <p:spPr>
          <a:xfrm>
            <a:off x="1427084" y="358922"/>
            <a:ext cx="9767657" cy="6001643"/>
          </a:xfrm>
          <a:prstGeom prst="rect">
            <a:avLst/>
          </a:prstGeom>
          <a:noFill/>
        </p:spPr>
        <p:txBody>
          <a:bodyPr wrap="square">
            <a:spAutoFit/>
          </a:bodyPr>
          <a:lstStyle/>
          <a:p>
            <a:pPr algn="ctr"/>
            <a:r>
              <a:rPr lang="en-US" sz="2400" b="1" dirty="0">
                <a:solidFill>
                  <a:srgbClr val="7030A0"/>
                </a:solidFill>
                <a:latin typeface="Algerian" panose="04020705040A02060702" pitchFamily="82" charset="0"/>
              </a:rPr>
              <a:t>Advantages:</a:t>
            </a:r>
          </a:p>
          <a:p>
            <a:pPr algn="ctr"/>
            <a:endParaRPr lang="en-US" sz="2400" dirty="0"/>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We can know the type of skin disease, without consulting doctor.</a:t>
            </a:r>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Saves money.</a:t>
            </a:r>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Saves time.</a:t>
            </a:r>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If it is spreading disease we can take precautions before consulting doctor.</a:t>
            </a:r>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If we have natural medicine for the disease we can use it irrespective of doctors guidance. </a:t>
            </a:r>
          </a:p>
          <a:p>
            <a:pPr marL="285750" indent="-285750">
              <a:buFont typeface="Wingdings" panose="05000000000000000000" pitchFamily="2" charset="2"/>
              <a:buChar char="Ø"/>
            </a:pPr>
            <a:endParaRPr lang="en-US" sz="2400" dirty="0"/>
          </a:p>
          <a:p>
            <a:pPr algn="ctr"/>
            <a:r>
              <a:rPr lang="en-US" sz="2400" b="1" dirty="0">
                <a:solidFill>
                  <a:srgbClr val="7030A0"/>
                </a:solidFill>
                <a:latin typeface="Algerian" panose="04020705040A02060702" pitchFamily="82" charset="0"/>
              </a:rPr>
              <a:t>Disadvantage:</a:t>
            </a:r>
          </a:p>
          <a:p>
            <a:pPr algn="ctr"/>
            <a:endParaRPr lang="en-US" sz="2400" dirty="0"/>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Cannot use by uneducated people.</a:t>
            </a:r>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Sometimes it may take wrong predictions for similar type of diseases.</a:t>
            </a:r>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Need to update the images new diseases frequently.</a:t>
            </a:r>
          </a:p>
          <a:p>
            <a:pPr marL="285750" indent="-285750">
              <a:buFont typeface="Wingdings" panose="05000000000000000000" pitchFamily="2" charset="2"/>
              <a:buChar char="Ø"/>
            </a:pPr>
            <a:r>
              <a:rPr lang="en-US" sz="2400" dirty="0">
                <a:solidFill>
                  <a:schemeClr val="accent6">
                    <a:lumMod val="50000"/>
                  </a:schemeClr>
                </a:solidFill>
                <a:latin typeface="Adobe Garamond Pro Bold" panose="02020702060506020403" pitchFamily="18" charset="0"/>
              </a:rPr>
              <a:t>Though we know the disease name we need to consult doctor for medicines.</a:t>
            </a:r>
            <a:endParaRPr lang="en-IN" sz="2400" dirty="0">
              <a:solidFill>
                <a:schemeClr val="accent6">
                  <a:lumMod val="50000"/>
                </a:schemeClr>
              </a:solidFill>
              <a:latin typeface="Adobe Garamond Pro Bold" panose="02020702060506020403" pitchFamily="18" charset="0"/>
            </a:endParaRPr>
          </a:p>
        </p:txBody>
      </p:sp>
    </p:spTree>
    <p:extLst>
      <p:ext uri="{BB962C8B-B14F-4D97-AF65-F5344CB8AC3E}">
        <p14:creationId xmlns:p14="http://schemas.microsoft.com/office/powerpoint/2010/main" val="14537389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A08DCE-A159-4401-B29E-7FE0D739568A}"/>
              </a:ext>
            </a:extLst>
          </p:cNvPr>
          <p:cNvPicPr>
            <a:picLocks noChangeAspect="1"/>
          </p:cNvPicPr>
          <p:nvPr/>
        </p:nvPicPr>
        <p:blipFill rotWithShape="1">
          <a:blip r:embed="rId2"/>
          <a:srcRect t="4348" b="13234"/>
          <a:stretch/>
        </p:blipFill>
        <p:spPr>
          <a:xfrm>
            <a:off x="19050" y="11106"/>
            <a:ext cx="12192000" cy="6857990"/>
          </a:xfrm>
          <a:prstGeom prst="rect">
            <a:avLst/>
          </a:prstGeom>
        </p:spPr>
      </p:pic>
      <p:sp>
        <p:nvSpPr>
          <p:cNvPr id="7" name="TextBox 6">
            <a:extLst>
              <a:ext uri="{FF2B5EF4-FFF2-40B4-BE49-F238E27FC236}">
                <a16:creationId xmlns:a16="http://schemas.microsoft.com/office/drawing/2014/main" id="{A72564B9-CFE1-499D-A724-FAE2EF56D2FC}"/>
              </a:ext>
            </a:extLst>
          </p:cNvPr>
          <p:cNvSpPr txBox="1"/>
          <p:nvPr/>
        </p:nvSpPr>
        <p:spPr>
          <a:xfrm>
            <a:off x="355107" y="1518796"/>
            <a:ext cx="11737943" cy="5262979"/>
          </a:xfrm>
          <a:prstGeom prst="rect">
            <a:avLst/>
          </a:prstGeom>
          <a:noFill/>
        </p:spPr>
        <p:txBody>
          <a:bodyPr wrap="square">
            <a:spAutoFit/>
          </a:bodyPr>
          <a:lstStyle/>
          <a:p>
            <a:r>
              <a:rPr lang="en-IN" sz="2800" dirty="0">
                <a:solidFill>
                  <a:srgbClr val="7A1E08"/>
                </a:solidFill>
                <a:latin typeface="Adobe Caslon Pro Bold" panose="0205070206050A020403" pitchFamily="18" charset="0"/>
              </a:rPr>
              <a:t>Detection of skin diseases is a very important step to reduce death rates, disease transmission and the development of the skin disease. Clinical procedures to detect skin diseases are very expensive and time-consuming. Image processing techniques help to build automated screening system for dermatology at an initial stage. The extraction of features plays a key role in helping to classify skin diseases. In this research the method of detection was designed by using pretrained convolutional neural network (AlexNet) and SVM. In conclusion, we must not forget that this research has an effective role in the detection of skin diseases in Saudi Arabia because it has a very hot weather for the presence of deserts; this indicates that skin diseases are widespread. This research supports medical efficiency in Saudi Arabia.</a:t>
            </a:r>
          </a:p>
        </p:txBody>
      </p:sp>
      <p:sp>
        <p:nvSpPr>
          <p:cNvPr id="9" name="TextBox 8">
            <a:extLst>
              <a:ext uri="{FF2B5EF4-FFF2-40B4-BE49-F238E27FC236}">
                <a16:creationId xmlns:a16="http://schemas.microsoft.com/office/drawing/2014/main" id="{5D25148B-FD6B-487B-9F05-09485DE4D875}"/>
              </a:ext>
            </a:extLst>
          </p:cNvPr>
          <p:cNvSpPr txBox="1"/>
          <p:nvPr/>
        </p:nvSpPr>
        <p:spPr>
          <a:xfrm>
            <a:off x="4230033" y="342353"/>
            <a:ext cx="2875033" cy="646331"/>
          </a:xfrm>
          <a:prstGeom prst="rect">
            <a:avLst/>
          </a:prstGeom>
          <a:noFill/>
        </p:spPr>
        <p:txBody>
          <a:bodyPr wrap="square" rtlCol="0">
            <a:spAutoFit/>
          </a:bodyPr>
          <a:lstStyle/>
          <a:p>
            <a:pPr algn="ctr"/>
            <a:r>
              <a:rPr lang="en-US" sz="3600" b="1" dirty="0">
                <a:solidFill>
                  <a:srgbClr val="FF0066"/>
                </a:solidFill>
                <a:effectLst>
                  <a:outerShdw blurRad="38100" dist="38100" dir="2700000" algn="tl">
                    <a:srgbClr val="000000">
                      <a:alpha val="43137"/>
                    </a:srgbClr>
                  </a:outerShdw>
                </a:effectLst>
                <a:latin typeface="Algerian" panose="04020705040A02060702" pitchFamily="82" charset="0"/>
              </a:rPr>
              <a:t>CONCLUSION</a:t>
            </a:r>
            <a:endParaRPr lang="en-IN" sz="3600"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3757005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5FC5F1-6F38-45E8-92B0-1BF61E0154A9}"/>
              </a:ext>
            </a:extLst>
          </p:cNvPr>
          <p:cNvPicPr>
            <a:picLocks noChangeAspect="1"/>
          </p:cNvPicPr>
          <p:nvPr/>
        </p:nvPicPr>
        <p:blipFill rotWithShape="1">
          <a:blip r:embed="rId2"/>
          <a:srcRect t="4348" b="13234"/>
          <a:stretch/>
        </p:blipFill>
        <p:spPr>
          <a:xfrm>
            <a:off x="19050" y="11106"/>
            <a:ext cx="12192000" cy="6857990"/>
          </a:xfrm>
          <a:prstGeom prst="rect">
            <a:avLst/>
          </a:prstGeom>
        </p:spPr>
      </p:pic>
      <p:sp>
        <p:nvSpPr>
          <p:cNvPr id="8" name="TextBox 7">
            <a:extLst>
              <a:ext uri="{FF2B5EF4-FFF2-40B4-BE49-F238E27FC236}">
                <a16:creationId xmlns:a16="http://schemas.microsoft.com/office/drawing/2014/main" id="{32C7D262-AD6E-410C-AA0A-F6165E5A4B1C}"/>
              </a:ext>
            </a:extLst>
          </p:cNvPr>
          <p:cNvSpPr txBox="1"/>
          <p:nvPr/>
        </p:nvSpPr>
        <p:spPr>
          <a:xfrm>
            <a:off x="2679391" y="3018408"/>
            <a:ext cx="7084382" cy="1631216"/>
          </a:xfrm>
          <a:prstGeom prst="rect">
            <a:avLst/>
          </a:prstGeom>
          <a:noFill/>
        </p:spPr>
        <p:txBody>
          <a:bodyPr wrap="square" rtlCol="0">
            <a:spAutoFit/>
          </a:bodyPr>
          <a:lstStyle/>
          <a:p>
            <a:r>
              <a:rPr lang="en-US" sz="10000" dirty="0">
                <a:latin typeface="Algerian" panose="04020705040A02060702" pitchFamily="82" charset="0"/>
              </a:rPr>
              <a:t>THANKYOU</a:t>
            </a:r>
            <a:endParaRPr lang="en-IN" sz="10000" dirty="0">
              <a:latin typeface="Algerian" panose="04020705040A02060702" pitchFamily="82" charset="0"/>
            </a:endParaRPr>
          </a:p>
        </p:txBody>
      </p:sp>
    </p:spTree>
    <p:extLst>
      <p:ext uri="{BB962C8B-B14F-4D97-AF65-F5344CB8AC3E}">
        <p14:creationId xmlns:p14="http://schemas.microsoft.com/office/powerpoint/2010/main" val="2632573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ClassicFrameVTI">
  <a:themeElements>
    <a:clrScheme name="AnalogousFromLightSeedLeftStep">
      <a:dk1>
        <a:srgbClr val="000000"/>
      </a:dk1>
      <a:lt1>
        <a:srgbClr val="FFFFFF"/>
      </a:lt1>
      <a:dk2>
        <a:srgbClr val="233D3F"/>
      </a:dk2>
      <a:lt2>
        <a:srgbClr val="EAE7E4"/>
      </a:lt2>
      <a:accent1>
        <a:srgbClr val="69A6E1"/>
      </a:accent1>
      <a:accent2>
        <a:srgbClr val="4AB0B8"/>
      </a:accent2>
      <a:accent3>
        <a:srgbClr val="4FB390"/>
      </a:accent3>
      <a:accent4>
        <a:srgbClr val="49B663"/>
      </a:accent4>
      <a:accent5>
        <a:srgbClr val="5FB54D"/>
      </a:accent5>
      <a:accent6>
        <a:srgbClr val="84AE47"/>
      </a:accent6>
      <a:hlink>
        <a:srgbClr val="9D7D5E"/>
      </a:hlink>
      <a:folHlink>
        <a:srgbClr val="848484"/>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182</TotalTime>
  <Words>384</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Adobe Caslon Pro Bold</vt:lpstr>
      <vt:lpstr>Adobe Garamond Pro Bold</vt:lpstr>
      <vt:lpstr>Algerian</vt:lpstr>
      <vt:lpstr>Arial</vt:lpstr>
      <vt:lpstr>Arial Narrow</vt:lpstr>
      <vt:lpstr>Gill Sans MT</vt:lpstr>
      <vt:lpstr>Goudy Old Style</vt:lpstr>
      <vt:lpstr>Wingdings</vt:lpstr>
      <vt:lpstr>ClassicFrameVTI</vt:lpstr>
      <vt:lpstr>Smartbridge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bridge</dc:title>
  <dc:creator>gvkri</dc:creator>
  <cp:lastModifiedBy>gvkri</cp:lastModifiedBy>
  <cp:revision>19</cp:revision>
  <dcterms:created xsi:type="dcterms:W3CDTF">2020-08-26T13:42:45Z</dcterms:created>
  <dcterms:modified xsi:type="dcterms:W3CDTF">2020-08-26T17:46:22Z</dcterms:modified>
</cp:coreProperties>
</file>