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A7"/>
    <a:srgbClr val="1EF456"/>
    <a:srgbClr val="F81A3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EFC3B-289A-407C-8C20-4D1646CC665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FC3B-289A-407C-8C20-4D1646CC665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FC3B-289A-407C-8C20-4D1646CC665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EFC3B-289A-407C-8C20-4D1646CC665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EFC3B-289A-407C-8C20-4D1646CC665C}"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EFC3B-289A-407C-8C20-4D1646CC665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EFC3B-289A-407C-8C20-4D1646CC665C}"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EFC3B-289A-407C-8C20-4D1646CC665C}"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EFC3B-289A-407C-8C20-4D1646CC665C}"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FC3B-289A-407C-8C20-4D1646CC665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EFC3B-289A-407C-8C20-4D1646CC665C}"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DD9E0-D10D-43A6-BEE8-69C99E9C3F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EFC3B-289A-407C-8C20-4D1646CC665C}" type="datetimeFigureOut">
              <a:rPr lang="en-US" smtClean="0"/>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DD9E0-D10D-43A6-BEE8-69C99E9C3F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8501122" cy="1571612"/>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GARBAGE CLASSIFICATION</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3100" b="1" dirty="0" smtClean="0">
                <a:solidFill>
                  <a:schemeClr val="tx2">
                    <a:lumMod val="75000"/>
                  </a:schemeClr>
                </a:solidFill>
              </a:rPr>
              <a:t> USING CONVOLUTION NEURAL NETWORKS</a:t>
            </a:r>
            <a:endPar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2857488" y="3500438"/>
            <a:ext cx="3571900" cy="2928958"/>
          </a:xfrm>
        </p:spPr>
        <p:txBody>
          <a:bodyPr>
            <a:normAutofit/>
          </a:bodyPr>
          <a:lstStyle/>
          <a:p>
            <a:r>
              <a:rPr lang="en-US" sz="2400" dirty="0" smtClean="0">
                <a:solidFill>
                  <a:schemeClr val="tx1">
                    <a:lumMod val="95000"/>
                    <a:lumOff val="5000"/>
                  </a:schemeClr>
                </a:solidFill>
              </a:rPr>
              <a:t>Developed by: </a:t>
            </a:r>
          </a:p>
          <a:p>
            <a:r>
              <a:rPr lang="en-US" sz="2400" b="1" u="sng" dirty="0" smtClean="0">
                <a:solidFill>
                  <a:schemeClr val="tx1">
                    <a:lumMod val="95000"/>
                    <a:lumOff val="5000"/>
                  </a:schemeClr>
                </a:solidFill>
                <a:effectLst>
                  <a:outerShdw blurRad="38100" dist="38100" dir="2700000" algn="tl">
                    <a:srgbClr val="000000">
                      <a:alpha val="43137"/>
                    </a:srgbClr>
                  </a:outerShdw>
                </a:effectLst>
              </a:rPr>
              <a:t>TEAM- 41</a:t>
            </a:r>
          </a:p>
          <a:p>
            <a:r>
              <a:rPr lang="en-US" sz="2400" b="1" dirty="0" smtClean="0">
                <a:solidFill>
                  <a:srgbClr val="BD03A7"/>
                </a:solidFill>
              </a:rPr>
              <a:t>K.Srividya-17UK1A05A9</a:t>
            </a:r>
          </a:p>
          <a:p>
            <a:r>
              <a:rPr lang="en-US" sz="2400" b="1" dirty="0" smtClean="0">
                <a:solidFill>
                  <a:srgbClr val="BD03A7"/>
                </a:solidFill>
              </a:rPr>
              <a:t>D.Ravalika-17UK1A0595</a:t>
            </a:r>
          </a:p>
          <a:p>
            <a:r>
              <a:rPr lang="en-US" sz="2400" b="1" dirty="0" smtClean="0">
                <a:solidFill>
                  <a:srgbClr val="BD03A7"/>
                </a:solidFill>
              </a:rPr>
              <a:t>E.Divya-17UK1A0569</a:t>
            </a:r>
          </a:p>
          <a:p>
            <a:r>
              <a:rPr lang="en-US" sz="2400" b="1" dirty="0" smtClean="0">
                <a:solidFill>
                  <a:srgbClr val="BD03A7"/>
                </a:solidFill>
              </a:rPr>
              <a:t>S.Ranjith-17UK1A05A3</a:t>
            </a:r>
            <a:endParaRPr lang="en-US" sz="2400" b="1" dirty="0">
              <a:solidFill>
                <a:srgbClr val="BD03A7"/>
              </a:solidFill>
            </a:endParaRPr>
          </a:p>
        </p:txBody>
      </p:sp>
      <p:sp>
        <p:nvSpPr>
          <p:cNvPr id="4" name="TextBox 3"/>
          <p:cNvSpPr txBox="1"/>
          <p:nvPr/>
        </p:nvSpPr>
        <p:spPr>
          <a:xfrm>
            <a:off x="571472" y="1571612"/>
            <a:ext cx="8143932" cy="830997"/>
          </a:xfrm>
          <a:prstGeom prst="rect">
            <a:avLst/>
          </a:prstGeom>
          <a:noFill/>
        </p:spPr>
        <p:txBody>
          <a:bodyPr wrap="square" rtlCol="0">
            <a:spAutoFit/>
          </a:bodyPr>
          <a:lstStyle/>
          <a:p>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BRIDGE – REMOTE SUMMER INTRENSHIP  </a:t>
            </a:r>
          </a:p>
          <a:p>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PROGRAM</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1268" name="Picture 4" descr="Summer Internship Program - 2020"/>
          <p:cNvPicPr>
            <a:picLocks noChangeAspect="1" noChangeArrowheads="1"/>
          </p:cNvPicPr>
          <p:nvPr/>
        </p:nvPicPr>
        <p:blipFill>
          <a:blip r:embed="rId2"/>
          <a:srcRect/>
          <a:stretch>
            <a:fillRect/>
          </a:stretch>
        </p:blipFill>
        <p:spPr bwMode="auto">
          <a:xfrm>
            <a:off x="0" y="2714620"/>
            <a:ext cx="2714644" cy="2714644"/>
          </a:xfrm>
          <a:prstGeom prst="rect">
            <a:avLst/>
          </a:prstGeom>
          <a:noFill/>
        </p:spPr>
      </p:pic>
      <p:pic>
        <p:nvPicPr>
          <p:cNvPr id="11270" name="Picture 6" descr="Vaagdevi College of Engineering (@VaagdeviC) | Twitter"/>
          <p:cNvPicPr>
            <a:picLocks noChangeAspect="1" noChangeArrowheads="1"/>
          </p:cNvPicPr>
          <p:nvPr/>
        </p:nvPicPr>
        <p:blipFill>
          <a:blip r:embed="rId3"/>
          <a:srcRect/>
          <a:stretch>
            <a:fillRect/>
          </a:stretch>
        </p:blipFill>
        <p:spPr bwMode="auto">
          <a:xfrm>
            <a:off x="6477000" y="2714620"/>
            <a:ext cx="2667000" cy="2667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8229600" cy="1143000"/>
          </a:xfrm>
        </p:spPr>
        <p:txBody>
          <a:bodyPr/>
          <a:lstStyle/>
          <a:p>
            <a:r>
              <a:rPr 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INTRODUCTION</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Content Placeholder 2"/>
          <p:cNvSpPr>
            <a:spLocks noGrp="1"/>
          </p:cNvSpPr>
          <p:nvPr>
            <p:ph idx="1"/>
          </p:nvPr>
        </p:nvSpPr>
        <p:spPr>
          <a:xfrm>
            <a:off x="0" y="1071546"/>
            <a:ext cx="8748000" cy="5054617"/>
          </a:xfrm>
        </p:spPr>
        <p:txBody>
          <a:bodyPr>
            <a:normAutofit fontScale="70000" lnSpcReduction="20000"/>
          </a:bodyPr>
          <a:lstStyle/>
          <a:p>
            <a:pPr algn="just"/>
            <a:r>
              <a:rPr lang="en-US" b="1" dirty="0" smtClean="0">
                <a:solidFill>
                  <a:schemeClr val="tx2">
                    <a:lumMod val="50000"/>
                  </a:schemeClr>
                </a:solidFill>
              </a:rPr>
              <a:t>Garbage</a:t>
            </a:r>
            <a:r>
              <a:rPr lang="en-US" dirty="0" smtClean="0">
                <a:solidFill>
                  <a:schemeClr val="tx2">
                    <a:lumMod val="50000"/>
                  </a:schemeClr>
                </a:solidFill>
              </a:rPr>
              <a:t> is defined as the items or materials that need to be discarded because they no longer serve any purpose for us or are of no use to us.</a:t>
            </a:r>
            <a:endParaRPr lang="en-US" dirty="0">
              <a:solidFill>
                <a:schemeClr val="tx2">
                  <a:lumMod val="50000"/>
                </a:schemeClr>
              </a:solidFill>
            </a:endParaRPr>
          </a:p>
          <a:p>
            <a:pPr algn="just"/>
            <a:r>
              <a:rPr lang="en-US" dirty="0" smtClean="0">
                <a:solidFill>
                  <a:schemeClr val="tx2">
                    <a:lumMod val="50000"/>
                  </a:schemeClr>
                </a:solidFill>
              </a:rPr>
              <a:t> This classification is needed to  know and apply reuse methods that could bring </a:t>
            </a:r>
            <a:r>
              <a:rPr lang="en-US" dirty="0" err="1" smtClean="0">
                <a:solidFill>
                  <a:schemeClr val="tx2">
                    <a:lumMod val="50000"/>
                  </a:schemeClr>
                </a:solidFill>
              </a:rPr>
              <a:t>beneﬁts</a:t>
            </a:r>
            <a:r>
              <a:rPr lang="en-US" dirty="0" smtClean="0">
                <a:solidFill>
                  <a:schemeClr val="tx2">
                    <a:lumMod val="50000"/>
                  </a:schemeClr>
                </a:solidFill>
              </a:rPr>
              <a:t> and reduces the environmental problems by the garbage. Now-a-days  the existence of techniques or models that help people to sort garbage has become essential in the correct dispose of those materials .</a:t>
            </a:r>
          </a:p>
          <a:p>
            <a:pPr algn="just"/>
            <a:r>
              <a:rPr lang="en-US" dirty="0" smtClean="0">
                <a:solidFill>
                  <a:schemeClr val="tx2">
                    <a:lumMod val="50000"/>
                  </a:schemeClr>
                </a:solidFill>
              </a:rPr>
              <a:t>The objective of this project is to take images of a single piece of recycling or garbage and classify it into  four classes consisting of glass, metal, paper, plastic. We create a dataset that contains around 250 images for each class.</a:t>
            </a:r>
          </a:p>
          <a:p>
            <a:pPr algn="just"/>
            <a:r>
              <a:rPr lang="en-US" b="1" dirty="0" err="1" smtClean="0">
                <a:solidFill>
                  <a:schemeClr val="tx2">
                    <a:lumMod val="50000"/>
                  </a:schemeClr>
                </a:solidFill>
              </a:rPr>
              <a:t>Convolutional</a:t>
            </a:r>
            <a:r>
              <a:rPr lang="en-US" b="1" dirty="0" smtClean="0">
                <a:solidFill>
                  <a:schemeClr val="tx2">
                    <a:lumMod val="50000"/>
                  </a:schemeClr>
                </a:solidFill>
              </a:rPr>
              <a:t> Neural Network model </a:t>
            </a:r>
            <a:r>
              <a:rPr lang="en-US" dirty="0" smtClean="0">
                <a:solidFill>
                  <a:schemeClr val="tx2">
                    <a:lumMod val="50000"/>
                  </a:schemeClr>
                </a:solidFill>
              </a:rPr>
              <a:t>which is a machine learning tool and serves as the extractor, which is used to classify the garbage into different groups/types such as glass, metal, paper, and plastic etc. The separation process of the waste will be faster and intelligent using the proposed waste material classification system without or reducing human involvement.</a:t>
            </a:r>
            <a:endParaRPr lang="en-US" dirty="0">
              <a:solidFill>
                <a:schemeClr val="tx2">
                  <a:lumMod val="50000"/>
                </a:schemeClr>
              </a:solidFill>
            </a:endParaRPr>
          </a:p>
        </p:txBody>
      </p:sp>
    </p:spTree>
  </p:cSld>
  <p:clrMapOvr>
    <a:masterClrMapping/>
  </p:clrMapOvr>
  <p:transition>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descr="C:\Users\DELL\Desktop\Solid-Waste-Management.jpg"/>
          <p:cNvPicPr>
            <a:picLocks noChangeAspect="1" noChangeArrowheads="1"/>
          </p:cNvPicPr>
          <p:nvPr/>
        </p:nvPicPr>
        <p:blipFill>
          <a:blip r:embed="rId2"/>
          <a:srcRect/>
          <a:stretch>
            <a:fillRect/>
          </a:stretch>
        </p:blipFill>
        <p:spPr bwMode="auto">
          <a:xfrm>
            <a:off x="357158" y="500042"/>
            <a:ext cx="8501122" cy="550072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descr="C:\Users\DELL\Desktop\Capture.PNG"/>
          <p:cNvPicPr>
            <a:picLocks noChangeAspect="1" noChangeArrowheads="1"/>
          </p:cNvPicPr>
          <p:nvPr/>
        </p:nvPicPr>
        <p:blipFill>
          <a:blip r:embed="rId2"/>
          <a:srcRect/>
          <a:stretch>
            <a:fillRect/>
          </a:stretch>
        </p:blipFill>
        <p:spPr bwMode="auto">
          <a:xfrm>
            <a:off x="285720" y="1009650"/>
            <a:ext cx="8572560" cy="5634060"/>
          </a:xfrm>
          <a:prstGeom prst="rect">
            <a:avLst/>
          </a:prstGeom>
          <a:noFill/>
        </p:spPr>
      </p:pic>
      <p:sp>
        <p:nvSpPr>
          <p:cNvPr id="4" name="Rectangle 3"/>
          <p:cNvSpPr/>
          <p:nvPr/>
        </p:nvSpPr>
        <p:spPr>
          <a:xfrm>
            <a:off x="1357290" y="214290"/>
            <a:ext cx="6551795"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 DIAGRAM:</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7166"/>
            <a:ext cx="9144000" cy="6286544"/>
          </a:xfrm>
        </p:spPr>
        <p:txBody>
          <a:bodyPr>
            <a:normAutofit fontScale="85000" lnSpcReduction="20000"/>
          </a:bodyPr>
          <a:lstStyle/>
          <a:p>
            <a:pPr>
              <a:buFont typeface="Wingdings" pitchFamily="2" charset="2"/>
              <a:buChar char="v"/>
            </a:pPr>
            <a:r>
              <a:rPr lang="en-US" dirty="0" smtClean="0">
                <a:solidFill>
                  <a:schemeClr val="accent6">
                    <a:lumMod val="75000"/>
                  </a:schemeClr>
                </a:solidFill>
              </a:rPr>
              <a:t>  </a:t>
            </a:r>
            <a:r>
              <a:rPr lang="en-US" b="1" dirty="0" smtClean="0">
                <a:solidFill>
                  <a:schemeClr val="accent6">
                    <a:lumMod val="75000"/>
                  </a:schemeClr>
                </a:solidFill>
              </a:rPr>
              <a:t>ADVANTAGES:</a:t>
            </a:r>
            <a:endParaRPr lang="en-US" dirty="0" smtClean="0">
              <a:solidFill>
                <a:schemeClr val="accent6">
                  <a:lumMod val="75000"/>
                </a:schemeClr>
              </a:solidFill>
            </a:endParaRPr>
          </a:p>
          <a:p>
            <a:r>
              <a:rPr lang="en-US" dirty="0" smtClean="0"/>
              <a:t> </a:t>
            </a:r>
            <a:r>
              <a:rPr lang="en-US" dirty="0" smtClean="0">
                <a:solidFill>
                  <a:schemeClr val="tx2">
                    <a:lumMod val="50000"/>
                  </a:schemeClr>
                </a:solidFill>
              </a:rPr>
              <a:t>CNN represent current state of art techniques in image classification. </a:t>
            </a:r>
          </a:p>
          <a:p>
            <a:r>
              <a:rPr lang="en-US" dirty="0" smtClean="0">
                <a:solidFill>
                  <a:schemeClr val="tx2">
                    <a:lumMod val="50000"/>
                  </a:schemeClr>
                </a:solidFill>
              </a:rPr>
              <a:t>This program helps to reduce the exposure of harmful germs and chemicals to garbage pickers. </a:t>
            </a:r>
          </a:p>
          <a:p>
            <a:r>
              <a:rPr lang="en-US" dirty="0" smtClean="0">
                <a:solidFill>
                  <a:schemeClr val="tx2">
                    <a:lumMod val="50000"/>
                  </a:schemeClr>
                </a:solidFill>
              </a:rPr>
              <a:t> It provides better control over </a:t>
            </a:r>
            <a:r>
              <a:rPr lang="en-US" dirty="0" err="1" smtClean="0">
                <a:solidFill>
                  <a:schemeClr val="tx2">
                    <a:lumMod val="50000"/>
                  </a:schemeClr>
                </a:solidFill>
              </a:rPr>
              <a:t>odour</a:t>
            </a:r>
            <a:r>
              <a:rPr lang="en-US" dirty="0" smtClean="0">
                <a:solidFill>
                  <a:schemeClr val="tx2">
                    <a:lumMod val="50000"/>
                  </a:schemeClr>
                </a:solidFill>
              </a:rPr>
              <a:t> and noise.</a:t>
            </a:r>
          </a:p>
          <a:p>
            <a:r>
              <a:rPr lang="en-US" dirty="0" smtClean="0">
                <a:solidFill>
                  <a:schemeClr val="tx2">
                    <a:lumMod val="50000"/>
                  </a:schemeClr>
                </a:solidFill>
              </a:rPr>
              <a:t>I t  is effective for recycling of glass ,metal , paper and plastic.</a:t>
            </a:r>
          </a:p>
          <a:p>
            <a:r>
              <a:rPr lang="en-US" dirty="0" smtClean="0">
                <a:solidFill>
                  <a:schemeClr val="tx2">
                    <a:lumMod val="50000"/>
                  </a:schemeClr>
                </a:solidFill>
              </a:rPr>
              <a:t>I t helps in reduction of pollution</a:t>
            </a:r>
          </a:p>
          <a:p>
            <a:pPr>
              <a:buFont typeface="Wingdings" pitchFamily="2" charset="2"/>
              <a:buChar char="v"/>
            </a:pPr>
            <a:r>
              <a:rPr lang="en-US" b="1" dirty="0" smtClean="0">
                <a:solidFill>
                  <a:schemeClr val="accent6">
                    <a:lumMod val="75000"/>
                  </a:schemeClr>
                </a:solidFill>
              </a:rPr>
              <a:t>DISADVANTAGES:</a:t>
            </a:r>
            <a:r>
              <a:rPr lang="en-US" b="1" dirty="0" smtClean="0"/>
              <a:t> </a:t>
            </a:r>
          </a:p>
          <a:p>
            <a:r>
              <a:rPr lang="en-US" dirty="0" smtClean="0">
                <a:solidFill>
                  <a:schemeClr val="tx2">
                    <a:lumMod val="50000"/>
                  </a:schemeClr>
                </a:solidFill>
              </a:rPr>
              <a:t>The runtime of convolution operations are </a:t>
            </a:r>
            <a:r>
              <a:rPr lang="en-US" dirty="0" err="1" smtClean="0">
                <a:solidFill>
                  <a:schemeClr val="tx2">
                    <a:lumMod val="50000"/>
                  </a:schemeClr>
                </a:solidFill>
              </a:rPr>
              <a:t>computalationally</a:t>
            </a:r>
            <a:r>
              <a:rPr lang="en-US" dirty="0" smtClean="0">
                <a:solidFill>
                  <a:schemeClr val="tx2">
                    <a:lumMod val="50000"/>
                  </a:schemeClr>
                </a:solidFill>
              </a:rPr>
              <a:t> high. </a:t>
            </a:r>
          </a:p>
          <a:p>
            <a:r>
              <a:rPr lang="en-US" dirty="0" smtClean="0">
                <a:solidFill>
                  <a:schemeClr val="tx2">
                    <a:lumMod val="50000"/>
                  </a:schemeClr>
                </a:solidFill>
              </a:rPr>
              <a:t>Large number of training data and annotations are needed ; which </a:t>
            </a:r>
            <a:r>
              <a:rPr lang="en-US" dirty="0" err="1" smtClean="0">
                <a:solidFill>
                  <a:schemeClr val="tx2">
                    <a:lumMod val="50000"/>
                  </a:schemeClr>
                </a:solidFill>
              </a:rPr>
              <a:t>maynot</a:t>
            </a:r>
            <a:r>
              <a:rPr lang="en-US" dirty="0" smtClean="0">
                <a:solidFill>
                  <a:schemeClr val="tx2">
                    <a:lumMod val="50000"/>
                  </a:schemeClr>
                </a:solidFill>
              </a:rPr>
              <a:t> be practical in some problems. </a:t>
            </a:r>
          </a:p>
          <a:p>
            <a:r>
              <a:rPr lang="en-US" dirty="0" smtClean="0">
                <a:solidFill>
                  <a:schemeClr val="tx2">
                    <a:lumMod val="50000"/>
                  </a:schemeClr>
                </a:solidFill>
              </a:rPr>
              <a:t>From  a memory and capacity standpoint the CNN is not much bigger than regular two layer network. </a:t>
            </a:r>
          </a:p>
          <a:p>
            <a:endParaRPr lang="en-US" dirty="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txBody>
          <a:bodyPr>
            <a:normAutofit fontScale="92500" lnSpcReduction="10000"/>
          </a:bodyPr>
          <a:lstStyle/>
          <a:p>
            <a:pPr>
              <a:buFont typeface="Wingdings" pitchFamily="2" charset="2"/>
              <a:buChar char="v"/>
            </a:pPr>
            <a:r>
              <a:rPr lang="en-US" b="1" dirty="0" smtClean="0">
                <a:solidFill>
                  <a:schemeClr val="accent6">
                    <a:lumMod val="75000"/>
                  </a:schemeClr>
                </a:solidFill>
              </a:rPr>
              <a:t>APPLICATIONS: </a:t>
            </a:r>
          </a:p>
          <a:p>
            <a:r>
              <a:rPr lang="en-US" dirty="0" smtClean="0">
                <a:solidFill>
                  <a:schemeClr val="tx2">
                    <a:lumMod val="75000"/>
                  </a:schemeClr>
                </a:solidFill>
              </a:rPr>
              <a:t>It mainly applies for image recognition of garbage and helps to classify garbage into glass, metal, paper and plastic. </a:t>
            </a:r>
          </a:p>
          <a:p>
            <a:r>
              <a:rPr lang="en-US" dirty="0" smtClean="0">
                <a:solidFill>
                  <a:schemeClr val="tx2">
                    <a:lumMod val="75000"/>
                  </a:schemeClr>
                </a:solidFill>
              </a:rPr>
              <a:t>This  garbage classification system can take short time to sort the garbage . </a:t>
            </a:r>
          </a:p>
          <a:p>
            <a:r>
              <a:rPr lang="en-US" dirty="0" smtClean="0">
                <a:solidFill>
                  <a:schemeClr val="tx2">
                    <a:lumMod val="75000"/>
                  </a:schemeClr>
                </a:solidFill>
              </a:rPr>
              <a:t>It will be more accurate than sorting of garbage products by manual way.</a:t>
            </a:r>
          </a:p>
          <a:p>
            <a:r>
              <a:rPr lang="en-US" dirty="0" smtClean="0">
                <a:solidFill>
                  <a:schemeClr val="tx2">
                    <a:lumMod val="75000"/>
                  </a:schemeClr>
                </a:solidFill>
              </a:rPr>
              <a:t> Open source libraries for deploying application in CNN is very fast. </a:t>
            </a:r>
          </a:p>
          <a:p>
            <a:r>
              <a:rPr lang="en-US" dirty="0" smtClean="0">
                <a:solidFill>
                  <a:schemeClr val="tx2">
                    <a:lumMod val="75000"/>
                  </a:schemeClr>
                </a:solidFill>
              </a:rPr>
              <a:t>This application improves the </a:t>
            </a:r>
            <a:r>
              <a:rPr lang="en-US" dirty="0" err="1" smtClean="0">
                <a:solidFill>
                  <a:schemeClr val="tx2">
                    <a:lumMod val="75000"/>
                  </a:schemeClr>
                </a:solidFill>
              </a:rPr>
              <a:t>fuctioning</a:t>
            </a:r>
            <a:r>
              <a:rPr lang="en-US" dirty="0" smtClean="0">
                <a:solidFill>
                  <a:schemeClr val="tx2">
                    <a:lumMod val="75000"/>
                  </a:schemeClr>
                </a:solidFill>
              </a:rPr>
              <a:t> of corporations which are involved in garbage collection. </a:t>
            </a:r>
            <a:endParaRPr lang="en-US" dirty="0">
              <a:solidFill>
                <a:schemeClr val="tx2">
                  <a:lumMod val="75000"/>
                </a:schemeClr>
              </a:solidFill>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10000"/>
          </a:bodyPr>
          <a:lstStyle/>
          <a:p>
            <a:pPr>
              <a:buFont typeface="Wingdings" pitchFamily="2" charset="2"/>
              <a:buChar char="v"/>
            </a:pPr>
            <a:r>
              <a:rPr lang="en-US" b="1" dirty="0" smtClean="0">
                <a:solidFill>
                  <a:schemeClr val="accent6">
                    <a:lumMod val="75000"/>
                  </a:schemeClr>
                </a:solidFill>
              </a:rPr>
              <a:t>CONCLUSION:  </a:t>
            </a:r>
          </a:p>
          <a:p>
            <a:pPr>
              <a:buFont typeface="Wingdings" pitchFamily="2" charset="2"/>
              <a:buChar char="§"/>
            </a:pPr>
            <a:r>
              <a:rPr lang="en-US" dirty="0" smtClean="0">
                <a:solidFill>
                  <a:schemeClr val="tx2">
                    <a:lumMod val="75000"/>
                  </a:schemeClr>
                </a:solidFill>
              </a:rPr>
              <a:t>Through this research, we obtained the accuracy above 87% and made the comparative analysis on the model we adapted to train our data.</a:t>
            </a:r>
          </a:p>
          <a:p>
            <a:pPr>
              <a:buFont typeface="Wingdings" pitchFamily="2" charset="2"/>
              <a:buChar char="§"/>
            </a:pPr>
            <a:r>
              <a:rPr lang="en-US" dirty="0" smtClean="0">
                <a:solidFill>
                  <a:schemeClr val="tx2">
                    <a:lumMod val="75000"/>
                  </a:schemeClr>
                </a:solidFill>
              </a:rPr>
              <a:t> For this, we have been putting a continuous effort for getting better result for each evaluation metrics.</a:t>
            </a:r>
          </a:p>
          <a:p>
            <a:pPr>
              <a:buFont typeface="Wingdings" pitchFamily="2" charset="2"/>
              <a:buChar char="§"/>
            </a:pPr>
            <a:r>
              <a:rPr lang="en-US" dirty="0" smtClean="0">
                <a:solidFill>
                  <a:schemeClr val="tx2">
                    <a:lumMod val="75000"/>
                  </a:schemeClr>
                </a:solidFill>
              </a:rPr>
              <a:t> Furthermore, we still have things to work on dataset and increase its number. Also, t he performance of model can be improved further by increasing the number of </a:t>
            </a:r>
            <a:r>
              <a:rPr lang="en-US" dirty="0" err="1" smtClean="0">
                <a:solidFill>
                  <a:schemeClr val="tx2">
                    <a:lumMod val="75000"/>
                  </a:schemeClr>
                </a:solidFill>
              </a:rPr>
              <a:t>i</a:t>
            </a:r>
            <a:r>
              <a:rPr lang="en-US" dirty="0" smtClean="0">
                <a:solidFill>
                  <a:schemeClr val="tx2">
                    <a:lumMod val="75000"/>
                  </a:schemeClr>
                </a:solidFill>
              </a:rPr>
              <a:t> mages and fine tuning the model properly.</a:t>
            </a:r>
          </a:p>
          <a:p>
            <a:pPr>
              <a:buFont typeface="Wingdings" pitchFamily="2" charset="2"/>
              <a:buChar char="§"/>
            </a:pPr>
            <a:r>
              <a:rPr lang="en-US" dirty="0" smtClean="0">
                <a:solidFill>
                  <a:schemeClr val="tx2">
                    <a:lumMod val="75000"/>
                  </a:schemeClr>
                </a:solidFill>
              </a:rPr>
              <a:t> The idea of garbage classification can be  send in recycling process of waste if the mode is reliable and more </a:t>
            </a:r>
            <a:r>
              <a:rPr lang="en-US" dirty="0" err="1" smtClean="0">
                <a:solidFill>
                  <a:schemeClr val="tx2">
                    <a:lumMod val="75000"/>
                  </a:schemeClr>
                </a:solidFill>
              </a:rPr>
              <a:t>accuracte</a:t>
            </a:r>
            <a:r>
              <a:rPr lang="en-US" dirty="0" smtClean="0">
                <a:solidFill>
                  <a:schemeClr val="tx2">
                    <a:lumMod val="75000"/>
                  </a:schemeClr>
                </a:solidFill>
              </a:rPr>
              <a:t>.</a:t>
            </a:r>
          </a:p>
          <a:p>
            <a:pPr>
              <a:buNone/>
            </a:pPr>
            <a:r>
              <a:rPr lang="en-US" dirty="0" smtClean="0"/>
              <a:t> </a:t>
            </a:r>
            <a:endParaRPr lang="en-US" dirty="0"/>
          </a:p>
        </p:txBody>
      </p:sp>
    </p:spTree>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descr="C:\Users\DELL\Desktop\solid-waste-managementtuptaguig-1-638.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TextBox 2"/>
          <p:cNvSpPr txBox="1"/>
          <p:nvPr/>
        </p:nvSpPr>
        <p:spPr>
          <a:xfrm>
            <a:off x="1428728" y="1714488"/>
            <a:ext cx="6786610" cy="1323439"/>
          </a:xfrm>
          <a:prstGeom prst="rect">
            <a:avLst/>
          </a:prstGeom>
          <a:noFill/>
        </p:spPr>
        <p:txBody>
          <a:bodyPr wrap="square" rtlCol="0">
            <a:spAutoFit/>
            <a:scene3d>
              <a:camera prst="perspectiveLeft"/>
              <a:lightRig rig="flat" dir="tl">
                <a:rot lat="0" lon="0" rev="6600000"/>
              </a:lightRig>
            </a:scene3d>
            <a:sp3d extrusionH="25400" contourW="8890">
              <a:bevelT w="38100" h="31750"/>
              <a:contourClr>
                <a:schemeClr val="accent2">
                  <a:shade val="75000"/>
                </a:schemeClr>
              </a:contourClr>
            </a:sp3d>
          </a:bodyPr>
          <a:lstStyle/>
          <a:p>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rPr>
              <a:t>THANK YOU</a:t>
            </a:r>
            <a:endPar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endParaRP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512</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GARBAGE CLASSIFICATION  USING CONVOLUTION NEURAL NETWORKS</vt:lpstr>
      <vt:lpstr>INTRODUCTION</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CLASSIFICATION</dc:title>
  <dc:creator>DELL</dc:creator>
  <cp:lastModifiedBy>DELL</cp:lastModifiedBy>
  <cp:revision>13</cp:revision>
  <dcterms:created xsi:type="dcterms:W3CDTF">2020-08-29T22:51:17Z</dcterms:created>
  <dcterms:modified xsi:type="dcterms:W3CDTF">2020-08-30T00:28:21Z</dcterms:modified>
</cp:coreProperties>
</file>