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7" r:id="rId1"/>
  </p:sldMasterIdLst>
  <p:notesMasterIdLst>
    <p:notesMasterId r:id="rId15"/>
  </p:notesMasterIdLst>
  <p:sldIdLst>
    <p:sldId id="256" r:id="rId2"/>
    <p:sldId id="257" r:id="rId3"/>
    <p:sldId id="263" r:id="rId4"/>
    <p:sldId id="261" r:id="rId5"/>
    <p:sldId id="264" r:id="rId6"/>
    <p:sldId id="269" r:id="rId7"/>
    <p:sldId id="271" r:id="rId8"/>
    <p:sldId id="270" r:id="rId9"/>
    <p:sldId id="267" r:id="rId10"/>
    <p:sldId id="265" r:id="rId11"/>
    <p:sldId id="266" r:id="rId12"/>
    <p:sldId id="268" r:id="rId13"/>
    <p:sldId id="26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1" y="1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78A4AB-595E-439F-90E7-8AAC001D4297}" type="datetimeFigureOut">
              <a:rPr lang="en-IN" smtClean="0"/>
              <a:t>07-09-2020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9BDB7F-FD34-45DF-9E88-4177D8C83049}" type="slidenum">
              <a:rPr lang="en-IN" smtClean="0"/>
              <a:t>‹#›</a:t>
            </a:fld>
            <a:endParaRPr lang="en-IN"/>
          </a:p>
        </p:txBody>
      </p:sp>
    </p:spTree>
    <p:extLst>
      <p:ext uri="{BB962C8B-B14F-4D97-AF65-F5344CB8AC3E}">
        <p14:creationId xmlns:p14="http://schemas.microsoft.com/office/powerpoint/2010/main" val="753668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39BDB7F-FD34-45DF-9E88-4177D8C83049}" type="slidenum">
              <a:rPr lang="en-IN" smtClean="0"/>
              <a:t>2</a:t>
            </a:fld>
            <a:endParaRPr lang="en-IN"/>
          </a:p>
        </p:txBody>
      </p:sp>
    </p:spTree>
    <p:extLst>
      <p:ext uri="{BB962C8B-B14F-4D97-AF65-F5344CB8AC3E}">
        <p14:creationId xmlns:p14="http://schemas.microsoft.com/office/powerpoint/2010/main" val="2101423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39BDB7F-FD34-45DF-9E88-4177D8C83049}" type="slidenum">
              <a:rPr lang="en-IN" smtClean="0"/>
              <a:t>13</a:t>
            </a:fld>
            <a:endParaRPr lang="en-IN"/>
          </a:p>
        </p:txBody>
      </p:sp>
    </p:spTree>
    <p:extLst>
      <p:ext uri="{BB962C8B-B14F-4D97-AF65-F5344CB8AC3E}">
        <p14:creationId xmlns:p14="http://schemas.microsoft.com/office/powerpoint/2010/main" val="514962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3BD8B-ED66-4FBE-9B09-DB41B96D7C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8A8B7BB-8156-4521-8EFF-11FA22CBA0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4354D2B-CDF7-46E7-99F4-8B163EBFEC3F}"/>
              </a:ext>
            </a:extLst>
          </p:cNvPr>
          <p:cNvSpPr>
            <a:spLocks noGrp="1"/>
          </p:cNvSpPr>
          <p:nvPr>
            <p:ph type="dt" sz="half" idx="10"/>
          </p:nvPr>
        </p:nvSpPr>
        <p:spPr/>
        <p:txBody>
          <a:bodyPr/>
          <a:lstStyle/>
          <a:p>
            <a:fld id="{B61BEF0D-F0BB-DE4B-95CE-6DB70DBA9567}" type="datetimeFigureOut">
              <a:rPr lang="en-US" smtClean="0"/>
              <a:pPr/>
              <a:t>9/7/2020</a:t>
            </a:fld>
            <a:endParaRPr lang="en-US" dirty="0"/>
          </a:p>
        </p:txBody>
      </p:sp>
      <p:sp>
        <p:nvSpPr>
          <p:cNvPr id="5" name="Footer Placeholder 4">
            <a:extLst>
              <a:ext uri="{FF2B5EF4-FFF2-40B4-BE49-F238E27FC236}">
                <a16:creationId xmlns:a16="http://schemas.microsoft.com/office/drawing/2014/main" id="{AF37CDC9-3621-4035-83D6-D22119EB0E3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146B903-463F-4F3A-9508-71CC7653D9CB}"/>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314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42774-AB4C-41A5-9191-12188D68A37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19D5934-10E6-4DED-BEBB-55C029172E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88C1A5-6D0C-40AB-98EC-9281F14D5E1A}"/>
              </a:ext>
            </a:extLst>
          </p:cNvPr>
          <p:cNvSpPr>
            <a:spLocks noGrp="1"/>
          </p:cNvSpPr>
          <p:nvPr>
            <p:ph type="dt" sz="half" idx="10"/>
          </p:nvPr>
        </p:nvSpPr>
        <p:spPr/>
        <p:txBody>
          <a:bodyPr/>
          <a:lstStyle/>
          <a:p>
            <a:fld id="{B61BEF0D-F0BB-DE4B-95CE-6DB70DBA9567}" type="datetimeFigureOut">
              <a:rPr lang="en-US" smtClean="0"/>
              <a:pPr/>
              <a:t>9/7/2020</a:t>
            </a:fld>
            <a:endParaRPr lang="en-US" dirty="0"/>
          </a:p>
        </p:txBody>
      </p:sp>
      <p:sp>
        <p:nvSpPr>
          <p:cNvPr id="5" name="Footer Placeholder 4">
            <a:extLst>
              <a:ext uri="{FF2B5EF4-FFF2-40B4-BE49-F238E27FC236}">
                <a16:creationId xmlns:a16="http://schemas.microsoft.com/office/drawing/2014/main" id="{9AD872C2-5403-47DE-B9BB-380F3FB0A33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7A50E1F-FD86-40FB-9C11-360896FE2F9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7312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416EEB-6B8D-4F57-8337-AF8E2CD1AE0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3B4718-0037-459A-A96A-56C4E258A8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22C4D2-0568-428F-BA26-A9AA66DAEDD1}"/>
              </a:ext>
            </a:extLst>
          </p:cNvPr>
          <p:cNvSpPr>
            <a:spLocks noGrp="1"/>
          </p:cNvSpPr>
          <p:nvPr>
            <p:ph type="dt" sz="half" idx="10"/>
          </p:nvPr>
        </p:nvSpPr>
        <p:spPr/>
        <p:txBody>
          <a:bodyPr/>
          <a:lstStyle/>
          <a:p>
            <a:fld id="{B61BEF0D-F0BB-DE4B-95CE-6DB70DBA9567}" type="datetimeFigureOut">
              <a:rPr lang="en-US" smtClean="0"/>
              <a:pPr/>
              <a:t>9/7/2020</a:t>
            </a:fld>
            <a:endParaRPr lang="en-US" dirty="0"/>
          </a:p>
        </p:txBody>
      </p:sp>
      <p:sp>
        <p:nvSpPr>
          <p:cNvPr id="5" name="Footer Placeholder 4">
            <a:extLst>
              <a:ext uri="{FF2B5EF4-FFF2-40B4-BE49-F238E27FC236}">
                <a16:creationId xmlns:a16="http://schemas.microsoft.com/office/drawing/2014/main" id="{59E9DC51-0BF2-4468-BBBA-9FD0C810E7A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5F3237A-06DC-4ADA-AA28-B0B347E11BE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3230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8039D-4F3A-4083-813D-033B2B36D43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68D0382-7195-415A-83A3-24FAB4B35F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46A42F-8572-4D60-9F0B-F5D79F4033DC}"/>
              </a:ext>
            </a:extLst>
          </p:cNvPr>
          <p:cNvSpPr>
            <a:spLocks noGrp="1"/>
          </p:cNvSpPr>
          <p:nvPr>
            <p:ph type="dt" sz="half" idx="10"/>
          </p:nvPr>
        </p:nvSpPr>
        <p:spPr/>
        <p:txBody>
          <a:bodyPr/>
          <a:lstStyle/>
          <a:p>
            <a:fld id="{B61BEF0D-F0BB-DE4B-95CE-6DB70DBA9567}" type="datetimeFigureOut">
              <a:rPr lang="en-US" smtClean="0"/>
              <a:pPr/>
              <a:t>9/7/2020</a:t>
            </a:fld>
            <a:endParaRPr lang="en-US" dirty="0"/>
          </a:p>
        </p:txBody>
      </p:sp>
      <p:sp>
        <p:nvSpPr>
          <p:cNvPr id="5" name="Footer Placeholder 4">
            <a:extLst>
              <a:ext uri="{FF2B5EF4-FFF2-40B4-BE49-F238E27FC236}">
                <a16:creationId xmlns:a16="http://schemas.microsoft.com/office/drawing/2014/main" id="{BAA0A178-F548-411C-A550-14ACA1E63A1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8AAF2D-F940-4833-88B2-A93DF837830E}"/>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63690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36BA4-56B6-45F8-9C1F-78992A7D17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7B3ECD7-8D13-488A-8BA8-8802434AF3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3AE8A1-AE60-4D3E-80A8-0CCFED39340D}"/>
              </a:ext>
            </a:extLst>
          </p:cNvPr>
          <p:cNvSpPr>
            <a:spLocks noGrp="1"/>
          </p:cNvSpPr>
          <p:nvPr>
            <p:ph type="dt" sz="half" idx="10"/>
          </p:nvPr>
        </p:nvSpPr>
        <p:spPr/>
        <p:txBody>
          <a:bodyPr/>
          <a:lstStyle/>
          <a:p>
            <a:fld id="{B61BEF0D-F0BB-DE4B-95CE-6DB70DBA9567}" type="datetimeFigureOut">
              <a:rPr lang="en-US" smtClean="0"/>
              <a:pPr/>
              <a:t>9/7/2020</a:t>
            </a:fld>
            <a:endParaRPr lang="en-US" dirty="0"/>
          </a:p>
        </p:txBody>
      </p:sp>
      <p:sp>
        <p:nvSpPr>
          <p:cNvPr id="5" name="Footer Placeholder 4">
            <a:extLst>
              <a:ext uri="{FF2B5EF4-FFF2-40B4-BE49-F238E27FC236}">
                <a16:creationId xmlns:a16="http://schemas.microsoft.com/office/drawing/2014/main" id="{6489B4FD-BC0B-4994-952F-3273DC9DA34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820552A-F861-4B32-AE77-F2853F7D7B7E}"/>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1946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01D36-74F4-45C6-BE2C-1D14EE38387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F4E2480-8D24-4A46-B608-D1F6329E9D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DAF57FC-D2ED-4FB3-96CF-E2911F876D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09E1CFB-D6CF-44ED-8FE7-20B1E99D1C31}"/>
              </a:ext>
            </a:extLst>
          </p:cNvPr>
          <p:cNvSpPr>
            <a:spLocks noGrp="1"/>
          </p:cNvSpPr>
          <p:nvPr>
            <p:ph type="dt" sz="half" idx="10"/>
          </p:nvPr>
        </p:nvSpPr>
        <p:spPr/>
        <p:txBody>
          <a:bodyPr/>
          <a:lstStyle/>
          <a:p>
            <a:fld id="{B61BEF0D-F0BB-DE4B-95CE-6DB70DBA9567}" type="datetimeFigureOut">
              <a:rPr lang="en-US" smtClean="0"/>
              <a:pPr/>
              <a:t>9/7/2020</a:t>
            </a:fld>
            <a:endParaRPr lang="en-US" dirty="0"/>
          </a:p>
        </p:txBody>
      </p:sp>
      <p:sp>
        <p:nvSpPr>
          <p:cNvPr id="6" name="Footer Placeholder 5">
            <a:extLst>
              <a:ext uri="{FF2B5EF4-FFF2-40B4-BE49-F238E27FC236}">
                <a16:creationId xmlns:a16="http://schemas.microsoft.com/office/drawing/2014/main" id="{05E1F079-725D-4FAF-B60D-B13A50EAB0C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633A9F5-E297-4742-A76B-C6BB934C144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5044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0972D-B7ED-43EC-81C7-26D64DA372B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9225508-47EB-4123-86A6-FC075045A9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E716F6-9610-442B-9D84-9395CD5310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9D5C375-F44B-45A1-BD54-CECD8DE79C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414BE4-5A20-4B91-A3DA-107B642888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E2039D5-32B2-41A6-9859-9926C1F1D60D}"/>
              </a:ext>
            </a:extLst>
          </p:cNvPr>
          <p:cNvSpPr>
            <a:spLocks noGrp="1"/>
          </p:cNvSpPr>
          <p:nvPr>
            <p:ph type="dt" sz="half" idx="10"/>
          </p:nvPr>
        </p:nvSpPr>
        <p:spPr/>
        <p:txBody>
          <a:bodyPr/>
          <a:lstStyle/>
          <a:p>
            <a:fld id="{B61BEF0D-F0BB-DE4B-95CE-6DB70DBA9567}" type="datetimeFigureOut">
              <a:rPr lang="en-US" smtClean="0"/>
              <a:pPr/>
              <a:t>9/7/2020</a:t>
            </a:fld>
            <a:endParaRPr lang="en-US" dirty="0"/>
          </a:p>
        </p:txBody>
      </p:sp>
      <p:sp>
        <p:nvSpPr>
          <p:cNvPr id="8" name="Footer Placeholder 7">
            <a:extLst>
              <a:ext uri="{FF2B5EF4-FFF2-40B4-BE49-F238E27FC236}">
                <a16:creationId xmlns:a16="http://schemas.microsoft.com/office/drawing/2014/main" id="{99EFF840-350C-43CC-BD8A-A43C8B38075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3EA23615-4F3B-4299-AAC5-1B7B44185F0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75338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C81D3-E911-441B-9BA8-EB8D09DFC70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76A2EA6-5362-4207-B8D6-3A0ED8E44781}"/>
              </a:ext>
            </a:extLst>
          </p:cNvPr>
          <p:cNvSpPr>
            <a:spLocks noGrp="1"/>
          </p:cNvSpPr>
          <p:nvPr>
            <p:ph type="dt" sz="half" idx="10"/>
          </p:nvPr>
        </p:nvSpPr>
        <p:spPr/>
        <p:txBody>
          <a:bodyPr/>
          <a:lstStyle/>
          <a:p>
            <a:fld id="{B61BEF0D-F0BB-DE4B-95CE-6DB70DBA9567}" type="datetimeFigureOut">
              <a:rPr lang="en-US" smtClean="0"/>
              <a:pPr/>
              <a:t>9/7/2020</a:t>
            </a:fld>
            <a:endParaRPr lang="en-US" dirty="0"/>
          </a:p>
        </p:txBody>
      </p:sp>
      <p:sp>
        <p:nvSpPr>
          <p:cNvPr id="4" name="Footer Placeholder 3">
            <a:extLst>
              <a:ext uri="{FF2B5EF4-FFF2-40B4-BE49-F238E27FC236}">
                <a16:creationId xmlns:a16="http://schemas.microsoft.com/office/drawing/2014/main" id="{D9D920FE-EE14-44FC-A8D0-003F3BCB8F5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300E76E-FAD5-428E-A9C8-18A1E509DF01}"/>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2352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3C340F-5A49-4206-BE2B-8F824C998E93}"/>
              </a:ext>
            </a:extLst>
          </p:cNvPr>
          <p:cNvSpPr>
            <a:spLocks noGrp="1"/>
          </p:cNvSpPr>
          <p:nvPr>
            <p:ph type="dt" sz="half" idx="10"/>
          </p:nvPr>
        </p:nvSpPr>
        <p:spPr/>
        <p:txBody>
          <a:bodyPr/>
          <a:lstStyle/>
          <a:p>
            <a:fld id="{B61BEF0D-F0BB-DE4B-95CE-6DB70DBA9567}" type="datetimeFigureOut">
              <a:rPr lang="en-US" smtClean="0"/>
              <a:pPr/>
              <a:t>9/7/2020</a:t>
            </a:fld>
            <a:endParaRPr lang="en-US" dirty="0"/>
          </a:p>
        </p:txBody>
      </p:sp>
      <p:sp>
        <p:nvSpPr>
          <p:cNvPr id="3" name="Footer Placeholder 2">
            <a:extLst>
              <a:ext uri="{FF2B5EF4-FFF2-40B4-BE49-F238E27FC236}">
                <a16:creationId xmlns:a16="http://schemas.microsoft.com/office/drawing/2014/main" id="{0C7BC649-5E52-473B-BFF1-B09093151AA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6E6FC39-269E-4146-8B36-35796740BEF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1805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ABE15-79E0-461F-8B8C-FD1BED23D3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86F98AE-983D-4DF9-8534-181A84C70A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6146D2C-A554-4AC8-9EC2-5243A4293B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87FC79-B8CF-4B5B-AF72-09C1FBB581AF}"/>
              </a:ext>
            </a:extLst>
          </p:cNvPr>
          <p:cNvSpPr>
            <a:spLocks noGrp="1"/>
          </p:cNvSpPr>
          <p:nvPr>
            <p:ph type="dt" sz="half" idx="10"/>
          </p:nvPr>
        </p:nvSpPr>
        <p:spPr/>
        <p:txBody>
          <a:bodyPr/>
          <a:lstStyle/>
          <a:p>
            <a:fld id="{B61BEF0D-F0BB-DE4B-95CE-6DB70DBA9567}" type="datetimeFigureOut">
              <a:rPr lang="en-US" smtClean="0"/>
              <a:pPr/>
              <a:t>9/7/2020</a:t>
            </a:fld>
            <a:endParaRPr lang="en-US" dirty="0"/>
          </a:p>
        </p:txBody>
      </p:sp>
      <p:sp>
        <p:nvSpPr>
          <p:cNvPr id="6" name="Footer Placeholder 5">
            <a:extLst>
              <a:ext uri="{FF2B5EF4-FFF2-40B4-BE49-F238E27FC236}">
                <a16:creationId xmlns:a16="http://schemas.microsoft.com/office/drawing/2014/main" id="{866E40DB-4ECC-4244-9D1C-153FCCC46A4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C49F20F-00D9-4BEB-B795-B9B56FB5C2F9}"/>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7866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58EC2-1CDF-4C39-B8A6-DDFD7D9FB9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4409463-8871-4947-8808-7E0348EADD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E0898D8-8F60-4981-AA84-9E13050325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E626B8-34CE-4EBA-BE48-10C6D4DC3D26}"/>
              </a:ext>
            </a:extLst>
          </p:cNvPr>
          <p:cNvSpPr>
            <a:spLocks noGrp="1"/>
          </p:cNvSpPr>
          <p:nvPr>
            <p:ph type="dt" sz="half" idx="10"/>
          </p:nvPr>
        </p:nvSpPr>
        <p:spPr/>
        <p:txBody>
          <a:bodyPr/>
          <a:lstStyle/>
          <a:p>
            <a:fld id="{B61BEF0D-F0BB-DE4B-95CE-6DB70DBA9567}" type="datetimeFigureOut">
              <a:rPr lang="en-US" smtClean="0"/>
              <a:pPr/>
              <a:t>9/7/2020</a:t>
            </a:fld>
            <a:endParaRPr lang="en-US" dirty="0"/>
          </a:p>
        </p:txBody>
      </p:sp>
      <p:sp>
        <p:nvSpPr>
          <p:cNvPr id="6" name="Footer Placeholder 5">
            <a:extLst>
              <a:ext uri="{FF2B5EF4-FFF2-40B4-BE49-F238E27FC236}">
                <a16:creationId xmlns:a16="http://schemas.microsoft.com/office/drawing/2014/main" id="{00EDD5CF-1F68-481D-8160-494516FF7C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F7680DB-B43E-4077-8056-DB9FFFC629A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96348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133B78-84A7-40DF-BD9D-AA1AC92514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594EBAF-52FF-48C2-B64D-68E444738C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714C71-6DB6-4FE7-8936-152EC24ACD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9/7/2020</a:t>
            </a:fld>
            <a:endParaRPr lang="en-US" dirty="0"/>
          </a:p>
        </p:txBody>
      </p:sp>
      <p:sp>
        <p:nvSpPr>
          <p:cNvPr id="5" name="Footer Placeholder 4">
            <a:extLst>
              <a:ext uri="{FF2B5EF4-FFF2-40B4-BE49-F238E27FC236}">
                <a16:creationId xmlns:a16="http://schemas.microsoft.com/office/drawing/2014/main" id="{3F01A747-B4AE-4043-8720-B8898EC07D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1D475BC-AA87-450C-A6B1-E34E3A95DA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1054353"/>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3.pn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0353B1C-6798-6C4C-A1DD-57FEB1092C9F}"/>
              </a:ext>
            </a:extLst>
          </p:cNvPr>
          <p:cNvSpPr>
            <a:spLocks noGrp="1"/>
          </p:cNvSpPr>
          <p:nvPr>
            <p:ph type="ctrTitle"/>
          </p:nvPr>
        </p:nvSpPr>
        <p:spPr>
          <a:xfrm>
            <a:off x="1179226" y="826680"/>
            <a:ext cx="9833548" cy="1325563"/>
          </a:xfrm>
        </p:spPr>
        <p:txBody>
          <a:bodyPr vert="horz" lIns="91440" tIns="45720" rIns="91440" bIns="45720" rtlCol="0" anchor="ctr">
            <a:normAutofit/>
          </a:bodyPr>
          <a:lstStyle/>
          <a:p>
            <a:r>
              <a:rPr lang="en-US" sz="4000" b="1" kern="1200" spc="300" dirty="0">
                <a:solidFill>
                  <a:srgbClr val="FFFFFF"/>
                </a:solidFill>
                <a:effectLst>
                  <a:outerShdw blurRad="38100" dist="38100" dir="2700000" algn="tl">
                    <a:srgbClr val="000000">
                      <a:alpha val="43137"/>
                    </a:srgbClr>
                  </a:outerShdw>
                </a:effectLst>
                <a:latin typeface="+mj-lt"/>
                <a:ea typeface="+mj-ea"/>
                <a:cs typeface="+mj-cs"/>
              </a:rPr>
              <a:t>SENTIMENT CLASSIFICATION AND OPINION MINING ON AIRLINE REVIEWS </a:t>
            </a:r>
          </a:p>
        </p:txBody>
      </p:sp>
      <p:sp>
        <p:nvSpPr>
          <p:cNvPr id="3" name="Subtitle 2">
            <a:extLst>
              <a:ext uri="{FF2B5EF4-FFF2-40B4-BE49-F238E27FC236}">
                <a16:creationId xmlns:a16="http://schemas.microsoft.com/office/drawing/2014/main" id="{0BDB21CC-D246-9D49-A624-58678939B6F1}"/>
              </a:ext>
            </a:extLst>
          </p:cNvPr>
          <p:cNvSpPr>
            <a:spLocks noGrp="1"/>
          </p:cNvSpPr>
          <p:nvPr>
            <p:ph type="subTitle" idx="1"/>
          </p:nvPr>
        </p:nvSpPr>
        <p:spPr>
          <a:xfrm>
            <a:off x="1179226" y="3092970"/>
            <a:ext cx="3558144" cy="2693976"/>
          </a:xfrm>
        </p:spPr>
        <p:txBody>
          <a:bodyPr vert="horz" lIns="91440" tIns="45720" rIns="91440" bIns="45720" rtlCol="0" anchorCtr="0">
            <a:normAutofit fontScale="85000" lnSpcReduction="20000"/>
          </a:bodyPr>
          <a:lstStyle/>
          <a:p>
            <a:pPr indent="-228600" algn="l">
              <a:buFont typeface="Arial" panose="020B0604020202020204" pitchFamily="34" charset="0"/>
              <a:buChar char="•"/>
            </a:pPr>
            <a:endParaRPr lang="en-US" sz="1000" b="1" u="sng" dirty="0">
              <a:solidFill>
                <a:srgbClr val="000000"/>
              </a:solidFill>
              <a:highlight>
                <a:srgbClr val="808080"/>
              </a:highlight>
            </a:endParaRPr>
          </a:p>
          <a:p>
            <a:pPr indent="-228600" algn="l">
              <a:buFont typeface="Arial" panose="020B0604020202020204" pitchFamily="34" charset="0"/>
              <a:buChar char="•"/>
            </a:pPr>
            <a:endParaRPr lang="en-US" sz="1000" b="1" u="sng" dirty="0">
              <a:solidFill>
                <a:srgbClr val="000000"/>
              </a:solidFill>
              <a:effectLst>
                <a:outerShdw blurRad="38100" dist="38100" dir="2700000" algn="tl">
                  <a:srgbClr val="000000">
                    <a:alpha val="43137"/>
                  </a:srgbClr>
                </a:outerShdw>
              </a:effectLst>
              <a:highlight>
                <a:srgbClr val="808080"/>
              </a:highlight>
            </a:endParaRPr>
          </a:p>
          <a:p>
            <a:pPr indent="-228600" algn="l">
              <a:buFont typeface="Arial" panose="020B0604020202020204" pitchFamily="34" charset="0"/>
              <a:buChar char="•"/>
            </a:pPr>
            <a:endParaRPr lang="en-US" sz="1000" b="1" dirty="0">
              <a:solidFill>
                <a:srgbClr val="000000"/>
              </a:solidFill>
              <a:effectLst>
                <a:outerShdw blurRad="38100" dist="38100" dir="2700000" algn="tl">
                  <a:srgbClr val="000000">
                    <a:alpha val="43137"/>
                  </a:srgbClr>
                </a:outerShdw>
              </a:effectLst>
            </a:endParaRPr>
          </a:p>
          <a:p>
            <a:pPr indent="-228600" algn="l">
              <a:buFont typeface="Arial" panose="020B0604020202020204" pitchFamily="34" charset="0"/>
              <a:buChar char="•"/>
            </a:pPr>
            <a:endParaRPr lang="en-US" sz="1000" b="1" dirty="0">
              <a:solidFill>
                <a:srgbClr val="000000"/>
              </a:solidFill>
              <a:effectLst>
                <a:outerShdw blurRad="38100" dist="38100" dir="2700000" algn="tl">
                  <a:srgbClr val="000000">
                    <a:alpha val="43137"/>
                  </a:srgbClr>
                </a:outerShdw>
              </a:effectLst>
            </a:endParaRPr>
          </a:p>
          <a:p>
            <a:pPr indent="-228600" algn="l">
              <a:buFont typeface="Arial" panose="020B0604020202020204" pitchFamily="34" charset="0"/>
              <a:buChar char="•"/>
            </a:pPr>
            <a:endParaRPr lang="en-US" sz="1000" b="1" dirty="0">
              <a:solidFill>
                <a:srgbClr val="000000"/>
              </a:solidFill>
              <a:effectLst>
                <a:outerShdw blurRad="38100" dist="38100" dir="2700000" algn="tl">
                  <a:srgbClr val="000000">
                    <a:alpha val="43137"/>
                  </a:srgbClr>
                </a:outerShdw>
              </a:effectLst>
            </a:endParaRPr>
          </a:p>
          <a:p>
            <a:pPr algn="l"/>
            <a:r>
              <a:rPr lang="en-US" sz="2000" b="1" u="sng" dirty="0">
                <a:solidFill>
                  <a:srgbClr val="000000"/>
                </a:solidFill>
                <a:effectLst>
                  <a:outerShdw blurRad="38100" dist="38100" dir="2700000" algn="tl">
                    <a:srgbClr val="000000">
                      <a:alpha val="43137"/>
                    </a:srgbClr>
                  </a:outerShdw>
                </a:effectLst>
              </a:rPr>
              <a:t>DEVELOPED BY:  </a:t>
            </a:r>
          </a:p>
          <a:p>
            <a:pPr indent="-228600" algn="l">
              <a:buFont typeface="Arial" panose="020B0604020202020204" pitchFamily="34" charset="0"/>
              <a:buChar char="•"/>
            </a:pPr>
            <a:r>
              <a:rPr lang="en-US" sz="2000" b="1" dirty="0">
                <a:solidFill>
                  <a:srgbClr val="000000"/>
                </a:solidFill>
                <a:effectLst>
                  <a:outerShdw blurRad="38100" dist="38100" dir="2700000" algn="tl">
                    <a:srgbClr val="000000">
                      <a:alpha val="43137"/>
                    </a:srgbClr>
                  </a:outerShdw>
                </a:effectLst>
              </a:rPr>
              <a:t>NAINENI SRAVANTHI</a:t>
            </a:r>
          </a:p>
          <a:p>
            <a:pPr indent="-228600" algn="l">
              <a:buFont typeface="Arial" panose="020B0604020202020204" pitchFamily="34" charset="0"/>
              <a:buChar char="•"/>
            </a:pPr>
            <a:r>
              <a:rPr lang="en-US" sz="2000" b="1" dirty="0">
                <a:solidFill>
                  <a:srgbClr val="000000"/>
                </a:solidFill>
                <a:effectLst>
                  <a:outerShdw blurRad="38100" dist="38100" dir="2700000" algn="tl">
                    <a:srgbClr val="000000">
                      <a:alpha val="43137"/>
                    </a:srgbClr>
                  </a:outerShdw>
                </a:effectLst>
              </a:rPr>
              <a:t>BAIRI ARAVIND</a:t>
            </a:r>
          </a:p>
          <a:p>
            <a:pPr indent="-228600" algn="l">
              <a:buFont typeface="Arial" panose="020B0604020202020204" pitchFamily="34" charset="0"/>
              <a:buChar char="•"/>
            </a:pPr>
            <a:r>
              <a:rPr lang="en-US" sz="2000" b="1" dirty="0">
                <a:solidFill>
                  <a:srgbClr val="000000"/>
                </a:solidFill>
                <a:effectLst>
                  <a:outerShdw blurRad="38100" dist="38100" dir="2700000" algn="tl">
                    <a:srgbClr val="000000">
                      <a:alpha val="43137"/>
                    </a:srgbClr>
                  </a:outerShdw>
                </a:effectLst>
              </a:rPr>
              <a:t>BINGI CHANDRA VAMSHI</a:t>
            </a:r>
          </a:p>
          <a:p>
            <a:pPr indent="-228600" algn="l">
              <a:buFont typeface="Arial" panose="020B0604020202020204" pitchFamily="34" charset="0"/>
              <a:buChar char="•"/>
            </a:pPr>
            <a:r>
              <a:rPr lang="en-US" sz="2000" b="1" dirty="0">
                <a:solidFill>
                  <a:srgbClr val="000000"/>
                </a:solidFill>
                <a:effectLst>
                  <a:outerShdw blurRad="38100" dist="38100" dir="2700000" algn="tl">
                    <a:srgbClr val="000000">
                      <a:alpha val="43137"/>
                    </a:srgbClr>
                  </a:outerShdw>
                </a:effectLst>
              </a:rPr>
              <a:t>MOHAMMED ABDUL KHALIQ</a:t>
            </a:r>
          </a:p>
          <a:p>
            <a:pPr indent="-228600" algn="l">
              <a:buFont typeface="Arial" panose="020B0604020202020204" pitchFamily="34" charset="0"/>
              <a:buChar char="•"/>
            </a:pPr>
            <a:endParaRPr lang="en-US" sz="2000" b="1" dirty="0">
              <a:solidFill>
                <a:srgbClr val="000000"/>
              </a:solidFill>
              <a:effectLst>
                <a:outerShdw blurRad="38100" dist="38100" dir="2700000" algn="tl">
                  <a:srgbClr val="000000">
                    <a:alpha val="43137"/>
                  </a:srgbClr>
                </a:outerShdw>
              </a:effectLst>
            </a:endParaRPr>
          </a:p>
          <a:p>
            <a:pPr indent="-228600" algn="l">
              <a:buFont typeface="Arial" panose="020B0604020202020204" pitchFamily="34" charset="0"/>
              <a:buChar char="•"/>
            </a:pPr>
            <a:endParaRPr lang="en-US" sz="1000" dirty="0">
              <a:solidFill>
                <a:srgbClr val="000000"/>
              </a:solidFill>
            </a:endParaRPr>
          </a:p>
          <a:p>
            <a:pPr indent="-228600" algn="l">
              <a:buFont typeface="Arial" panose="020B0604020202020204" pitchFamily="34" charset="0"/>
              <a:buChar char="•"/>
            </a:pPr>
            <a:endParaRPr lang="en-US" sz="1000" dirty="0">
              <a:solidFill>
                <a:srgbClr val="000000"/>
              </a:solidFill>
            </a:endParaRPr>
          </a:p>
          <a:p>
            <a:pPr indent="-228600" algn="l">
              <a:buFont typeface="Arial" panose="020B0604020202020204" pitchFamily="34" charset="0"/>
              <a:buChar char="•"/>
            </a:pPr>
            <a:endParaRPr lang="en-US" sz="1000" dirty="0">
              <a:solidFill>
                <a:srgbClr val="000000"/>
              </a:solidFill>
            </a:endParaRPr>
          </a:p>
          <a:p>
            <a:pPr indent="-228600" algn="l">
              <a:buFont typeface="Arial" panose="020B0604020202020204" pitchFamily="34" charset="0"/>
              <a:buChar char="•"/>
            </a:pPr>
            <a:endParaRPr lang="en-US" sz="1000" dirty="0">
              <a:solidFill>
                <a:srgbClr val="000000"/>
              </a:solidFill>
            </a:endParaRPr>
          </a:p>
          <a:p>
            <a:pPr indent="-228600" algn="l">
              <a:buFont typeface="Arial" panose="020B0604020202020204" pitchFamily="34" charset="0"/>
              <a:buChar char="•"/>
            </a:pPr>
            <a:endParaRPr lang="en-US" sz="1000" dirty="0">
              <a:solidFill>
                <a:srgbClr val="000000"/>
              </a:solidFill>
            </a:endParaRPr>
          </a:p>
          <a:p>
            <a:pPr indent="-228600" algn="l">
              <a:buFont typeface="Arial" panose="020B0604020202020204" pitchFamily="34" charset="0"/>
              <a:buChar char="•"/>
            </a:pPr>
            <a:endParaRPr lang="en-US" sz="1000" dirty="0">
              <a:solidFill>
                <a:srgbClr val="000000"/>
              </a:solidFill>
            </a:endParaRPr>
          </a:p>
        </p:txBody>
      </p:sp>
    </p:spTree>
    <p:custDataLst>
      <p:tags r:id="rId1"/>
    </p:custDataLst>
    <p:extLst>
      <p:ext uri="{BB962C8B-B14F-4D97-AF65-F5344CB8AC3E}">
        <p14:creationId xmlns:p14="http://schemas.microsoft.com/office/powerpoint/2010/main" val="3494211191"/>
      </p:ext>
    </p:extLst>
  </p:cSld>
  <p:clrMapOvr>
    <a:masterClrMapping/>
  </p:clrMapOvr>
  <mc:AlternateContent xmlns:mc="http://schemas.openxmlformats.org/markup-compatibility/2006" xmlns:p14="http://schemas.microsoft.com/office/powerpoint/2010/main">
    <mc:Choice Requires="p14">
      <p:transition spd="slow" p14:dur="1500" advTm="3395">
        <p:random/>
      </p:transition>
    </mc:Choice>
    <mc:Fallback xmlns="">
      <p:transition spd="slow" advTm="3395">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5" name="Rectangle 115">
            <a:extLst>
              <a:ext uri="{FF2B5EF4-FFF2-40B4-BE49-F238E27FC236}">
                <a16:creationId xmlns:a16="http://schemas.microsoft.com/office/drawing/2014/main" id="{9AF5C66A-E8F2-4E13-98A3-FE96597C5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46" name="Picture 117">
            <a:extLst>
              <a:ext uri="{FF2B5EF4-FFF2-40B4-BE49-F238E27FC236}">
                <a16:creationId xmlns:a16="http://schemas.microsoft.com/office/drawing/2014/main" id="{AC860275-E106-493A-8BF0-E0A91130EF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37574F1-B042-7341-9306-C3E01FB06DEA}"/>
              </a:ext>
            </a:extLst>
          </p:cNvPr>
          <p:cNvSpPr>
            <a:spLocks noGrp="1"/>
          </p:cNvSpPr>
          <p:nvPr>
            <p:ph type="title"/>
          </p:nvPr>
        </p:nvSpPr>
        <p:spPr>
          <a:xfrm>
            <a:off x="1179576" y="822960"/>
            <a:ext cx="9829800" cy="1325880"/>
          </a:xfrm>
        </p:spPr>
        <p:txBody>
          <a:bodyPr>
            <a:normAutofit/>
          </a:bodyPr>
          <a:lstStyle/>
          <a:p>
            <a:pPr algn="ctr"/>
            <a:r>
              <a:rPr lang="en-GB" sz="4000" b="1">
                <a:solidFill>
                  <a:srgbClr val="FFFFFF"/>
                </a:solidFill>
                <a:effectLst>
                  <a:outerShdw blurRad="38100" dist="38100" dir="2700000" algn="tl">
                    <a:srgbClr val="000000">
                      <a:alpha val="43137"/>
                    </a:srgbClr>
                  </a:outerShdw>
                </a:effectLst>
              </a:rPr>
              <a:t>APPLICATIONS</a:t>
            </a:r>
            <a:endParaRPr lang="en-US" sz="4000" b="1">
              <a:solidFill>
                <a:srgbClr val="FFFFFF"/>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C9C69718-E027-FE47-AF78-10A15FD36998}"/>
              </a:ext>
            </a:extLst>
          </p:cNvPr>
          <p:cNvSpPr>
            <a:spLocks noGrp="1"/>
          </p:cNvSpPr>
          <p:nvPr>
            <p:ph idx="1"/>
          </p:nvPr>
        </p:nvSpPr>
        <p:spPr>
          <a:xfrm>
            <a:off x="804672" y="2827419"/>
            <a:ext cx="5126896" cy="3227626"/>
          </a:xfrm>
        </p:spPr>
        <p:txBody>
          <a:bodyPr anchor="ctr">
            <a:normAutofit/>
          </a:bodyPr>
          <a:lstStyle/>
          <a:p>
            <a:r>
              <a:rPr lang="en-GB" sz="1900">
                <a:solidFill>
                  <a:srgbClr val="000000"/>
                </a:solidFill>
              </a:rPr>
              <a:t>It can be used to give your business valuable insights into how people feel about your product brand or service. 
When applied to social media channels, it can be used to identify spikes in sentiment, thereby allowing you to identify potential product advocates or social media influencers.</a:t>
            </a:r>
            <a:endParaRPr lang="en-US" sz="1900">
              <a:solidFill>
                <a:srgbClr val="000000"/>
              </a:solidFill>
            </a:endParaRPr>
          </a:p>
        </p:txBody>
      </p:sp>
      <p:pic>
        <p:nvPicPr>
          <p:cNvPr id="4" name="Picture 4">
            <a:extLst>
              <a:ext uri="{FF2B5EF4-FFF2-40B4-BE49-F238E27FC236}">
                <a16:creationId xmlns:a16="http://schemas.microsoft.com/office/drawing/2014/main" id="{BBA17C73-069C-4F4D-8751-A842CF44BB39}"/>
              </a:ext>
            </a:extLst>
          </p:cNvPr>
          <p:cNvPicPr>
            <a:picLocks noChangeAspect="1"/>
          </p:cNvPicPr>
          <p:nvPr/>
        </p:nvPicPr>
        <p:blipFill rotWithShape="1">
          <a:blip r:embed="rId3"/>
          <a:srcRect l="11424" r="34834" b="2"/>
          <a:stretch/>
        </p:blipFill>
        <p:spPr>
          <a:xfrm>
            <a:off x="7369752" y="2837712"/>
            <a:ext cx="3073944" cy="3217333"/>
          </a:xfrm>
          <a:prstGeom prst="rect">
            <a:avLst/>
          </a:prstGeom>
        </p:spPr>
      </p:pic>
    </p:spTree>
    <p:extLst>
      <p:ext uri="{BB962C8B-B14F-4D97-AF65-F5344CB8AC3E}">
        <p14:creationId xmlns:p14="http://schemas.microsoft.com/office/powerpoint/2010/main" val="681456411"/>
      </p:ext>
    </p:extLst>
  </p:cSld>
  <p:clrMapOvr>
    <a:masterClrMapping/>
  </p:clrMapOvr>
  <mc:AlternateContent xmlns:mc="http://schemas.openxmlformats.org/markup-compatibility/2006" xmlns:p14="http://schemas.microsoft.com/office/powerpoint/2010/main">
    <mc:Choice Requires="p14">
      <p:transition spd="slow" p14:dur="1500" advTm="4627">
        <p:random/>
      </p:transition>
    </mc:Choice>
    <mc:Fallback xmlns="">
      <p:transition spd="slow" advTm="4627">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9AF5C66A-E8F2-4E13-98A3-FE96597C5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5" name="Picture 24">
            <a:extLst>
              <a:ext uri="{FF2B5EF4-FFF2-40B4-BE49-F238E27FC236}">
                <a16:creationId xmlns:a16="http://schemas.microsoft.com/office/drawing/2014/main" id="{AC860275-E106-493A-8BF0-E0A91130EF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7059EB7-D26C-5C4A-8736-B1E92274A075}"/>
              </a:ext>
            </a:extLst>
          </p:cNvPr>
          <p:cNvSpPr>
            <a:spLocks noGrp="1"/>
          </p:cNvSpPr>
          <p:nvPr>
            <p:ph type="title"/>
          </p:nvPr>
        </p:nvSpPr>
        <p:spPr>
          <a:xfrm>
            <a:off x="1179576" y="822960"/>
            <a:ext cx="9829800" cy="1325880"/>
          </a:xfrm>
        </p:spPr>
        <p:txBody>
          <a:bodyPr>
            <a:normAutofit/>
          </a:bodyPr>
          <a:lstStyle/>
          <a:p>
            <a:pPr algn="ctr"/>
            <a:r>
              <a:rPr lang="en-GB" sz="4000" b="1" dirty="0">
                <a:solidFill>
                  <a:srgbClr val="FFFFFF"/>
                </a:solidFill>
                <a:effectLst>
                  <a:outerShdw blurRad="38100" dist="38100" dir="2700000" algn="tl">
                    <a:srgbClr val="000000">
                      <a:alpha val="43137"/>
                    </a:srgbClr>
                  </a:outerShdw>
                </a:effectLst>
              </a:rPr>
              <a:t>ADVANTAGES AND DISADVANTAGES</a:t>
            </a:r>
            <a:endParaRPr lang="en-US" sz="4000" b="1" dirty="0">
              <a:solidFill>
                <a:srgbClr val="FFFFFF"/>
              </a:solidFill>
              <a:effectLst>
                <a:outerShdw blurRad="38100" dist="38100" dir="2700000" algn="tl">
                  <a:srgbClr val="000000">
                    <a:alpha val="43137"/>
                  </a:srgbClr>
                </a:outerShdw>
              </a:effectLst>
            </a:endParaRPr>
          </a:p>
        </p:txBody>
      </p:sp>
      <p:sp>
        <p:nvSpPr>
          <p:cNvPr id="5" name="Content Placeholder 4">
            <a:extLst>
              <a:ext uri="{FF2B5EF4-FFF2-40B4-BE49-F238E27FC236}">
                <a16:creationId xmlns:a16="http://schemas.microsoft.com/office/drawing/2014/main" id="{F86868AC-F9F1-B246-B6CE-2574D2218C27}"/>
              </a:ext>
            </a:extLst>
          </p:cNvPr>
          <p:cNvSpPr>
            <a:spLocks noGrp="1"/>
          </p:cNvSpPr>
          <p:nvPr>
            <p:ph idx="1"/>
          </p:nvPr>
        </p:nvSpPr>
        <p:spPr>
          <a:xfrm>
            <a:off x="804672" y="2827419"/>
            <a:ext cx="5126896" cy="3227626"/>
          </a:xfrm>
        </p:spPr>
        <p:txBody>
          <a:bodyPr anchor="ctr">
            <a:normAutofit/>
          </a:bodyPr>
          <a:lstStyle/>
          <a:p>
            <a:r>
              <a:rPr lang="en-GB" sz="1900" b="1">
                <a:solidFill>
                  <a:srgbClr val="000000"/>
                </a:solidFill>
                <a:effectLst>
                  <a:outerShdw blurRad="38100" dist="38100" dir="2700000" algn="tl">
                    <a:srgbClr val="000000">
                      <a:alpha val="43137"/>
                    </a:srgbClr>
                  </a:outerShdw>
                </a:effectLst>
              </a:rPr>
              <a:t>ADVANTAGES:-</a:t>
            </a:r>
            <a:r>
              <a:rPr lang="en-GB" sz="1900">
                <a:solidFill>
                  <a:srgbClr val="000000"/>
                </a:solidFill>
              </a:rPr>
              <a:t>
It can easily analyse the reviews Of customers on their travel experience
It is very useful of airline companies to know their customers experience very well. 
</a:t>
            </a:r>
            <a:r>
              <a:rPr lang="en-GB" sz="1900" b="1">
                <a:solidFill>
                  <a:srgbClr val="000000"/>
                </a:solidFill>
                <a:effectLst>
                  <a:outerShdw blurRad="38100" dist="38100" dir="2700000" algn="tl">
                    <a:srgbClr val="000000">
                      <a:alpha val="43137"/>
                    </a:srgbClr>
                  </a:outerShdw>
                </a:effectLst>
              </a:rPr>
              <a:t>DISADVANTAGES:-</a:t>
            </a:r>
            <a:r>
              <a:rPr lang="en-GB" sz="1900">
                <a:solidFill>
                  <a:srgbClr val="000000"/>
                </a:solidFill>
              </a:rPr>
              <a:t>
It cannot give complete 100% accurate results this the one of the main disadvantage. </a:t>
            </a:r>
            <a:endParaRPr lang="en-US" sz="1900">
              <a:solidFill>
                <a:srgbClr val="000000"/>
              </a:solidFill>
            </a:endParaRPr>
          </a:p>
        </p:txBody>
      </p:sp>
      <p:pic>
        <p:nvPicPr>
          <p:cNvPr id="6" name="Picture 6">
            <a:extLst>
              <a:ext uri="{FF2B5EF4-FFF2-40B4-BE49-F238E27FC236}">
                <a16:creationId xmlns:a16="http://schemas.microsoft.com/office/drawing/2014/main" id="{C74E215C-691C-E44E-9BE5-B8630FAEC275}"/>
              </a:ext>
            </a:extLst>
          </p:cNvPr>
          <p:cNvPicPr>
            <a:picLocks noChangeAspect="1"/>
          </p:cNvPicPr>
          <p:nvPr/>
        </p:nvPicPr>
        <p:blipFill rotWithShape="1">
          <a:blip r:embed="rId3"/>
          <a:srcRect l="5054" r="8022" b="3"/>
          <a:stretch/>
        </p:blipFill>
        <p:spPr>
          <a:xfrm>
            <a:off x="6738726" y="2837712"/>
            <a:ext cx="4335997" cy="3217333"/>
          </a:xfrm>
          <a:prstGeom prst="rect">
            <a:avLst/>
          </a:prstGeom>
        </p:spPr>
      </p:pic>
    </p:spTree>
    <p:extLst>
      <p:ext uri="{BB962C8B-B14F-4D97-AF65-F5344CB8AC3E}">
        <p14:creationId xmlns:p14="http://schemas.microsoft.com/office/powerpoint/2010/main" val="1222645519"/>
      </p:ext>
    </p:extLst>
  </p:cSld>
  <p:clrMapOvr>
    <a:masterClrMapping/>
  </p:clrMapOvr>
  <mc:AlternateContent xmlns:mc="http://schemas.openxmlformats.org/markup-compatibility/2006" xmlns:p14="http://schemas.microsoft.com/office/powerpoint/2010/main">
    <mc:Choice Requires="p14">
      <p:transition spd="slow" p14:dur="1500" advTm="3306">
        <p:random/>
      </p:transition>
    </mc:Choice>
    <mc:Fallback xmlns="">
      <p:transition spd="slow" advTm="3306">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9C5D957-0BA1-3E43-A6D6-EC2C4AA0E000}"/>
              </a:ext>
            </a:extLst>
          </p:cNvPr>
          <p:cNvSpPr>
            <a:spLocks noGrp="1"/>
          </p:cNvSpPr>
          <p:nvPr>
            <p:ph type="title"/>
          </p:nvPr>
        </p:nvSpPr>
        <p:spPr>
          <a:xfrm>
            <a:off x="1179226" y="826680"/>
            <a:ext cx="9833548" cy="1325563"/>
          </a:xfrm>
        </p:spPr>
        <p:txBody>
          <a:bodyPr>
            <a:normAutofit/>
          </a:bodyPr>
          <a:lstStyle/>
          <a:p>
            <a:pPr algn="ctr"/>
            <a:r>
              <a:rPr lang="en-GB" sz="4000" b="1" dirty="0">
                <a:solidFill>
                  <a:srgbClr val="FFFFFF"/>
                </a:solidFill>
                <a:effectLst>
                  <a:outerShdw blurRad="38100" dist="38100" dir="2700000" algn="tl">
                    <a:srgbClr val="000000">
                      <a:alpha val="43137"/>
                    </a:srgbClr>
                  </a:outerShdw>
                </a:effectLst>
              </a:rPr>
              <a:t>CONCLUSION</a:t>
            </a:r>
            <a:endParaRPr lang="en-US" sz="4000" b="1" dirty="0">
              <a:solidFill>
                <a:srgbClr val="FFFFFF"/>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E76064B7-5359-3D42-9ED9-D1C1C207C7C0}"/>
              </a:ext>
            </a:extLst>
          </p:cNvPr>
          <p:cNvSpPr>
            <a:spLocks noGrp="1"/>
          </p:cNvSpPr>
          <p:nvPr>
            <p:ph idx="1"/>
          </p:nvPr>
        </p:nvSpPr>
        <p:spPr>
          <a:xfrm>
            <a:off x="1179226" y="3092970"/>
            <a:ext cx="9833548" cy="2693976"/>
          </a:xfrm>
        </p:spPr>
        <p:txBody>
          <a:bodyPr>
            <a:normAutofit/>
          </a:bodyPr>
          <a:lstStyle/>
          <a:p>
            <a:r>
              <a:rPr lang="en-GB" sz="2000">
                <a:solidFill>
                  <a:srgbClr val="000000"/>
                </a:solidFill>
              </a:rPr>
              <a:t>At the present time, a large volume of information is available over Social Network like Twitter. Most Of contents may be opinions or comments, except those are the information or knowledge. </a:t>
            </a:r>
          </a:p>
          <a:p>
            <a:r>
              <a:rPr lang="en-GB" sz="2000">
                <a:solidFill>
                  <a:srgbClr val="000000"/>
                </a:solidFill>
              </a:rPr>
              <a:t> In addition, Opinions or comments are valuable in the decision making. Therefore, the application analyzing data About interesting services such as airline business on Twitter will be an actual useful assistance to Airline service customers and providers.</a:t>
            </a:r>
            <a:endParaRPr lang="en-US" sz="2000">
              <a:solidFill>
                <a:srgbClr val="000000"/>
              </a:solidFill>
            </a:endParaRPr>
          </a:p>
        </p:txBody>
      </p:sp>
    </p:spTree>
    <p:extLst>
      <p:ext uri="{BB962C8B-B14F-4D97-AF65-F5344CB8AC3E}">
        <p14:creationId xmlns:p14="http://schemas.microsoft.com/office/powerpoint/2010/main" val="1657496713"/>
      </p:ext>
    </p:extLst>
  </p:cSld>
  <p:clrMapOvr>
    <a:masterClrMapping/>
  </p:clrMapOvr>
  <mc:AlternateContent xmlns:mc="http://schemas.openxmlformats.org/markup-compatibility/2006" xmlns:p14="http://schemas.microsoft.com/office/powerpoint/2010/main">
    <mc:Choice Requires="p14">
      <p:transition spd="slow" p14:dur="1500" advTm="3531">
        <p:random/>
      </p:transition>
    </mc:Choice>
    <mc:Fallback xmlns="">
      <p:transition spd="slow" advTm="3531">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965A386-2722-4B6F-9C27-40E7AB1863D5}"/>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b="1" kern="1200" dirty="0">
                <a:solidFill>
                  <a:srgbClr val="FFFFFF"/>
                </a:solidFill>
                <a:effectLst>
                  <a:outerShdw blurRad="38100" dist="38100" dir="2700000" algn="tl">
                    <a:srgbClr val="000000">
                      <a:alpha val="43137"/>
                    </a:srgbClr>
                  </a:outerShdw>
                </a:effectLst>
                <a:latin typeface="+mj-lt"/>
                <a:ea typeface="+mj-ea"/>
                <a:cs typeface="+mj-cs"/>
              </a:rPr>
              <a:t>THANK YOU</a:t>
            </a:r>
          </a:p>
        </p:txBody>
      </p:sp>
    </p:spTree>
    <p:extLst>
      <p:ext uri="{BB962C8B-B14F-4D97-AF65-F5344CB8AC3E}">
        <p14:creationId xmlns:p14="http://schemas.microsoft.com/office/powerpoint/2010/main" val="900682917"/>
      </p:ext>
    </p:extLst>
  </p:cSld>
  <p:clrMapOvr>
    <a:masterClrMapping/>
  </p:clrMapOvr>
  <mc:AlternateContent xmlns:mc="http://schemas.openxmlformats.org/markup-compatibility/2006" xmlns:p14="http://schemas.microsoft.com/office/powerpoint/2010/main">
    <mc:Choice Requires="p14">
      <p:transition spd="slow" p14:dur="1500" advTm="7451">
        <p:random/>
      </p:transition>
    </mc:Choice>
    <mc:Fallback xmlns="">
      <p:transition spd="slow" advTm="7451">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A large passenger jet flying through a blue sky&#10;&#10;Description automatically generated">
            <a:extLst>
              <a:ext uri="{FF2B5EF4-FFF2-40B4-BE49-F238E27FC236}">
                <a16:creationId xmlns:a16="http://schemas.microsoft.com/office/drawing/2014/main" id="{0AD14AE8-8455-F743-8319-B5768920A663}"/>
              </a:ext>
            </a:extLst>
          </p:cNvPr>
          <p:cNvPicPr>
            <a:picLocks noChangeAspect="1"/>
          </p:cNvPicPr>
          <p:nvPr/>
        </p:nvPicPr>
        <p:blipFill rotWithShape="1">
          <a:blip r:embed="rId4">
            <a:alphaModFix/>
          </a:blip>
          <a:srcRect l="7043" r="32353"/>
          <a:stretch/>
        </p:blipFill>
        <p:spPr>
          <a:xfrm>
            <a:off x="5797543" y="10"/>
            <a:ext cx="6394152" cy="6857990"/>
          </a:xfrm>
          <a:prstGeom prst="rect">
            <a:avLst/>
          </a:prstGeom>
        </p:spPr>
      </p:pic>
      <p:pic>
        <p:nvPicPr>
          <p:cNvPr id="59" name="Picture 8">
            <a:extLst>
              <a:ext uri="{FF2B5EF4-FFF2-40B4-BE49-F238E27FC236}">
                <a16:creationId xmlns:a16="http://schemas.microsoft.com/office/drawing/2014/main" id="{54DDEBDD-D8BD-41A6-8A0D-B00E3768B0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flipH="1" flipV="1">
            <a:off x="0" y="0"/>
            <a:ext cx="12192000" cy="6858000"/>
          </a:xfrm>
          <a:prstGeom prst="rect">
            <a:avLst/>
          </a:prstGeom>
        </p:spPr>
      </p:pic>
      <p:sp>
        <p:nvSpPr>
          <p:cNvPr id="2" name="Title 1">
            <a:extLst>
              <a:ext uri="{FF2B5EF4-FFF2-40B4-BE49-F238E27FC236}">
                <a16:creationId xmlns:a16="http://schemas.microsoft.com/office/drawing/2014/main" id="{9AD610C9-88BD-0F41-878E-F365E1F2DBDD}"/>
              </a:ext>
            </a:extLst>
          </p:cNvPr>
          <p:cNvSpPr>
            <a:spLocks noGrp="1"/>
          </p:cNvSpPr>
          <p:nvPr>
            <p:ph type="title"/>
          </p:nvPr>
        </p:nvSpPr>
        <p:spPr>
          <a:xfrm>
            <a:off x="804998" y="798445"/>
            <a:ext cx="4803636" cy="1311664"/>
          </a:xfrm>
        </p:spPr>
        <p:txBody>
          <a:bodyPr>
            <a:normAutofit/>
          </a:bodyPr>
          <a:lstStyle/>
          <a:p>
            <a:r>
              <a:rPr lang="en-GB" b="1" u="sng" dirty="0">
                <a:solidFill>
                  <a:srgbClr val="000000"/>
                </a:solidFill>
                <a:effectLst>
                  <a:outerShdw blurRad="38100" dist="38100" dir="2700000" algn="tl">
                    <a:srgbClr val="000000">
                      <a:alpha val="43137"/>
                    </a:srgbClr>
                  </a:outerShdw>
                </a:effectLst>
              </a:rPr>
              <a:t>INTRODUCTION</a:t>
            </a:r>
            <a:endParaRPr lang="en-US" b="1" u="sng" dirty="0">
              <a:solidFill>
                <a:srgbClr val="00000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9E6F99DC-DA37-E841-B2C9-F1ADA63E662C}"/>
              </a:ext>
            </a:extLst>
          </p:cNvPr>
          <p:cNvSpPr>
            <a:spLocks noGrp="1"/>
          </p:cNvSpPr>
          <p:nvPr>
            <p:ph idx="1"/>
          </p:nvPr>
        </p:nvSpPr>
        <p:spPr>
          <a:xfrm>
            <a:off x="804997" y="2272143"/>
            <a:ext cx="4706803" cy="3788830"/>
          </a:xfrm>
        </p:spPr>
        <p:txBody>
          <a:bodyPr anchor="ctr">
            <a:normAutofit/>
          </a:bodyPr>
          <a:lstStyle/>
          <a:p>
            <a:r>
              <a:rPr lang="en-GB" sz="1600" dirty="0">
                <a:solidFill>
                  <a:srgbClr val="000000"/>
                </a:solidFill>
              </a:rPr>
              <a:t>Sentiment analysis refers to the use of natural language processing, text analysis, computational linguistics, and biometrics to systematically identify, extract, quantify, and study affective states and subjective information. </a:t>
            </a:r>
          </a:p>
          <a:p>
            <a:r>
              <a:rPr lang="en-GB" sz="1600" dirty="0">
                <a:solidFill>
                  <a:srgbClr val="000000"/>
                </a:solidFill>
              </a:rPr>
              <a:t>Opinion mining is also known as sentiment analysis. </a:t>
            </a:r>
          </a:p>
          <a:p>
            <a:r>
              <a:rPr lang="en-GB" sz="1600" dirty="0">
                <a:solidFill>
                  <a:srgbClr val="000000"/>
                </a:solidFill>
              </a:rPr>
              <a:t>Opinion mining or Sentiment Analysis means finding and classifying opinionated parts of texts. These subjective parts need to by identified by Text Mining methods and separated from objective text parts. A technique typically applied is the search for words which express opinion</a:t>
            </a:r>
            <a:endParaRPr lang="en-US" sz="1600" dirty="0">
              <a:solidFill>
                <a:srgbClr val="000000"/>
              </a:solidFill>
            </a:endParaRPr>
          </a:p>
        </p:txBody>
      </p:sp>
    </p:spTree>
    <p:custDataLst>
      <p:tags r:id="rId1"/>
    </p:custDataLst>
    <p:extLst>
      <p:ext uri="{BB962C8B-B14F-4D97-AF65-F5344CB8AC3E}">
        <p14:creationId xmlns:p14="http://schemas.microsoft.com/office/powerpoint/2010/main" val="1311895235"/>
      </p:ext>
    </p:extLst>
  </p:cSld>
  <p:clrMapOvr>
    <a:masterClrMapping/>
  </p:clrMapOvr>
  <mc:AlternateContent xmlns:mc="http://schemas.openxmlformats.org/markup-compatibility/2006" xmlns:p14="http://schemas.microsoft.com/office/powerpoint/2010/main">
    <mc:Choice Requires="p14">
      <p:transition spd="slow" p14:dur="1500" advTm="9456">
        <p:random/>
      </p:transition>
    </mc:Choice>
    <mc:Fallback xmlns="">
      <p:transition spd="slow" advTm="9456">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8">
            <a:extLst>
              <a:ext uri="{FF2B5EF4-FFF2-40B4-BE49-F238E27FC236}">
                <a16:creationId xmlns:a16="http://schemas.microsoft.com/office/drawing/2014/main" id="{3F24A09B-713F-43FC-AB6E-B880839685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AF057D-FD6C-9A47-A4FC-9B729C6312A7}"/>
              </a:ext>
            </a:extLst>
          </p:cNvPr>
          <p:cNvSpPr>
            <a:spLocks noGrp="1"/>
          </p:cNvSpPr>
          <p:nvPr>
            <p:ph type="title"/>
          </p:nvPr>
        </p:nvSpPr>
        <p:spPr>
          <a:xfrm>
            <a:off x="-169678" y="546755"/>
            <a:ext cx="5303612" cy="5672141"/>
          </a:xfrm>
        </p:spPr>
        <p:txBody>
          <a:bodyPr vert="horz" lIns="91440" tIns="45720" rIns="91440" bIns="45720" rtlCol="0" anchor="ctr">
            <a:normAutofit/>
          </a:bodyPr>
          <a:lstStyle/>
          <a:p>
            <a:pPr algn="r"/>
            <a:r>
              <a:rPr lang="en-US" sz="5400" b="1" kern="1200" dirty="0">
                <a:solidFill>
                  <a:srgbClr val="FFFFFF"/>
                </a:solidFill>
                <a:effectLst>
                  <a:outerShdw blurRad="38100" dist="38100" dir="2700000" algn="tl">
                    <a:srgbClr val="000000">
                      <a:alpha val="43137"/>
                    </a:srgbClr>
                  </a:outerShdw>
                </a:effectLst>
                <a:latin typeface="+mj-lt"/>
                <a:ea typeface="+mj-ea"/>
                <a:cs typeface="+mj-cs"/>
              </a:rPr>
              <a:t>BLOCK DIAGRAM</a:t>
            </a:r>
          </a:p>
        </p:txBody>
      </p:sp>
      <p:cxnSp>
        <p:nvCxnSpPr>
          <p:cNvPr id="26" name="Straight Connector 10" hidden="1">
            <a:extLst>
              <a:ext uri="{FF2B5EF4-FFF2-40B4-BE49-F238E27FC236}">
                <a16:creationId xmlns:a16="http://schemas.microsoft.com/office/drawing/2014/main" id="{0B91AB35-C3B4-4B70-B3DD-13D63B7DA23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33975" y="2423149"/>
            <a:ext cx="0" cy="201168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4" name="Picture 4">
            <a:extLst>
              <a:ext uri="{FF2B5EF4-FFF2-40B4-BE49-F238E27FC236}">
                <a16:creationId xmlns:a16="http://schemas.microsoft.com/office/drawing/2014/main" id="{FA971C99-1DD3-7B44-9B72-B23696B8D56E}"/>
              </a:ext>
            </a:extLst>
          </p:cNvPr>
          <p:cNvPicPr>
            <a:picLocks noChangeAspect="1"/>
          </p:cNvPicPr>
          <p:nvPr/>
        </p:nvPicPr>
        <p:blipFill>
          <a:blip r:embed="rId2"/>
          <a:stretch>
            <a:fillRect/>
          </a:stretch>
        </p:blipFill>
        <p:spPr>
          <a:xfrm>
            <a:off x="5781874" y="301658"/>
            <a:ext cx="6133605" cy="5917238"/>
          </a:xfrm>
          <a:prstGeom prst="rect">
            <a:avLst/>
          </a:prstGeom>
        </p:spPr>
      </p:pic>
    </p:spTree>
    <p:extLst>
      <p:ext uri="{BB962C8B-B14F-4D97-AF65-F5344CB8AC3E}">
        <p14:creationId xmlns:p14="http://schemas.microsoft.com/office/powerpoint/2010/main" val="1198691616"/>
      </p:ext>
    </p:extLst>
  </p:cSld>
  <p:clrMapOvr>
    <a:masterClrMapping/>
  </p:clrMapOvr>
  <mc:AlternateContent xmlns:mc="http://schemas.openxmlformats.org/markup-compatibility/2006" xmlns:p14="http://schemas.microsoft.com/office/powerpoint/2010/main">
    <mc:Choice Requires="p14">
      <p:transition spd="slow" p14:dur="1500" advTm="3821">
        <p:random/>
      </p:transition>
    </mc:Choice>
    <mc:Fallback xmlns="">
      <p:transition spd="slow" advTm="3821">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8">
            <a:extLst>
              <a:ext uri="{FF2B5EF4-FFF2-40B4-BE49-F238E27FC236}">
                <a16:creationId xmlns:a16="http://schemas.microsoft.com/office/drawing/2014/main" id="{9AF5C66A-E8F2-4E13-98A3-FE96597C5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10">
            <a:extLst>
              <a:ext uri="{FF2B5EF4-FFF2-40B4-BE49-F238E27FC236}">
                <a16:creationId xmlns:a16="http://schemas.microsoft.com/office/drawing/2014/main" id="{AC860275-E106-493A-8BF0-E0A91130EF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3C25772-93A0-1948-AD03-9ABDBD52F043}"/>
              </a:ext>
            </a:extLst>
          </p:cNvPr>
          <p:cNvSpPr>
            <a:spLocks noGrp="1"/>
          </p:cNvSpPr>
          <p:nvPr>
            <p:ph type="title"/>
          </p:nvPr>
        </p:nvSpPr>
        <p:spPr>
          <a:xfrm>
            <a:off x="1179576" y="822960"/>
            <a:ext cx="9829800" cy="1325880"/>
          </a:xfrm>
        </p:spPr>
        <p:txBody>
          <a:bodyPr>
            <a:normAutofit/>
          </a:bodyPr>
          <a:lstStyle/>
          <a:p>
            <a:pPr algn="ctr"/>
            <a:r>
              <a:rPr lang="en-GB" sz="4000" b="1" dirty="0">
                <a:solidFill>
                  <a:srgbClr val="FFFFFF"/>
                </a:solidFill>
                <a:effectLst>
                  <a:outerShdw blurRad="38100" dist="38100" dir="2700000" algn="tl">
                    <a:srgbClr val="000000">
                      <a:alpha val="43137"/>
                    </a:srgbClr>
                  </a:outerShdw>
                </a:effectLst>
              </a:rPr>
              <a:t>DATASET</a:t>
            </a:r>
            <a:endParaRPr lang="en-US" sz="4000" b="1" dirty="0">
              <a:solidFill>
                <a:srgbClr val="FFFFFF"/>
              </a:solidFill>
              <a:effectLst>
                <a:outerShdw blurRad="38100" dist="38100" dir="2700000" algn="tl">
                  <a:srgbClr val="000000">
                    <a:alpha val="43137"/>
                  </a:srgbClr>
                </a:outerShdw>
              </a:effectLst>
            </a:endParaRPr>
          </a:p>
        </p:txBody>
      </p:sp>
      <p:pic>
        <p:nvPicPr>
          <p:cNvPr id="4" name="Picture 4">
            <a:extLst>
              <a:ext uri="{FF2B5EF4-FFF2-40B4-BE49-F238E27FC236}">
                <a16:creationId xmlns:a16="http://schemas.microsoft.com/office/drawing/2014/main" id="{9D2CDC5D-2C9C-C643-9813-43A2B3007C2F}"/>
              </a:ext>
            </a:extLst>
          </p:cNvPr>
          <p:cNvPicPr>
            <a:picLocks noChangeAspect="1"/>
          </p:cNvPicPr>
          <p:nvPr/>
        </p:nvPicPr>
        <p:blipFill rotWithShape="1">
          <a:blip r:embed="rId4"/>
          <a:srcRect t="3357" b="32570"/>
          <a:stretch/>
        </p:blipFill>
        <p:spPr>
          <a:xfrm>
            <a:off x="804671" y="3692406"/>
            <a:ext cx="4954693" cy="1507944"/>
          </a:xfrm>
          <a:prstGeom prst="rect">
            <a:avLst/>
          </a:prstGeom>
        </p:spPr>
      </p:pic>
      <p:sp>
        <p:nvSpPr>
          <p:cNvPr id="3" name="Content Placeholder 2">
            <a:extLst>
              <a:ext uri="{FF2B5EF4-FFF2-40B4-BE49-F238E27FC236}">
                <a16:creationId xmlns:a16="http://schemas.microsoft.com/office/drawing/2014/main" id="{1E84500E-AC14-794C-874A-91610EBD609E}"/>
              </a:ext>
            </a:extLst>
          </p:cNvPr>
          <p:cNvSpPr>
            <a:spLocks noGrp="1"/>
          </p:cNvSpPr>
          <p:nvPr>
            <p:ph idx="1"/>
          </p:nvPr>
        </p:nvSpPr>
        <p:spPr>
          <a:xfrm>
            <a:off x="6354871" y="2827419"/>
            <a:ext cx="5029200" cy="3227626"/>
          </a:xfrm>
        </p:spPr>
        <p:txBody>
          <a:bodyPr anchor="ctr">
            <a:normAutofit/>
          </a:bodyPr>
          <a:lstStyle/>
          <a:p>
            <a:r>
              <a:rPr lang="en-GB" sz="1900" dirty="0">
                <a:solidFill>
                  <a:srgbClr val="000000"/>
                </a:solidFill>
              </a:rPr>
              <a:t>Dataset used in this project is based on Twitter data of customer reviews on their travel experience in a particular airlines. 
It contains more than 14000 reviews of airline travellers with 15 attributes. 
We have used natural language processing methods to get accurate opinions and emotions of travellers on airline companies. 
These reviews mainly Taken in the form of positive, negative and neutral . </a:t>
            </a:r>
            <a:endParaRPr lang="en-US" sz="1900" dirty="0">
              <a:solidFill>
                <a:srgbClr val="000000"/>
              </a:solidFill>
            </a:endParaRPr>
          </a:p>
        </p:txBody>
      </p:sp>
    </p:spTree>
    <p:custDataLst>
      <p:tags r:id="rId1"/>
    </p:custDataLst>
    <p:extLst>
      <p:ext uri="{BB962C8B-B14F-4D97-AF65-F5344CB8AC3E}">
        <p14:creationId xmlns:p14="http://schemas.microsoft.com/office/powerpoint/2010/main" val="1187059516"/>
      </p:ext>
    </p:extLst>
  </p:cSld>
  <p:clrMapOvr>
    <a:masterClrMapping/>
  </p:clrMapOvr>
  <mc:AlternateContent xmlns:mc="http://schemas.openxmlformats.org/markup-compatibility/2006" xmlns:p14="http://schemas.microsoft.com/office/powerpoint/2010/main">
    <mc:Choice Requires="p14">
      <p:transition spd="slow" p14:dur="1500" advTm="5735">
        <p:random/>
      </p:transition>
    </mc:Choice>
    <mc:Fallback xmlns="">
      <p:transition spd="slow" advTm="5735">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3">
            <a:extLst>
              <a:ext uri="{FF2B5EF4-FFF2-40B4-BE49-F238E27FC236}">
                <a16:creationId xmlns:a16="http://schemas.microsoft.com/office/drawing/2014/main" id="{9AF5C66A-E8F2-4E13-98A3-FE96597C5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8" name="Picture 15">
            <a:extLst>
              <a:ext uri="{FF2B5EF4-FFF2-40B4-BE49-F238E27FC236}">
                <a16:creationId xmlns:a16="http://schemas.microsoft.com/office/drawing/2014/main" id="{AC860275-E106-493A-8BF0-E0A91130EF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13CC344-2E50-B74C-8ECD-A05037F8781C}"/>
              </a:ext>
            </a:extLst>
          </p:cNvPr>
          <p:cNvSpPr>
            <a:spLocks noGrp="1"/>
          </p:cNvSpPr>
          <p:nvPr>
            <p:ph type="title"/>
          </p:nvPr>
        </p:nvSpPr>
        <p:spPr>
          <a:xfrm>
            <a:off x="1179576" y="822960"/>
            <a:ext cx="9829800" cy="1325880"/>
          </a:xfrm>
        </p:spPr>
        <p:txBody>
          <a:bodyPr vert="horz" lIns="91440" tIns="45720" rIns="91440" bIns="45720" rtlCol="0">
            <a:normAutofit/>
          </a:bodyPr>
          <a:lstStyle/>
          <a:p>
            <a:pPr algn="ctr"/>
            <a:r>
              <a:rPr lang="en-US" sz="4000" b="1" kern="1200">
                <a:solidFill>
                  <a:srgbClr val="FFFFFF"/>
                </a:solidFill>
                <a:effectLst>
                  <a:outerShdw blurRad="38100" dist="38100" dir="2700000" algn="tl">
                    <a:srgbClr val="000000">
                      <a:alpha val="43137"/>
                    </a:srgbClr>
                  </a:outerShdw>
                </a:effectLst>
                <a:latin typeface="+mj-lt"/>
                <a:ea typeface="+mj-ea"/>
                <a:cs typeface="+mj-cs"/>
              </a:rPr>
              <a:t>TOOLS USED</a:t>
            </a:r>
          </a:p>
        </p:txBody>
      </p:sp>
      <p:pic>
        <p:nvPicPr>
          <p:cNvPr id="7" name="Graphic 6" descr="Computer">
            <a:extLst>
              <a:ext uri="{FF2B5EF4-FFF2-40B4-BE49-F238E27FC236}">
                <a16:creationId xmlns:a16="http://schemas.microsoft.com/office/drawing/2014/main" id="{00896834-C6C2-4985-85DE-3C4171F0D6D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73351" y="2837712"/>
            <a:ext cx="3217333" cy="3217333"/>
          </a:xfrm>
          <a:prstGeom prst="rect">
            <a:avLst/>
          </a:prstGeom>
        </p:spPr>
      </p:pic>
      <p:sp>
        <p:nvSpPr>
          <p:cNvPr id="3" name="Content Placeholder 2">
            <a:extLst>
              <a:ext uri="{FF2B5EF4-FFF2-40B4-BE49-F238E27FC236}">
                <a16:creationId xmlns:a16="http://schemas.microsoft.com/office/drawing/2014/main" id="{CC49AAC1-1224-DB44-93B4-FB7A690FC449}"/>
              </a:ext>
            </a:extLst>
          </p:cNvPr>
          <p:cNvSpPr>
            <a:spLocks noGrp="1"/>
          </p:cNvSpPr>
          <p:nvPr>
            <p:ph idx="1"/>
          </p:nvPr>
        </p:nvSpPr>
        <p:spPr>
          <a:xfrm>
            <a:off x="6354871" y="2827419"/>
            <a:ext cx="5029200" cy="3227626"/>
          </a:xfrm>
        </p:spPr>
        <p:txBody>
          <a:bodyPr vert="horz" lIns="91440" tIns="45720" rIns="91440" bIns="45720" rtlCol="0" anchor="ctr">
            <a:normAutofit/>
          </a:bodyPr>
          <a:lstStyle/>
          <a:p>
            <a:pPr marL="0" indent="0">
              <a:buNone/>
            </a:pPr>
            <a:r>
              <a:rPr lang="en-US" sz="1900" kern="1200">
                <a:solidFill>
                  <a:srgbClr val="000000"/>
                </a:solidFill>
                <a:latin typeface="+mn-lt"/>
                <a:ea typeface="+mn-ea"/>
                <a:cs typeface="+mn-cs"/>
              </a:rPr>
              <a:t>● Jupiter Notebook Environment
● Spyder
</a:t>
            </a:r>
          </a:p>
        </p:txBody>
      </p:sp>
    </p:spTree>
    <p:extLst>
      <p:ext uri="{BB962C8B-B14F-4D97-AF65-F5344CB8AC3E}">
        <p14:creationId xmlns:p14="http://schemas.microsoft.com/office/powerpoint/2010/main" val="3102933172"/>
      </p:ext>
    </p:extLst>
  </p:cSld>
  <p:clrMapOvr>
    <a:masterClrMapping/>
  </p:clrMapOvr>
  <mc:AlternateContent xmlns:mc="http://schemas.openxmlformats.org/markup-compatibility/2006" xmlns:p14="http://schemas.microsoft.com/office/powerpoint/2010/main">
    <mc:Choice Requires="p14">
      <p:transition spd="slow" p14:dur="1500" advTm="4483">
        <p:random/>
      </p:transition>
    </mc:Choice>
    <mc:Fallback xmlns="">
      <p:transition spd="slow" advTm="4483">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9C5D957-0BA1-3E43-A6D6-EC2C4AA0E000}"/>
              </a:ext>
            </a:extLst>
          </p:cNvPr>
          <p:cNvSpPr>
            <a:spLocks noGrp="1"/>
          </p:cNvSpPr>
          <p:nvPr>
            <p:ph type="title"/>
          </p:nvPr>
        </p:nvSpPr>
        <p:spPr>
          <a:xfrm>
            <a:off x="1179226" y="826680"/>
            <a:ext cx="9833548" cy="1325563"/>
          </a:xfrm>
        </p:spPr>
        <p:txBody>
          <a:bodyPr>
            <a:normAutofit/>
          </a:bodyPr>
          <a:lstStyle/>
          <a:p>
            <a:pPr algn="ctr"/>
            <a:r>
              <a:rPr lang="en-GB" sz="4000" b="1" dirty="0">
                <a:solidFill>
                  <a:srgbClr val="FFFFFF"/>
                </a:solidFill>
                <a:effectLst>
                  <a:outerShdw blurRad="38100" dist="38100" dir="2700000" algn="tl">
                    <a:srgbClr val="000000">
                      <a:alpha val="43137"/>
                    </a:srgbClr>
                  </a:outerShdw>
                </a:effectLst>
              </a:rPr>
              <a:t>JUPYTER NOTEBOOK CODE</a:t>
            </a:r>
            <a:endParaRPr lang="en-US" sz="4000" b="1" dirty="0">
              <a:solidFill>
                <a:srgbClr val="FFFFFF"/>
              </a:solidFill>
              <a:effectLst>
                <a:outerShdw blurRad="38100" dist="38100" dir="2700000" algn="tl">
                  <a:srgbClr val="000000">
                    <a:alpha val="43137"/>
                  </a:srgbClr>
                </a:outerShdw>
              </a:effectLst>
            </a:endParaRPr>
          </a:p>
        </p:txBody>
      </p:sp>
      <p:pic>
        <p:nvPicPr>
          <p:cNvPr id="7" name="Content Placeholder 6" descr="A screenshot of a social media post&#10;&#10;Description automatically generated">
            <a:extLst>
              <a:ext uri="{FF2B5EF4-FFF2-40B4-BE49-F238E27FC236}">
                <a16:creationId xmlns:a16="http://schemas.microsoft.com/office/drawing/2014/main" id="{7B987F6B-5649-4AE7-9AAC-771F5F684B43}"/>
              </a:ext>
            </a:extLst>
          </p:cNvPr>
          <p:cNvPicPr>
            <a:picLocks noGrp="1" noChangeAspect="1"/>
          </p:cNvPicPr>
          <p:nvPr>
            <p:ph idx="1"/>
          </p:nvPr>
        </p:nvPicPr>
        <p:blipFill>
          <a:blip r:embed="rId3"/>
          <a:stretch>
            <a:fillRect/>
          </a:stretch>
        </p:blipFill>
        <p:spPr>
          <a:xfrm>
            <a:off x="754144" y="2506663"/>
            <a:ext cx="10840825" cy="4271209"/>
          </a:xfrm>
        </p:spPr>
      </p:pic>
    </p:spTree>
    <p:extLst>
      <p:ext uri="{BB962C8B-B14F-4D97-AF65-F5344CB8AC3E}">
        <p14:creationId xmlns:p14="http://schemas.microsoft.com/office/powerpoint/2010/main" val="3708445250"/>
      </p:ext>
    </p:extLst>
  </p:cSld>
  <p:clrMapOvr>
    <a:masterClrMapping/>
  </p:clrMapOvr>
  <mc:AlternateContent xmlns:mc="http://schemas.openxmlformats.org/markup-compatibility/2006">
    <mc:Choice xmlns:p14="http://schemas.microsoft.com/office/powerpoint/2010/main" Requires="p14">
      <p:transition spd="slow" p14:dur="1500" advTm="3531">
        <p:random/>
      </p:transition>
    </mc:Choice>
    <mc:Fallback>
      <p:transition spd="slow" advTm="3531">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9C5D957-0BA1-3E43-A6D6-EC2C4AA0E000}"/>
              </a:ext>
            </a:extLst>
          </p:cNvPr>
          <p:cNvSpPr>
            <a:spLocks noGrp="1"/>
          </p:cNvSpPr>
          <p:nvPr>
            <p:ph type="title"/>
          </p:nvPr>
        </p:nvSpPr>
        <p:spPr>
          <a:xfrm>
            <a:off x="1179226" y="826680"/>
            <a:ext cx="9833548" cy="1325563"/>
          </a:xfrm>
        </p:spPr>
        <p:txBody>
          <a:bodyPr>
            <a:normAutofit/>
          </a:bodyPr>
          <a:lstStyle/>
          <a:p>
            <a:pPr algn="ctr"/>
            <a:r>
              <a:rPr lang="en-GB" sz="4000" b="1" dirty="0">
                <a:solidFill>
                  <a:srgbClr val="FFFFFF"/>
                </a:solidFill>
                <a:effectLst>
                  <a:outerShdw blurRad="38100" dist="38100" dir="2700000" algn="tl">
                    <a:srgbClr val="000000">
                      <a:alpha val="43137"/>
                    </a:srgbClr>
                  </a:outerShdw>
                </a:effectLst>
              </a:rPr>
              <a:t>FLASK APP CODE</a:t>
            </a:r>
            <a:endParaRPr lang="en-US" sz="4000" b="1" dirty="0">
              <a:solidFill>
                <a:srgbClr val="FFFFFF"/>
              </a:solidFill>
              <a:effectLst>
                <a:outerShdw blurRad="38100" dist="38100" dir="2700000" algn="tl">
                  <a:srgbClr val="000000">
                    <a:alpha val="43137"/>
                  </a:srgbClr>
                </a:outerShdw>
              </a:effectLst>
            </a:endParaRPr>
          </a:p>
        </p:txBody>
      </p:sp>
      <p:pic>
        <p:nvPicPr>
          <p:cNvPr id="7" name="Content Placeholder 6" descr="A screenshot of a computer screen&#10;&#10;Description automatically generated">
            <a:extLst>
              <a:ext uri="{FF2B5EF4-FFF2-40B4-BE49-F238E27FC236}">
                <a16:creationId xmlns:a16="http://schemas.microsoft.com/office/drawing/2014/main" id="{2FE4270A-A377-4222-B009-3BB773272DE3}"/>
              </a:ext>
            </a:extLst>
          </p:cNvPr>
          <p:cNvPicPr>
            <a:picLocks noGrp="1" noChangeAspect="1"/>
          </p:cNvPicPr>
          <p:nvPr>
            <p:ph idx="1"/>
          </p:nvPr>
        </p:nvPicPr>
        <p:blipFill rotWithShape="1">
          <a:blip r:embed="rId3"/>
          <a:srcRect l="1" r="-1932"/>
          <a:stretch/>
        </p:blipFill>
        <p:spPr>
          <a:xfrm>
            <a:off x="823321" y="2470825"/>
            <a:ext cx="10771648" cy="3988341"/>
          </a:xfrm>
          <a:prstGeom prst="rect">
            <a:avLst/>
          </a:prstGeom>
        </p:spPr>
      </p:pic>
    </p:spTree>
    <p:extLst>
      <p:ext uri="{BB962C8B-B14F-4D97-AF65-F5344CB8AC3E}">
        <p14:creationId xmlns:p14="http://schemas.microsoft.com/office/powerpoint/2010/main" val="3224580876"/>
      </p:ext>
    </p:extLst>
  </p:cSld>
  <p:clrMapOvr>
    <a:masterClrMapping/>
  </p:clrMapOvr>
  <mc:AlternateContent xmlns:mc="http://schemas.openxmlformats.org/markup-compatibility/2006">
    <mc:Choice xmlns:p14="http://schemas.microsoft.com/office/powerpoint/2010/main" Requires="p14">
      <p:transition spd="slow" p14:dur="1500" advTm="3531">
        <p:random/>
      </p:transition>
    </mc:Choice>
    <mc:Fallback>
      <p:transition spd="slow" advTm="3531">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9C5D957-0BA1-3E43-A6D6-EC2C4AA0E000}"/>
              </a:ext>
            </a:extLst>
          </p:cNvPr>
          <p:cNvSpPr>
            <a:spLocks noGrp="1"/>
          </p:cNvSpPr>
          <p:nvPr>
            <p:ph type="title"/>
          </p:nvPr>
        </p:nvSpPr>
        <p:spPr>
          <a:xfrm>
            <a:off x="1179226" y="826680"/>
            <a:ext cx="9833548" cy="1325563"/>
          </a:xfrm>
        </p:spPr>
        <p:txBody>
          <a:bodyPr>
            <a:normAutofit/>
          </a:bodyPr>
          <a:lstStyle/>
          <a:p>
            <a:pPr algn="ctr"/>
            <a:r>
              <a:rPr lang="en-GB" sz="4000" b="1" dirty="0">
                <a:solidFill>
                  <a:srgbClr val="FFFFFF"/>
                </a:solidFill>
                <a:effectLst>
                  <a:outerShdw blurRad="38100" dist="38100" dir="2700000" algn="tl">
                    <a:srgbClr val="000000">
                      <a:alpha val="43137"/>
                    </a:srgbClr>
                  </a:outerShdw>
                </a:effectLst>
              </a:rPr>
              <a:t>HTML CODE</a:t>
            </a:r>
            <a:endParaRPr lang="en-US" sz="4000" b="1" dirty="0">
              <a:solidFill>
                <a:srgbClr val="FFFFFF"/>
              </a:solidFill>
              <a:effectLst>
                <a:outerShdw blurRad="38100" dist="38100" dir="2700000" algn="tl">
                  <a:srgbClr val="000000">
                    <a:alpha val="43137"/>
                  </a:srgbClr>
                </a:outerShdw>
              </a:effectLst>
            </a:endParaRPr>
          </a:p>
        </p:txBody>
      </p:sp>
      <p:pic>
        <p:nvPicPr>
          <p:cNvPr id="11" name="Content Placeholder 10" descr="A screenshot of a computer screen&#10;&#10;Description automatically generated">
            <a:extLst>
              <a:ext uri="{FF2B5EF4-FFF2-40B4-BE49-F238E27FC236}">
                <a16:creationId xmlns:a16="http://schemas.microsoft.com/office/drawing/2014/main" id="{74C0675C-AED2-4F71-B33D-2B1857DD2764}"/>
              </a:ext>
            </a:extLst>
          </p:cNvPr>
          <p:cNvPicPr>
            <a:picLocks noGrp="1" noChangeAspect="1"/>
          </p:cNvPicPr>
          <p:nvPr>
            <p:ph idx="1"/>
          </p:nvPr>
        </p:nvPicPr>
        <p:blipFill>
          <a:blip r:embed="rId3"/>
          <a:stretch>
            <a:fillRect/>
          </a:stretch>
        </p:blipFill>
        <p:spPr>
          <a:xfrm>
            <a:off x="680936" y="2509735"/>
            <a:ext cx="10758792" cy="4202350"/>
          </a:xfrm>
        </p:spPr>
      </p:pic>
    </p:spTree>
    <p:extLst>
      <p:ext uri="{BB962C8B-B14F-4D97-AF65-F5344CB8AC3E}">
        <p14:creationId xmlns:p14="http://schemas.microsoft.com/office/powerpoint/2010/main" val="2360638624"/>
      </p:ext>
    </p:extLst>
  </p:cSld>
  <p:clrMapOvr>
    <a:masterClrMapping/>
  </p:clrMapOvr>
  <mc:AlternateContent xmlns:mc="http://schemas.openxmlformats.org/markup-compatibility/2006">
    <mc:Choice xmlns:p14="http://schemas.microsoft.com/office/powerpoint/2010/main" Requires="p14">
      <p:transition spd="slow" p14:dur="1500" advTm="3531">
        <p:random/>
      </p:transition>
    </mc:Choice>
    <mc:Fallback>
      <p:transition spd="slow" advTm="3531">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Rectangle 8">
            <a:extLst>
              <a:ext uri="{FF2B5EF4-FFF2-40B4-BE49-F238E27FC236}">
                <a16:creationId xmlns:a16="http://schemas.microsoft.com/office/drawing/2014/main" id="{523E859E-BCBF-4E66-BDB2-B45C407894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27419"/>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Picture 10">
            <a:extLst>
              <a:ext uri="{FF2B5EF4-FFF2-40B4-BE49-F238E27FC236}">
                <a16:creationId xmlns:a16="http://schemas.microsoft.com/office/drawing/2014/main" id="{3A9AEE7E-B925-446D-8A61-75BFE40B8B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45716" b="33968"/>
          <a:stretch/>
        </p:blipFill>
        <p:spPr>
          <a:xfrm>
            <a:off x="0" y="1217573"/>
            <a:ext cx="12192000" cy="1393277"/>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 name="Title 1">
            <a:extLst>
              <a:ext uri="{FF2B5EF4-FFF2-40B4-BE49-F238E27FC236}">
                <a16:creationId xmlns:a16="http://schemas.microsoft.com/office/drawing/2014/main" id="{40A8DD33-943C-5845-AED1-D6C4086AE3E2}"/>
              </a:ext>
            </a:extLst>
          </p:cNvPr>
          <p:cNvSpPr>
            <a:spLocks noGrp="1"/>
          </p:cNvSpPr>
          <p:nvPr>
            <p:ph type="title"/>
          </p:nvPr>
        </p:nvSpPr>
        <p:spPr>
          <a:xfrm>
            <a:off x="804672" y="457200"/>
            <a:ext cx="10579398" cy="1299411"/>
          </a:xfrm>
        </p:spPr>
        <p:txBody>
          <a:bodyPr>
            <a:normAutofit/>
          </a:bodyPr>
          <a:lstStyle/>
          <a:p>
            <a:r>
              <a:rPr lang="en-GB" b="1" dirty="0">
                <a:solidFill>
                  <a:srgbClr val="FFFFFF"/>
                </a:solidFill>
                <a:effectLst>
                  <a:outerShdw blurRad="38100" dist="38100" dir="2700000" algn="tl">
                    <a:srgbClr val="000000">
                      <a:alpha val="43137"/>
                    </a:srgbClr>
                  </a:outerShdw>
                </a:effectLst>
              </a:rPr>
              <a:t>RESULT</a:t>
            </a:r>
            <a:endParaRPr lang="en-US" b="1" dirty="0">
              <a:solidFill>
                <a:srgbClr val="FFFFFF"/>
              </a:solidFill>
              <a:effectLst>
                <a:outerShdw blurRad="38100" dist="38100" dir="2700000" algn="tl">
                  <a:srgbClr val="000000">
                    <a:alpha val="43137"/>
                  </a:srgbClr>
                </a:outerShdw>
              </a:effectLst>
            </a:endParaRPr>
          </a:p>
        </p:txBody>
      </p:sp>
      <p:sp>
        <p:nvSpPr>
          <p:cNvPr id="55" name="Rectangle 12">
            <a:extLst>
              <a:ext uri="{FF2B5EF4-FFF2-40B4-BE49-F238E27FC236}">
                <a16:creationId xmlns:a16="http://schemas.microsoft.com/office/drawing/2014/main" id="{B45D527E-542C-44E0-8FC2-F03B24CFA2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466471"/>
            <a:ext cx="12188952" cy="439152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8B5EEC7C-448D-944A-914D-F650BCFCFE5A}"/>
              </a:ext>
            </a:extLst>
          </p:cNvPr>
          <p:cNvPicPr>
            <a:picLocks noChangeAspect="1"/>
          </p:cNvPicPr>
          <p:nvPr/>
        </p:nvPicPr>
        <p:blipFill>
          <a:blip r:embed="rId3"/>
          <a:stretch/>
        </p:blipFill>
        <p:spPr>
          <a:xfrm>
            <a:off x="804671" y="3383338"/>
            <a:ext cx="4954693" cy="2126080"/>
          </a:xfrm>
          <a:prstGeom prst="rect">
            <a:avLst/>
          </a:prstGeom>
        </p:spPr>
      </p:pic>
      <p:sp>
        <p:nvSpPr>
          <p:cNvPr id="3" name="Content Placeholder 2">
            <a:extLst>
              <a:ext uri="{FF2B5EF4-FFF2-40B4-BE49-F238E27FC236}">
                <a16:creationId xmlns:a16="http://schemas.microsoft.com/office/drawing/2014/main" id="{5548050C-9DB3-3743-ADCA-86B45611F618}"/>
              </a:ext>
            </a:extLst>
          </p:cNvPr>
          <p:cNvSpPr>
            <a:spLocks noGrp="1"/>
          </p:cNvSpPr>
          <p:nvPr>
            <p:ph idx="1"/>
          </p:nvPr>
        </p:nvSpPr>
        <p:spPr>
          <a:xfrm>
            <a:off x="6354871" y="2827419"/>
            <a:ext cx="5029200" cy="3227626"/>
          </a:xfrm>
        </p:spPr>
        <p:txBody>
          <a:bodyPr anchor="ctr">
            <a:normAutofit/>
          </a:bodyPr>
          <a:lstStyle/>
          <a:p>
            <a:r>
              <a:rPr lang="en-GB" sz="1900" dirty="0">
                <a:solidFill>
                  <a:srgbClr val="000000"/>
                </a:solidFill>
              </a:rPr>
              <a:t>By using sentiment analysis or opinion mining we can get accurate results based on the customer reviews on their travel experience in various airline companies.
It helps airline companies to know </a:t>
            </a:r>
            <a:r>
              <a:rPr lang="en-GB" sz="1900" dirty="0" err="1">
                <a:solidFill>
                  <a:srgbClr val="000000"/>
                </a:solidFill>
              </a:rPr>
              <a:t>therir</a:t>
            </a:r>
            <a:r>
              <a:rPr lang="en-GB" sz="1900" dirty="0">
                <a:solidFill>
                  <a:srgbClr val="000000"/>
                </a:solidFill>
              </a:rPr>
              <a:t> customers feedback well.
The results are in the form of positive, negative and neutral.</a:t>
            </a:r>
            <a:endParaRPr lang="en-US" sz="1900" dirty="0">
              <a:solidFill>
                <a:srgbClr val="000000"/>
              </a:solidFill>
            </a:endParaRPr>
          </a:p>
        </p:txBody>
      </p:sp>
    </p:spTree>
    <p:extLst>
      <p:ext uri="{BB962C8B-B14F-4D97-AF65-F5344CB8AC3E}">
        <p14:creationId xmlns:p14="http://schemas.microsoft.com/office/powerpoint/2010/main" val="3529238760"/>
      </p:ext>
    </p:extLst>
  </p:cSld>
  <p:clrMapOvr>
    <a:masterClrMapping/>
  </p:clrMapOvr>
  <mc:AlternateContent xmlns:mc="http://schemas.openxmlformats.org/markup-compatibility/2006" xmlns:p14="http://schemas.microsoft.com/office/powerpoint/2010/main">
    <mc:Choice Requires="p14">
      <p:transition spd="slow" p14:dur="1500" advTm="4697">
        <p:random/>
      </p:transition>
    </mc:Choice>
    <mc:Fallback xmlns="">
      <p:transition spd="slow" advTm="4697">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4.1|3.9|1.7|1.7|1|0.9"/>
</p:tagLst>
</file>

<file path=ppt/tags/tag2.xml><?xml version="1.0" encoding="utf-8"?>
<p:tagLst xmlns:a="http://schemas.openxmlformats.org/drawingml/2006/main" xmlns:r="http://schemas.openxmlformats.org/officeDocument/2006/relationships" xmlns:p="http://schemas.openxmlformats.org/presentationml/2006/main">
  <p:tag name="TIMING" val="|3.5|1.4|1.3"/>
</p:tagLst>
</file>

<file path=ppt/tags/tag3.xml><?xml version="1.0" encoding="utf-8"?>
<p:tagLst xmlns:a="http://schemas.openxmlformats.org/drawingml/2006/main" xmlns:r="http://schemas.openxmlformats.org/officeDocument/2006/relationships" xmlns:p="http://schemas.openxmlformats.org/presentationml/2006/main">
  <p:tag name="TIMING" val="|4.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376</TotalTime>
  <Words>444</Words>
  <Application>Microsoft Office PowerPoint</Application>
  <PresentationFormat>Widescreen</PresentationFormat>
  <Paragraphs>40</Paragraphs>
  <Slides>13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SENTIMENT CLASSIFICATION AND OPINION MINING ON AIRLINE REVIEWS </vt:lpstr>
      <vt:lpstr>INTRODUCTION</vt:lpstr>
      <vt:lpstr>BLOCK DIAGRAM</vt:lpstr>
      <vt:lpstr>DATASET</vt:lpstr>
      <vt:lpstr>TOOLS USED</vt:lpstr>
      <vt:lpstr>JUPYTER NOTEBOOK CODE</vt:lpstr>
      <vt:lpstr>FLASK APP CODE</vt:lpstr>
      <vt:lpstr>HTML CODE</vt:lpstr>
      <vt:lpstr>RESULT</vt:lpstr>
      <vt:lpstr>APPLICATIONS</vt:lpstr>
      <vt:lpstr>ADVANTAGES AND DISADVANTAGES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CLASSIFICATION AND OPINION MINING ON AIRLINE REVIEWS </dc:title>
  <dc:creator>BAIRI ARAVIND</dc:creator>
  <cp:lastModifiedBy>BAIRI ARAVIND</cp:lastModifiedBy>
  <cp:revision>17</cp:revision>
  <dcterms:created xsi:type="dcterms:W3CDTF">2020-09-04T19:45:47Z</dcterms:created>
  <dcterms:modified xsi:type="dcterms:W3CDTF">2020-09-07T07:24:42Z</dcterms:modified>
</cp:coreProperties>
</file>