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660"/>
  </p:normalViewPr>
  <p:slideViewPr>
    <p:cSldViewPr>
      <p:cViewPr varScale="1">
        <p:scale>
          <a:sx n="69" d="100"/>
          <a:sy n="69" d="100"/>
        </p:scale>
        <p:origin x="-1350" y="-90"/>
      </p:cViewPr>
      <p:guideLst>
        <p:guide orient="horz" pos="2160"/>
        <p:guide pos="28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785E95-1A15-4338-8B42-2B3DBCF9CCC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BEC329-B9F4-4F59-B256-CA3566E32B48}"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EC329-B9F4-4F59-B256-CA3566E32B48}"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0BEC329-B9F4-4F59-B256-CA3566E32B48}"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55DE656-674F-419F-B05D-8429359D09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55DE656-674F-419F-B05D-8429359D09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55DE656-674F-419F-B05D-8429359D09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255DE656-674F-419F-B05D-8429359D09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255DE656-674F-419F-B05D-8429359D090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255DE656-674F-419F-B05D-8429359D09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255DE656-674F-419F-B05D-8429359D090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55DE656-674F-419F-B05D-8429359D090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DE656-674F-419F-B05D-8429359D090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5DE656-674F-419F-B05D-8429359D09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255DE656-674F-419F-B05D-8429359D090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5B5CA-3B6F-4746-B1B3-C0B322235E7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5DE656-674F-419F-B05D-8429359D090B}"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65B5CA-3B6F-4746-B1B3-C0B322235E7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12.wdp"/><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microsoft.com/office/2007/relationships/hdphoto" Target="../media/image5.wdp"/><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BEBA8EAE-BF5A-486C-A8C5-ECC9F3942E4B}">
                <a14:imgProps xmlns:a14="http://schemas.microsoft.com/office/drawing/2010/main">
                  <a14:imgLayer r:embed="rId2">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 y="0"/>
            <a:ext cx="9144000" cy="6857999"/>
          </a:xfrm>
          <a:prstGeom prst="rect">
            <a:avLst/>
          </a:prstGeom>
          <a:ln w="2286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25850" y="908720"/>
            <a:ext cx="8820471" cy="1200329"/>
          </a:xfrm>
          <a:prstGeom prst="rect">
            <a:avLst/>
          </a:prstGeom>
          <a:effectLst>
            <a:outerShdw blurRad="50800" dist="38100" dir="8100000" algn="tr" rotWithShape="0">
              <a:prstClr val="black">
                <a:alpha val="40000"/>
              </a:prstClr>
            </a:outerShdw>
          </a:effectLst>
        </p:spPr>
        <p:txBody>
          <a:bodyPr wrap="square">
            <a:spAutoFit/>
          </a:bodyPr>
          <a:lstStyle/>
          <a:p>
            <a:r>
              <a:rPr lang="en-IN" sz="3600" b="1" dirty="0" smtClean="0">
                <a:solidFill>
                  <a:schemeClr val="bg1"/>
                </a:solidFill>
                <a:latin typeface="Times New Roman" panose="02020603050405020304" pitchFamily="18" charset="0"/>
                <a:cs typeface="Times New Roman" panose="02020603050405020304" pitchFamily="18" charset="0"/>
              </a:rPr>
              <a:t>FOREST COMBUSTION RECOGNITION </a:t>
            </a:r>
            <a:endParaRPr lang="en-IN" sz="3600" b="1" dirty="0" smtClean="0">
              <a:solidFill>
                <a:schemeClr val="bg1"/>
              </a:solidFill>
              <a:latin typeface="Times New Roman" panose="02020603050405020304" pitchFamily="18" charset="0"/>
              <a:cs typeface="Times New Roman" panose="02020603050405020304" pitchFamily="18" charset="0"/>
            </a:endParaRPr>
          </a:p>
          <a:p>
            <a:r>
              <a:rPr lang="en-IN" sz="3600" b="1" dirty="0" smtClean="0">
                <a:solidFill>
                  <a:schemeClr val="bg1"/>
                </a:solidFill>
                <a:latin typeface="Times New Roman" panose="02020603050405020304" pitchFamily="18" charset="0"/>
                <a:cs typeface="Times New Roman" panose="02020603050405020304" pitchFamily="18" charset="0"/>
              </a:rPr>
              <a:t>                          USING AI</a:t>
            </a:r>
            <a:endParaRPr lang="en-IN" sz="36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3473" y="2478087"/>
            <a:ext cx="8882848" cy="398780"/>
          </a:xfrm>
          <a:prstGeom prst="rect">
            <a:avLst/>
          </a:prstGeom>
          <a:noFill/>
        </p:spPr>
        <p:txBody>
          <a:bodyPr wrap="square" rtlCol="0">
            <a:spAutoFit/>
          </a:bodyPr>
          <a:lstStyle/>
          <a:p>
            <a:pPr algn="ctr"/>
            <a:r>
              <a:rPr lang="en-IN" sz="2000" b="1" dirty="0" smtClean="0">
                <a:solidFill>
                  <a:schemeClr val="bg1"/>
                </a:solidFill>
                <a:latin typeface="Times New Roman" panose="02020603050405020304" pitchFamily="18" charset="0"/>
                <a:cs typeface="Times New Roman" panose="02020603050405020304" pitchFamily="18" charset="0"/>
              </a:rPr>
              <a:t>SMART BRIDGE-REMOTE  SUMMER INTERNSHIP  PROGRAM</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3347864" y="3933056"/>
            <a:ext cx="5822599" cy="1477328"/>
          </a:xfrm>
          <a:prstGeom prst="rect">
            <a:avLst/>
          </a:prstGeom>
          <a:noFill/>
        </p:spPr>
        <p:txBody>
          <a:bodyPr wrap="square" rtlCol="0">
            <a:spAutoFit/>
          </a:bodyPr>
          <a:lstStyle/>
          <a:p>
            <a:r>
              <a:rPr lang="en-IN" b="1" dirty="0" smtClean="0">
                <a:solidFill>
                  <a:schemeClr val="bg1"/>
                </a:solidFill>
                <a:latin typeface="Times New Roman" panose="02020603050405020304" pitchFamily="18" charset="0"/>
                <a:cs typeface="Times New Roman" panose="02020603050405020304" pitchFamily="18" charset="0"/>
              </a:rPr>
              <a:t>DEVELOPED BY : SANJANA  RAJESH REVANKAR</a:t>
            </a:r>
            <a:endParaRPr lang="en-IN" b="1" dirty="0" smtClean="0">
              <a:solidFill>
                <a:schemeClr val="bg1"/>
              </a:solidFill>
              <a:latin typeface="Times New Roman" panose="02020603050405020304" pitchFamily="18" charset="0"/>
              <a:cs typeface="Times New Roman" panose="02020603050405020304" pitchFamily="18" charset="0"/>
            </a:endParaRPr>
          </a:p>
          <a:p>
            <a:r>
              <a:rPr lang="en-IN" b="1" dirty="0" smtClean="0">
                <a:solidFill>
                  <a:schemeClr val="bg1"/>
                </a:solidFill>
                <a:latin typeface="Times New Roman" panose="02020603050405020304" pitchFamily="18" charset="0"/>
                <a:cs typeface="Times New Roman" panose="02020603050405020304" pitchFamily="18" charset="0"/>
              </a:rPr>
              <a:t>                                  C V  YASHASWINI</a:t>
            </a:r>
            <a:endParaRPr lang="en-IN" b="1" dirty="0" smtClean="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 </a:t>
            </a:r>
            <a:r>
              <a:rPr lang="en-IN" b="1" dirty="0" smtClean="0">
                <a:solidFill>
                  <a:schemeClr val="bg1"/>
                </a:solidFill>
                <a:latin typeface="Times New Roman" panose="02020603050405020304" pitchFamily="18" charset="0"/>
                <a:cs typeface="Times New Roman" panose="02020603050405020304" pitchFamily="18" charset="0"/>
              </a:rPr>
              <a:t>                                 SPANDANA  K</a:t>
            </a:r>
            <a:endParaRPr lang="en-IN" b="1" dirty="0" smtClean="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 </a:t>
            </a:r>
            <a:r>
              <a:rPr lang="en-IN" b="1" dirty="0" smtClean="0">
                <a:solidFill>
                  <a:schemeClr val="bg1"/>
                </a:solidFill>
                <a:latin typeface="Times New Roman" panose="02020603050405020304" pitchFamily="18" charset="0"/>
                <a:cs typeface="Times New Roman" panose="02020603050405020304" pitchFamily="18" charset="0"/>
              </a:rPr>
              <a:t>                                 NS SHRAVANI</a:t>
            </a:r>
            <a:endParaRPr lang="en-IN" b="1" dirty="0" smtClean="0">
              <a:solidFill>
                <a:schemeClr val="bg1"/>
              </a:solidFill>
              <a:latin typeface="Times New Roman" panose="02020603050405020304" pitchFamily="18" charset="0"/>
              <a:cs typeface="Times New Roman" panose="02020603050405020304" pitchFamily="18" charset="0"/>
            </a:endParaRPr>
          </a:p>
          <a:p>
            <a:r>
              <a:rPr lang="en-IN" b="1">
                <a:solidFill>
                  <a:schemeClr val="bg1"/>
                </a:solidFill>
                <a:latin typeface="Times New Roman" panose="02020603050405020304" pitchFamily="18" charset="0"/>
                <a:cs typeface="Times New Roman" panose="02020603050405020304" pitchFamily="18" charset="0"/>
              </a:rPr>
              <a:t> </a:t>
            </a:r>
            <a:r>
              <a:rPr lang="en-IN" b="1" smtClean="0">
                <a:solidFill>
                  <a:schemeClr val="bg1"/>
                </a:solidFill>
                <a:latin typeface="Times New Roman" panose="02020603050405020304" pitchFamily="18" charset="0"/>
                <a:cs typeface="Times New Roman" panose="02020603050405020304" pitchFamily="18" charset="0"/>
              </a:rPr>
              <a:t>                                 NEHA </a:t>
            </a:r>
            <a:r>
              <a:rPr lang="en-IN" b="1" dirty="0" smtClean="0">
                <a:solidFill>
                  <a:schemeClr val="bg1"/>
                </a:solidFill>
                <a:latin typeface="Times New Roman" panose="02020603050405020304" pitchFamily="18" charset="0"/>
                <a:cs typeface="Times New Roman" panose="02020603050405020304" pitchFamily="18" charset="0"/>
              </a:rPr>
              <a:t>S</a:t>
            </a:r>
            <a:endParaRPr lang="en-IN"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751599" y="529630"/>
            <a:ext cx="3339708" cy="583565"/>
          </a:xfrm>
          <a:prstGeom prst="rect">
            <a:avLst/>
          </a:prstGeom>
          <a:noFill/>
        </p:spPr>
        <p:txBody>
          <a:bodyPr wrap="square" rtlCol="0">
            <a:spAutoFit/>
          </a:bodyPr>
          <a:lstStyle/>
          <a:p>
            <a:pPr algn="ctr"/>
            <a:r>
              <a:rPr lang="en-IN" sz="3200" b="1" dirty="0" smtClean="0">
                <a:solidFill>
                  <a:schemeClr val="bg1"/>
                </a:solidFill>
                <a:latin typeface="Times New Roman" panose="02020603050405020304" pitchFamily="18" charset="0"/>
                <a:cs typeface="Times New Roman" panose="02020603050405020304" pitchFamily="18" charset="0"/>
              </a:rPr>
              <a:t>CONCLUSION</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3807" y="1990755"/>
            <a:ext cx="8334972" cy="3169285"/>
          </a:xfrm>
          <a:prstGeom prst="rect">
            <a:avLst/>
          </a:prstGeom>
          <a:noFill/>
        </p:spPr>
        <p:txBody>
          <a:bodyPr wrap="square" rtlCol="0">
            <a:spAutoFit/>
          </a:bodyPr>
          <a:lstStyle/>
          <a:p>
            <a:pPr marL="0" indent="0" algn="just">
              <a:buNone/>
            </a:pPr>
            <a:r>
              <a:rPr lang="en-US" sz="2000" dirty="0" smtClean="0">
                <a:solidFill>
                  <a:schemeClr val="bg1"/>
                </a:solidFill>
                <a:latin typeface="Times New Roman" panose="02020603050405020304" pitchFamily="18" charset="0"/>
                <a:cs typeface="Times New Roman" panose="02020603050405020304" pitchFamily="18" charset="0"/>
                <a:sym typeface="+mn-ea"/>
              </a:rPr>
              <a:t>This project proposes an eﬀective forest ﬁre detection method using CNN and max  pooling operation techniques including movement containing region detection based on color segmentation. The performance of the proposed algorithm is tested on data set consisting of forest with and without ﬁre images from the internet. TP-rate and TN-rate were calculated. The results show that the proposed algorithm achieves good detection rates. These results indicate that the proposed method is accurate and can be used in automatic forest ﬁre-alarm systems.  For future work, the system could be improved by using a combination of rules of diﬀerent color spaces. However, the challenge is selecting the right rules from diﬀerent color spaces to build the method.</a:t>
            </a:r>
            <a:endParaRPr lang="en-US" sz="2000" dirty="0" smtClean="0">
              <a:solidFill>
                <a:schemeClr val="bg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Neha\Pictures\forest\WhatsApp Image 2020-09-04 at 10.18.37 AM (3).jpeg"/>
          <p:cNvPicPr>
            <a:picLocks noChangeAspect="1" noChangeArrowheads="1"/>
          </p:cNvPicPr>
          <p:nvPr/>
        </p:nvPicPr>
        <p:blipFill>
          <a:blip r:embed="rId1">
            <a:extLst>
              <a:ext uri="{BEBA8EAE-BF5A-486C-A8C5-ECC9F3942E4B}">
                <a14:imgProps xmlns:a14="http://schemas.microsoft.com/office/drawing/2010/main">
                  <a14:imgLayer r:embed="rId2">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0" y="15846"/>
            <a:ext cx="9144000" cy="6842154"/>
          </a:xfrm>
          <a:prstGeom prst="rect">
            <a:avLst/>
          </a:prstGeom>
          <a:ln w="228600" cap="sq" cmpd="thickThin">
            <a:solidFill>
              <a:srgbClr val="000000"/>
            </a:solidFill>
            <a:prstDash val="solid"/>
            <a:miter lim="800000"/>
            <a:headEnd/>
            <a:tailEnd/>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01941" y="2356342"/>
            <a:ext cx="4410118" cy="923330"/>
          </a:xfrm>
          <a:prstGeom prst="rect">
            <a:avLst/>
          </a:prstGeom>
          <a:noFill/>
        </p:spPr>
        <p:txBody>
          <a:bodyPr wrap="none" rtlCol="0">
            <a:spAutoFit/>
          </a:bodyPr>
          <a:lstStyle/>
          <a:p>
            <a:r>
              <a:rPr lang="en-IN" sz="5400" b="1" dirty="0" smtClean="0">
                <a:solidFill>
                  <a:schemeClr val="bg1"/>
                </a:solidFill>
                <a:latin typeface="Times New Roman" panose="02020603050405020304" pitchFamily="18" charset="0"/>
                <a:cs typeface="Times New Roman" panose="02020603050405020304" pitchFamily="18" charset="0"/>
              </a:rPr>
              <a:t>THANK YOU</a:t>
            </a:r>
            <a:endParaRPr lang="en-IN" sz="54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39552" y="908720"/>
            <a:ext cx="7992888" cy="892552"/>
          </a:xfrm>
          <a:prstGeom prst="rect">
            <a:avLst/>
          </a:prstGeom>
          <a:noFill/>
        </p:spPr>
        <p:txBody>
          <a:bodyPr wrap="square" rtlCol="0">
            <a:spAutoFit/>
          </a:bodyPr>
          <a:lstStyle/>
          <a:p>
            <a:pPr algn="ctr"/>
            <a:r>
              <a:rPr lang="en-IN" sz="2800" b="1" dirty="0" smtClean="0">
                <a:solidFill>
                  <a:schemeClr val="bg1"/>
                </a:solidFill>
                <a:latin typeface="Times New Roman" panose="02020603050405020304" pitchFamily="18" charset="0"/>
                <a:cs typeface="Times New Roman" panose="02020603050405020304" pitchFamily="18" charset="0"/>
              </a:rPr>
              <a:t>TABLE OF CONTENTS</a:t>
            </a:r>
            <a:endParaRPr lang="en-IN" sz="2800" b="1" dirty="0" smtClean="0">
              <a:solidFill>
                <a:schemeClr val="bg1"/>
              </a:solidFill>
              <a:latin typeface="Times New Roman" panose="02020603050405020304" pitchFamily="18" charset="0"/>
              <a:cs typeface="Times New Roman" panose="02020603050405020304" pitchFamily="18" charset="0"/>
            </a:endParaRPr>
          </a:p>
          <a:p>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2276872"/>
            <a:ext cx="5328592" cy="4154984"/>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solidFill>
                  <a:schemeClr val="bg1"/>
                </a:solidFill>
                <a:latin typeface="Times New Roman" panose="02020603050405020304" pitchFamily="18" charset="0"/>
                <a:cs typeface="Times New Roman" panose="02020603050405020304" pitchFamily="18" charset="0"/>
              </a:rPr>
              <a:t>Introduction</a:t>
            </a: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smtClean="0">
                <a:solidFill>
                  <a:schemeClr val="bg1"/>
                </a:solidFill>
                <a:latin typeface="Times New Roman" panose="02020603050405020304" pitchFamily="18" charset="0"/>
                <a:cs typeface="Times New Roman" panose="02020603050405020304" pitchFamily="18" charset="0"/>
              </a:rPr>
              <a:t>Purpose</a:t>
            </a: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smtClean="0">
                <a:solidFill>
                  <a:schemeClr val="bg1"/>
                </a:solidFill>
                <a:latin typeface="Times New Roman" panose="02020603050405020304" pitchFamily="18" charset="0"/>
                <a:cs typeface="Times New Roman" panose="02020603050405020304" pitchFamily="18" charset="0"/>
              </a:rPr>
              <a:t>Block Diagram</a:t>
            </a: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smtClean="0">
                <a:solidFill>
                  <a:schemeClr val="bg1"/>
                </a:solidFill>
                <a:latin typeface="Times New Roman" panose="02020603050405020304" pitchFamily="18" charset="0"/>
                <a:cs typeface="Times New Roman" panose="02020603050405020304" pitchFamily="18" charset="0"/>
              </a:rPr>
              <a:t>Flow Chart</a:t>
            </a: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smtClean="0">
                <a:solidFill>
                  <a:schemeClr val="bg1"/>
                </a:solidFill>
                <a:latin typeface="Times New Roman" panose="02020603050405020304" pitchFamily="18" charset="0"/>
                <a:cs typeface="Times New Roman" panose="02020603050405020304" pitchFamily="18" charset="0"/>
              </a:rPr>
              <a:t>Software Designing</a:t>
            </a: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smtClean="0">
                <a:solidFill>
                  <a:schemeClr val="bg1"/>
                </a:solidFill>
                <a:latin typeface="Times New Roman" panose="02020603050405020304" pitchFamily="18" charset="0"/>
                <a:cs typeface="Times New Roman" panose="02020603050405020304" pitchFamily="18" charset="0"/>
              </a:rPr>
              <a:t>Experimental Investigation</a:t>
            </a: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smtClean="0">
                <a:solidFill>
                  <a:schemeClr val="bg1"/>
                </a:solidFill>
                <a:latin typeface="Times New Roman" panose="02020603050405020304" pitchFamily="18" charset="0"/>
                <a:cs typeface="Times New Roman" panose="02020603050405020304" pitchFamily="18" charset="0"/>
              </a:rPr>
              <a:t>Advantages and Disadvantages</a:t>
            </a: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smtClean="0">
                <a:solidFill>
                  <a:schemeClr val="bg1"/>
                </a:solidFill>
                <a:latin typeface="Times New Roman" panose="02020603050405020304" pitchFamily="18" charset="0"/>
                <a:cs typeface="Times New Roman" panose="02020603050405020304" pitchFamily="18" charset="0"/>
              </a:rPr>
              <a:t>Conclusion</a:t>
            </a: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400"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duotone>
              <a:prstClr val="black"/>
              <a:schemeClr val="accent6">
                <a:tint val="45000"/>
                <a:satMod val="400000"/>
              </a:schemeClr>
            </a:duotone>
            <a:extLst>
              <a:ext uri="{BEBA8EAE-BF5A-486C-A8C5-ECC9F3942E4B}">
                <a14:imgProps xmlns:a14="http://schemas.microsoft.com/office/drawing/2010/main">
                  <a14:imgLayer r:embed="rId2">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1" y="-27384"/>
            <a:ext cx="9144000" cy="6857999"/>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699792" y="404664"/>
            <a:ext cx="3528392" cy="523220"/>
          </a:xfrm>
          <a:prstGeom prst="rect">
            <a:avLst/>
          </a:prstGeom>
          <a:noFill/>
        </p:spPr>
        <p:txBody>
          <a:bodyPr wrap="square" rtlCol="0">
            <a:spAutoFit/>
          </a:bodyPr>
          <a:lstStyle/>
          <a:p>
            <a:r>
              <a:rPr lang="en-IN" sz="2800" b="1" dirty="0" smtClean="0">
                <a:solidFill>
                  <a:schemeClr val="bg1"/>
                </a:solidFill>
                <a:latin typeface="Times New Roman" panose="02020603050405020304" pitchFamily="18" charset="0"/>
                <a:cs typeface="Times New Roman" panose="02020603050405020304" pitchFamily="18" charset="0"/>
              </a:rPr>
              <a:t>     INTRODUCTION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3568" y="2060848"/>
            <a:ext cx="184731" cy="369332"/>
          </a:xfrm>
          <a:prstGeom prst="rect">
            <a:avLst/>
          </a:prstGeom>
          <a:noFill/>
        </p:spPr>
        <p:txBody>
          <a:bodyPr wrap="none" rtlCol="0">
            <a:spAutoFit/>
          </a:bodyPr>
          <a:lstStyle/>
          <a:p>
            <a:endParaRPr lang="en-IN" dirty="0"/>
          </a:p>
        </p:txBody>
      </p:sp>
      <p:sp>
        <p:nvSpPr>
          <p:cNvPr id="4" name="TextBox 3"/>
          <p:cNvSpPr txBox="1"/>
          <p:nvPr/>
        </p:nvSpPr>
        <p:spPr>
          <a:xfrm>
            <a:off x="1" y="1196752"/>
            <a:ext cx="9143999" cy="5015865"/>
          </a:xfrm>
          <a:prstGeom prst="rect">
            <a:avLst/>
          </a:prstGeom>
          <a:noFill/>
        </p:spPr>
        <p:txBody>
          <a:bodyPr wrap="square" rtlCol="0">
            <a:spAutoFit/>
          </a:bodyPr>
          <a:lstStyle/>
          <a:p>
            <a:pPr marL="342900" indent="-342900" algn="just">
              <a:buFont typeface="Wingdings" panose="05000000000000000000" charset="0"/>
              <a:buChar char="Ø"/>
            </a:pPr>
            <a:r>
              <a:rPr lang="en-US" sz="2000" dirty="0" smtClean="0">
                <a:solidFill>
                  <a:schemeClr val="bg1"/>
                </a:solidFill>
                <a:latin typeface="Times New Roman" panose="02020603050405020304" pitchFamily="18" charset="0"/>
                <a:ea typeface="+mn-lt"/>
                <a:cs typeface="Times New Roman" panose="02020603050405020304" pitchFamily="18" charset="0"/>
              </a:rPr>
              <a:t>Forests are the protectors of earth's ecological balance. </a:t>
            </a:r>
            <a:r>
              <a:rPr lang="en-IN" altLang="en-US" sz="2000" dirty="0" smtClean="0">
                <a:solidFill>
                  <a:schemeClr val="bg1"/>
                </a:solidFill>
                <a:latin typeface="Times New Roman" panose="02020603050405020304" pitchFamily="18" charset="0"/>
                <a:ea typeface="+mn-lt"/>
                <a:cs typeface="Times New Roman" panose="02020603050405020304" pitchFamily="18" charset="0"/>
              </a:rPr>
              <a:t>But  with climate change raising temperatures, wildfires have been a growing concern for many countries around the world. Fire related disasters are the most common type of Emergency situation which requires thorough analysis of the situation  required for a quick and precise response and</a:t>
            </a:r>
            <a:r>
              <a:rPr lang="en-US" sz="2000" dirty="0" smtClean="0">
                <a:solidFill>
                  <a:schemeClr val="bg1"/>
                </a:solidFill>
                <a:latin typeface="Times New Roman" panose="02020603050405020304" pitchFamily="18" charset="0"/>
                <a:ea typeface="+mn-lt"/>
                <a:cs typeface="Times New Roman" panose="02020603050405020304" pitchFamily="18" charset="0"/>
              </a:rPr>
              <a:t> forest fire is </a:t>
            </a:r>
            <a:r>
              <a:rPr lang="en-IN" altLang="en-US" sz="2000" dirty="0" smtClean="0">
                <a:solidFill>
                  <a:schemeClr val="bg1"/>
                </a:solidFill>
                <a:latin typeface="Times New Roman" panose="02020603050405020304" pitchFamily="18" charset="0"/>
                <a:ea typeface="+mn-lt"/>
                <a:cs typeface="Times New Roman" panose="02020603050405020304" pitchFamily="18" charset="0"/>
              </a:rPr>
              <a:t>one of those disasters which  is </a:t>
            </a:r>
            <a:r>
              <a:rPr lang="en-US" sz="2000" dirty="0" smtClean="0">
                <a:solidFill>
                  <a:schemeClr val="bg1"/>
                </a:solidFill>
                <a:latin typeface="Times New Roman" panose="02020603050405020304" pitchFamily="18" charset="0"/>
                <a:ea typeface="+mn-lt"/>
                <a:cs typeface="Times New Roman" panose="02020603050405020304" pitchFamily="18" charset="0"/>
              </a:rPr>
              <a:t>usually  observed when it has already  spread over a large area, </a:t>
            </a:r>
            <a:r>
              <a:rPr lang="en-IN" altLang="en-US" sz="2000" dirty="0" smtClean="0">
                <a:solidFill>
                  <a:schemeClr val="bg1"/>
                </a:solidFill>
                <a:latin typeface="Times New Roman" panose="02020603050405020304" pitchFamily="18" charset="0"/>
                <a:ea typeface="+mn-lt"/>
                <a:cs typeface="Times New Roman" panose="02020603050405020304" pitchFamily="18" charset="0"/>
              </a:rPr>
              <a:t>which becomes uncontrolable and its stoppage becomes impossible.</a:t>
            </a:r>
            <a:endParaRPr lang="en-US" sz="2000" dirty="0" smtClean="0">
              <a:solidFill>
                <a:schemeClr val="bg1"/>
              </a:solidFill>
              <a:latin typeface="Times New Roman" panose="02020603050405020304" pitchFamily="18" charset="0"/>
              <a:ea typeface="+mn-lt"/>
              <a:cs typeface="Times New Roman" panose="02020603050405020304" pitchFamily="18" charset="0"/>
            </a:endParaRPr>
          </a:p>
          <a:p>
            <a:pPr marL="342900" indent="-342900" algn="just">
              <a:buFont typeface="Wingdings" panose="05000000000000000000" charset="0"/>
              <a:buChar char="Ø"/>
            </a:pPr>
            <a:r>
              <a:rPr lang="en-US" sz="2000" dirty="0" smtClean="0">
                <a:solidFill>
                  <a:schemeClr val="bg1"/>
                </a:solidFill>
                <a:latin typeface="Times New Roman" panose="02020603050405020304" pitchFamily="18" charset="0"/>
                <a:ea typeface="+mn-lt"/>
                <a:cs typeface="Times New Roman" panose="02020603050405020304" pitchFamily="18" charset="0"/>
              </a:rPr>
              <a:t>The objective is to detect the fire as fast as possible and early notification to the fire units is vital.</a:t>
            </a:r>
            <a:r>
              <a:rPr lang="en-IN" sz="2000" dirty="0" smtClean="0">
                <a:solidFill>
                  <a:schemeClr val="bg1"/>
                </a:solidFill>
                <a:latin typeface="Times New Roman" panose="02020603050405020304" pitchFamily="18" charset="0"/>
                <a:cs typeface="Times New Roman" panose="02020603050405020304" pitchFamily="18" charset="0"/>
              </a:rPr>
              <a:t>Fire Detection in most places employs equipment like temperature detectors, smoke detectors, thermal cameras etc. which is expensive .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IN" sz="2000" dirty="0" err="1" smtClean="0">
                <a:solidFill>
                  <a:schemeClr val="bg1"/>
                </a:solidFill>
                <a:latin typeface="Times New Roman" panose="02020603050405020304" pitchFamily="18" charset="0"/>
                <a:cs typeface="Times New Roman" panose="02020603050405020304" pitchFamily="18" charset="0"/>
              </a:rPr>
              <a:t>But,after</a:t>
            </a:r>
            <a:r>
              <a:rPr lang="en-IN" sz="2000" dirty="0" smtClean="0">
                <a:solidFill>
                  <a:schemeClr val="bg1"/>
                </a:solidFill>
                <a:latin typeface="Times New Roman" panose="02020603050405020304" pitchFamily="18" charset="0"/>
                <a:cs typeface="Times New Roman" panose="02020603050405020304" pitchFamily="18" charset="0"/>
              </a:rPr>
              <a:t> the advent of advanced image processing and computer vision techniques, detection of fire may not require any equipment other than cameras.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IN" sz="2000" dirty="0" smtClean="0">
                <a:solidFill>
                  <a:schemeClr val="bg1"/>
                </a:solidFill>
                <a:latin typeface="Times New Roman" panose="02020603050405020304" pitchFamily="18" charset="0"/>
                <a:cs typeface="Times New Roman" panose="02020603050405020304" pitchFamily="18" charset="0"/>
              </a:rPr>
              <a:t>Our approach is to employ state-of-the-art CNNs to distinguish between images that containing fire and images that do not and build an accurate fire detection system. To make these models more robust, we use a custom-made image dataset  containing images with numerous scenarios.</a:t>
            </a: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347864" y="509981"/>
            <a:ext cx="3024336" cy="523220"/>
          </a:xfrm>
          <a:prstGeom prst="rect">
            <a:avLst/>
          </a:prstGeom>
          <a:noFill/>
        </p:spPr>
        <p:txBody>
          <a:bodyPr wrap="square" rtlCol="0">
            <a:spAutoFit/>
          </a:bodyPr>
          <a:lstStyle/>
          <a:p>
            <a:r>
              <a:rPr lang="en-IN" sz="2800" b="1" dirty="0" smtClean="0">
                <a:solidFill>
                  <a:schemeClr val="bg1"/>
                </a:solidFill>
                <a:latin typeface="Times New Roman" panose="02020603050405020304" pitchFamily="18" charset="0"/>
                <a:cs typeface="Times New Roman" panose="02020603050405020304" pitchFamily="18" charset="0"/>
              </a:rPr>
              <a:t>   PURPOSE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Rectangle 2"/>
          <p:cNvSpPr/>
          <p:nvPr/>
        </p:nvSpPr>
        <p:spPr>
          <a:xfrm>
            <a:off x="-17187" y="1628800"/>
            <a:ext cx="9144000" cy="3476625"/>
          </a:xfrm>
          <a:prstGeom prst="rect">
            <a:avLst/>
          </a:prstGeom>
        </p:spPr>
        <p:txBody>
          <a:bodyPr wrap="square">
            <a:spAutoFit/>
          </a:bodyPr>
          <a:lstStyle/>
          <a:p>
            <a:pPr marL="342900" indent="-342900" algn="just">
              <a:buFont typeface="Wingdings" panose="05000000000000000000" charset="0"/>
              <a:buChar char="Ø"/>
            </a:pPr>
            <a:r>
              <a:rPr lang="en-IN" sz="2000" dirty="0" smtClean="0">
                <a:solidFill>
                  <a:schemeClr val="bg1"/>
                </a:solidFill>
                <a:latin typeface="Times New Roman" panose="02020603050405020304" pitchFamily="18" charset="0"/>
                <a:cs typeface="Times New Roman" panose="02020603050405020304" pitchFamily="18" charset="0"/>
              </a:rPr>
              <a:t> Monitoring of the potential risk areas and an early detection of fire can significantly shorten the reaction time and also reduce the potential damage as well as the cost of fire fighting</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IN" sz="2000" dirty="0" smtClean="0">
                <a:solidFill>
                  <a:schemeClr val="bg1"/>
                </a:solidFill>
                <a:latin typeface="Times New Roman" panose="02020603050405020304" pitchFamily="18" charset="0"/>
                <a:cs typeface="Times New Roman" panose="02020603050405020304" pitchFamily="18" charset="0"/>
              </a:rPr>
              <a:t>Our aim from the project is to make use of pandas, </a:t>
            </a:r>
            <a:r>
              <a:rPr lang="en-IN" sz="2000" dirty="0" err="1" smtClean="0">
                <a:solidFill>
                  <a:schemeClr val="bg1"/>
                </a:solidFill>
                <a:latin typeface="Times New Roman" panose="02020603050405020304" pitchFamily="18" charset="0"/>
                <a:cs typeface="Times New Roman" panose="02020603050405020304" pitchFamily="18" charset="0"/>
              </a:rPr>
              <a:t>numpy</a:t>
            </a:r>
            <a:r>
              <a:rPr lang="en-IN" sz="2000" dirty="0" smtClean="0">
                <a:solidFill>
                  <a:schemeClr val="bg1"/>
                </a:solidFill>
                <a:latin typeface="Times New Roman" panose="02020603050405020304" pitchFamily="18" charset="0"/>
                <a:cs typeface="Times New Roman" panose="02020603050405020304" pitchFamily="18" charset="0"/>
              </a:rPr>
              <a:t> libraries from python to extract the libraries for machine learning for the forest fire </a:t>
            </a:r>
            <a:r>
              <a:rPr lang="en-IN" sz="2000" dirty="0" err="1" smtClean="0">
                <a:solidFill>
                  <a:schemeClr val="bg1"/>
                </a:solidFill>
                <a:latin typeface="Times New Roman" panose="02020603050405020304" pitchFamily="18" charset="0"/>
                <a:cs typeface="Times New Roman" panose="02020603050405020304" pitchFamily="18" charset="0"/>
              </a:rPr>
              <a:t>reconization</a:t>
            </a:r>
            <a:r>
              <a:rPr lang="en-IN" sz="2000" dirty="0" smtClean="0">
                <a:solidFill>
                  <a:schemeClr val="bg1"/>
                </a:solidFill>
                <a:latin typeface="Times New Roman" panose="02020603050405020304" pitchFamily="18" charset="0"/>
                <a:cs typeface="Times New Roman" panose="02020603050405020304" pitchFamily="18" charset="0"/>
              </a:rPr>
              <a:t>.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IN" sz="2000" dirty="0" smtClean="0">
                <a:solidFill>
                  <a:schemeClr val="bg1"/>
                </a:solidFill>
                <a:latin typeface="Times New Roman" panose="02020603050405020304" pitchFamily="18" charset="0"/>
                <a:cs typeface="Times New Roman" panose="02020603050405020304" pitchFamily="18" charset="0"/>
              </a:rPr>
              <a:t>Secondly, to learn how to build model using </a:t>
            </a:r>
            <a:r>
              <a:rPr lang="en-IN" sz="2000" dirty="0" err="1" smtClean="0">
                <a:solidFill>
                  <a:schemeClr val="bg1"/>
                </a:solidFill>
                <a:latin typeface="Times New Roman" panose="02020603050405020304" pitchFamily="18" charset="0"/>
                <a:cs typeface="Times New Roman" panose="02020603050405020304" pitchFamily="18" charset="0"/>
              </a:rPr>
              <a:t>ImageDataGenerater</a:t>
            </a:r>
            <a:r>
              <a:rPr lang="en-IN" sz="2000" dirty="0" smtClean="0">
                <a:solidFill>
                  <a:schemeClr val="bg1"/>
                </a:solidFill>
                <a:latin typeface="Times New Roman" panose="02020603050405020304" pitchFamily="18" charset="0"/>
                <a:cs typeface="Times New Roman" panose="02020603050405020304" pitchFamily="18" charset="0"/>
              </a:rPr>
              <a:t> </a:t>
            </a:r>
            <a:r>
              <a:rPr lang="en-IN" sz="2000" dirty="0" err="1" smtClean="0">
                <a:solidFill>
                  <a:schemeClr val="bg1"/>
                </a:solidFill>
                <a:latin typeface="Times New Roman" panose="02020603050405020304" pitchFamily="18" charset="0"/>
                <a:cs typeface="Times New Roman" panose="02020603050405020304" pitchFamily="18" charset="0"/>
              </a:rPr>
              <a:t>hypertune</a:t>
            </a:r>
            <a:r>
              <a:rPr lang="en-IN" sz="2000" dirty="0" smtClean="0">
                <a:solidFill>
                  <a:schemeClr val="bg1"/>
                </a:solidFill>
                <a:latin typeface="Times New Roman" panose="02020603050405020304" pitchFamily="18" charset="0"/>
                <a:cs typeface="Times New Roman" panose="02020603050405020304" pitchFamily="18" charset="0"/>
              </a:rPr>
              <a:t> the forest with and without fire images using Convolution neural </a:t>
            </a:r>
            <a:r>
              <a:rPr lang="en-IN" sz="2000" dirty="0" err="1" smtClean="0">
                <a:solidFill>
                  <a:schemeClr val="bg1"/>
                </a:solidFill>
                <a:latin typeface="Times New Roman" panose="02020603050405020304" pitchFamily="18" charset="0"/>
                <a:cs typeface="Times New Roman" panose="02020603050405020304" pitchFamily="18" charset="0"/>
              </a:rPr>
              <a:t>netwrok</a:t>
            </a:r>
            <a:r>
              <a:rPr lang="en-IN" sz="2000" dirty="0" smtClean="0">
                <a:solidFill>
                  <a:schemeClr val="bg1"/>
                </a:solidFill>
                <a:latin typeface="Times New Roman" panose="02020603050405020304" pitchFamily="18" charset="0"/>
                <a:cs typeface="Times New Roman" panose="02020603050405020304" pitchFamily="18" charset="0"/>
              </a:rPr>
              <a:t>(CNN) machine learning algorithm.</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IN" sz="2000" dirty="0" smtClean="0">
                <a:solidFill>
                  <a:schemeClr val="bg1"/>
                </a:solidFill>
                <a:latin typeface="Times New Roman" panose="02020603050405020304" pitchFamily="18" charset="0"/>
                <a:cs typeface="Times New Roman" panose="02020603050405020304" pitchFamily="18" charset="0"/>
              </a:rPr>
              <a:t>And in the end, to predict whether the image is with fire or not, using video analysistechnique of combining the predictions from machine learning algorithms and giving the alert message to the email address.</a:t>
            </a: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style>
          <a:lnRef idx="0">
            <a:schemeClr val="accent5"/>
          </a:lnRef>
          <a:fillRef idx="3">
            <a:schemeClr val="accent5"/>
          </a:fillRef>
          <a:effectRef idx="3">
            <a:schemeClr val="accent5"/>
          </a:effectRef>
          <a:fontRef idx="minor">
            <a:schemeClr val="lt1"/>
          </a:fontRef>
        </p:style>
      </p:pic>
      <p:sp>
        <p:nvSpPr>
          <p:cNvPr id="2" name="TextBox 1"/>
          <p:cNvSpPr txBox="1"/>
          <p:nvPr/>
        </p:nvSpPr>
        <p:spPr>
          <a:xfrm>
            <a:off x="2627784" y="692696"/>
            <a:ext cx="3854017" cy="523220"/>
          </a:xfrm>
          <a:prstGeom prst="rect">
            <a:avLst/>
          </a:prstGeom>
          <a:noFill/>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2400" b="1" dirty="0" smtClean="0">
                <a:solidFill>
                  <a:schemeClr val="bg1"/>
                </a:solidFill>
                <a:latin typeface="Times New Roman" panose="02020603050405020304" pitchFamily="18" charset="0"/>
                <a:cs typeface="Times New Roman" panose="02020603050405020304" pitchFamily="18" charset="0"/>
              </a:rPr>
              <a:t>  </a:t>
            </a:r>
            <a:r>
              <a:rPr lang="en-IN" sz="2800" b="1" dirty="0" smtClean="0">
                <a:solidFill>
                  <a:schemeClr val="bg1"/>
                </a:solidFill>
                <a:latin typeface="Times New Roman" panose="02020603050405020304" pitchFamily="18" charset="0"/>
                <a:cs typeface="Times New Roman" panose="02020603050405020304" pitchFamily="18" charset="0"/>
              </a:rPr>
              <a:t>BLOCK  DIAGRAM</a:t>
            </a:r>
            <a:endParaRPr lang="en-IN" sz="2800" b="1" dirty="0">
              <a:solidFill>
                <a:schemeClr val="bg1"/>
              </a:solidFill>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251460" y="2082165"/>
            <a:ext cx="8148955" cy="4234180"/>
            <a:chOff x="396" y="3279"/>
            <a:chExt cx="12833" cy="6668"/>
          </a:xfrm>
        </p:grpSpPr>
        <p:sp>
          <p:nvSpPr>
            <p:cNvPr id="4" name="Rounded Rectangle 3"/>
            <p:cNvSpPr/>
            <p:nvPr/>
          </p:nvSpPr>
          <p:spPr>
            <a:xfrm>
              <a:off x="396" y="3279"/>
              <a:ext cx="2835" cy="14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IN" altLang="en-US">
                  <a:solidFill>
                    <a:schemeClr val="bg1"/>
                  </a:solidFill>
                </a:rPr>
                <a:t>Data Collection and Its pre-processing</a:t>
              </a:r>
              <a:endParaRPr lang="en-IN" altLang="en-US">
                <a:solidFill>
                  <a:schemeClr val="bg1"/>
                </a:solidFill>
              </a:endParaRPr>
            </a:p>
          </p:txBody>
        </p:sp>
        <p:sp>
          <p:nvSpPr>
            <p:cNvPr id="5" name="Rounded Rectangle 4"/>
            <p:cNvSpPr/>
            <p:nvPr/>
          </p:nvSpPr>
          <p:spPr>
            <a:xfrm>
              <a:off x="5214" y="3279"/>
              <a:ext cx="2835" cy="14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IN" altLang="en-US" sz="1600"/>
                <a:t>Import Imagedategenerat-or, apply it to train and test set</a:t>
              </a:r>
              <a:endParaRPr lang="en-IN" altLang="en-US" sz="1600"/>
            </a:p>
          </p:txBody>
        </p:sp>
        <p:sp>
          <p:nvSpPr>
            <p:cNvPr id="6" name="Rounded Rectangle 5"/>
            <p:cNvSpPr/>
            <p:nvPr/>
          </p:nvSpPr>
          <p:spPr>
            <a:xfrm>
              <a:off x="10395" y="5876"/>
              <a:ext cx="2835" cy="14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IN" altLang="en-US"/>
                <a:t>Initialize the model and add layers</a:t>
              </a:r>
              <a:endParaRPr lang="en-IN" altLang="en-US"/>
            </a:p>
          </p:txBody>
        </p:sp>
        <p:sp>
          <p:nvSpPr>
            <p:cNvPr id="7" name="Rounded Rectangle 6"/>
            <p:cNvSpPr/>
            <p:nvPr/>
          </p:nvSpPr>
          <p:spPr>
            <a:xfrm>
              <a:off x="5214" y="5876"/>
              <a:ext cx="2835" cy="14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IN" altLang="en-US"/>
                <a:t>Configure the learning process</a:t>
              </a:r>
              <a:endParaRPr lang="en-IN" altLang="en-US"/>
            </a:p>
          </p:txBody>
        </p:sp>
        <p:sp>
          <p:nvSpPr>
            <p:cNvPr id="8" name="Rounded Rectangle 7"/>
            <p:cNvSpPr/>
            <p:nvPr/>
          </p:nvSpPr>
          <p:spPr>
            <a:xfrm>
              <a:off x="396" y="8473"/>
              <a:ext cx="2835" cy="14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IN" altLang="en-US"/>
                <a:t>Video streaming</a:t>
              </a:r>
              <a:endParaRPr lang="en-IN" altLang="en-US"/>
            </a:p>
          </p:txBody>
        </p:sp>
        <p:sp>
          <p:nvSpPr>
            <p:cNvPr id="9" name="Rounded Rectangle 8"/>
            <p:cNvSpPr/>
            <p:nvPr/>
          </p:nvSpPr>
          <p:spPr>
            <a:xfrm>
              <a:off x="396" y="5876"/>
              <a:ext cx="2835" cy="14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IN" altLang="en-US"/>
                <a:t>Save the model</a:t>
              </a:r>
              <a:endParaRPr lang="en-IN" altLang="en-US"/>
            </a:p>
          </p:txBody>
        </p:sp>
        <p:sp>
          <p:nvSpPr>
            <p:cNvPr id="10" name="Rounded Rectangle 9"/>
            <p:cNvSpPr/>
            <p:nvPr/>
          </p:nvSpPr>
          <p:spPr>
            <a:xfrm>
              <a:off x="10395" y="3279"/>
              <a:ext cx="2835" cy="14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IN" altLang="en-US"/>
                <a:t>Train and test the model and optimise it</a:t>
              </a:r>
              <a:endParaRPr lang="en-IN" altLang="en-US"/>
            </a:p>
          </p:txBody>
        </p:sp>
        <p:sp>
          <p:nvSpPr>
            <p:cNvPr id="13" name="Rounded Rectangle 12"/>
            <p:cNvSpPr/>
            <p:nvPr/>
          </p:nvSpPr>
          <p:spPr>
            <a:xfrm>
              <a:off x="5214" y="8473"/>
              <a:ext cx="2835" cy="1474"/>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p>
              <a:pPr algn="ctr"/>
              <a:r>
                <a:rPr lang="en-IN" altLang="en-US"/>
                <a:t>Send alert message when fire is detected</a:t>
              </a:r>
              <a:endParaRPr lang="en-IN" altLang="en-US"/>
            </a:p>
          </p:txBody>
        </p:sp>
        <p:cxnSp>
          <p:nvCxnSpPr>
            <p:cNvPr id="14" name="Straight Arrow Connector 13"/>
            <p:cNvCxnSpPr>
              <a:stCxn id="4" idx="3"/>
              <a:endCxn id="5" idx="1"/>
            </p:cNvCxnSpPr>
            <p:nvPr/>
          </p:nvCxnSpPr>
          <p:spPr>
            <a:xfrm>
              <a:off x="3231" y="4016"/>
              <a:ext cx="1983" cy="0"/>
            </a:xfrm>
            <a:prstGeom prst="straightConnector1">
              <a:avLst/>
            </a:prstGeom>
            <a:ln>
              <a:solidFill>
                <a:schemeClr val="bg1"/>
              </a:solidFill>
              <a:tailEnd type="arrow"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1757" y="7327"/>
              <a:ext cx="0" cy="1134"/>
            </a:xfrm>
            <a:prstGeom prst="straightConnector1">
              <a:avLst/>
            </a:prstGeom>
            <a:ln>
              <a:solidFill>
                <a:schemeClr val="bg1"/>
              </a:solidFill>
              <a:tailEnd type="arrow"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2"/>
              <a:endCxn id="6" idx="0"/>
            </p:cNvCxnSpPr>
            <p:nvPr/>
          </p:nvCxnSpPr>
          <p:spPr>
            <a:xfrm>
              <a:off x="11813" y="4753"/>
              <a:ext cx="0" cy="1123"/>
            </a:xfrm>
            <a:prstGeom prst="straightConnector1">
              <a:avLst/>
            </a:prstGeom>
            <a:ln>
              <a:solidFill>
                <a:schemeClr val="bg1"/>
              </a:solidFill>
              <a:tailEnd type="arrow"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3231" y="9210"/>
              <a:ext cx="1983" cy="0"/>
            </a:xfrm>
            <a:prstGeom prst="straightConnector1">
              <a:avLst/>
            </a:prstGeom>
            <a:ln>
              <a:solidFill>
                <a:schemeClr val="bg1"/>
              </a:solidFill>
              <a:tailEnd type="arrow"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8049" y="6613"/>
              <a:ext cx="2326" cy="34"/>
            </a:xfrm>
            <a:prstGeom prst="straightConnector1">
              <a:avLst/>
            </a:prstGeom>
            <a:ln>
              <a:solidFill>
                <a:schemeClr val="bg1"/>
              </a:solidFill>
              <a:miter lim="800000"/>
              <a:headEnd type="arrow"/>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3231" y="6613"/>
              <a:ext cx="1983" cy="0"/>
            </a:xfrm>
            <a:prstGeom prst="straightConnector1">
              <a:avLst/>
            </a:prstGeom>
            <a:ln>
              <a:solidFill>
                <a:schemeClr val="bg1"/>
              </a:solidFill>
              <a:headEnd type="arrow"/>
              <a:tailEnd type="none"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0" name="Straight Arrow Connector 19"/>
            <p:cNvCxnSpPr>
              <a:endCxn id="10" idx="1"/>
            </p:cNvCxnSpPr>
            <p:nvPr/>
          </p:nvCxnSpPr>
          <p:spPr>
            <a:xfrm>
              <a:off x="8049" y="4016"/>
              <a:ext cx="2346" cy="0"/>
            </a:xfrm>
            <a:prstGeom prst="straightConnector1">
              <a:avLst/>
            </a:prstGeom>
            <a:ln>
              <a:solidFill>
                <a:schemeClr val="bg1"/>
              </a:solidFill>
              <a:tailEnd type="arrow" w="med" len="med"/>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563887" y="389855"/>
            <a:ext cx="2648610" cy="523220"/>
          </a:xfrm>
          <a:prstGeom prst="rect">
            <a:avLst/>
          </a:prstGeom>
          <a:noFill/>
        </p:spPr>
        <p:txBody>
          <a:bodyPr wrap="none" rtlCol="0">
            <a:spAutoFit/>
          </a:bodyPr>
          <a:lstStyle/>
          <a:p>
            <a:pPr algn="ctr"/>
            <a:r>
              <a:rPr lang="en-IN" sz="2800" b="1" dirty="0" smtClean="0">
                <a:solidFill>
                  <a:schemeClr val="bg1"/>
                </a:solidFill>
                <a:latin typeface="Times New Roman" panose="02020603050405020304" pitchFamily="18" charset="0"/>
                <a:cs typeface="Times New Roman" panose="02020603050405020304" pitchFamily="18" charset="0"/>
              </a:rPr>
              <a:t>FLOW CHART</a:t>
            </a:r>
            <a:endParaRPr lang="en-IN" sz="2800" b="1" dirty="0">
              <a:solidFill>
                <a:schemeClr val="bg1"/>
              </a:solidFill>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2339340" y="1124585"/>
            <a:ext cx="3385185" cy="5733415"/>
            <a:chOff x="2719" y="1771"/>
            <a:chExt cx="5331" cy="9029"/>
          </a:xfrm>
        </p:grpSpPr>
        <p:sp>
          <p:nvSpPr>
            <p:cNvPr id="3" name="Flowchart: Terminator 2"/>
            <p:cNvSpPr/>
            <p:nvPr/>
          </p:nvSpPr>
          <p:spPr>
            <a:xfrm>
              <a:off x="5158" y="1771"/>
              <a:ext cx="2155" cy="681"/>
            </a:xfrm>
            <a:prstGeom prst="flowChartTerminator">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sz="1400"/>
                <a:t>Start</a:t>
              </a:r>
              <a:endParaRPr lang="en-IN" altLang="en-US" sz="1400"/>
            </a:p>
          </p:txBody>
        </p:sp>
        <p:sp>
          <p:nvSpPr>
            <p:cNvPr id="5" name="Flowchart: Data 4"/>
            <p:cNvSpPr/>
            <p:nvPr/>
          </p:nvSpPr>
          <p:spPr>
            <a:xfrm>
              <a:off x="4421" y="5162"/>
              <a:ext cx="3629" cy="1111"/>
            </a:xfrm>
            <a:prstGeom prst="flowChartInputOutput">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sz="1400"/>
                <a:t>Predict the class </a:t>
              </a:r>
              <a:endParaRPr lang="en-IN" altLang="en-US" sz="1400"/>
            </a:p>
            <a:p>
              <a:pPr algn="ctr"/>
              <a:r>
                <a:rPr lang="en-IN" altLang="en-US" sz="1400"/>
                <a:t>(Forest, With_fire)</a:t>
              </a:r>
              <a:endParaRPr lang="en-IN" altLang="en-US" sz="1400"/>
            </a:p>
          </p:txBody>
        </p:sp>
        <p:sp>
          <p:nvSpPr>
            <p:cNvPr id="6" name="Flowchart: Process 5"/>
            <p:cNvSpPr/>
            <p:nvPr/>
          </p:nvSpPr>
          <p:spPr>
            <a:xfrm>
              <a:off x="4706" y="3179"/>
              <a:ext cx="3062" cy="1161"/>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sz="1400">
                  <a:sym typeface="+mn-ea"/>
                </a:rPr>
                <a:t>Read  the video(streaming) or image</a:t>
              </a:r>
              <a:endParaRPr lang="en-US" sz="1400"/>
            </a:p>
          </p:txBody>
        </p:sp>
        <p:sp>
          <p:nvSpPr>
            <p:cNvPr id="8" name="Flowchart: Decision 7"/>
            <p:cNvSpPr/>
            <p:nvPr/>
          </p:nvSpPr>
          <p:spPr>
            <a:xfrm>
              <a:off x="4936" y="7033"/>
              <a:ext cx="2599" cy="124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sz="1400"/>
                <a:t>If fire detected</a:t>
              </a:r>
              <a:endParaRPr lang="en-IN" altLang="en-US" sz="1400"/>
            </a:p>
          </p:txBody>
        </p:sp>
        <p:sp>
          <p:nvSpPr>
            <p:cNvPr id="9" name="Flowchart: Process 8"/>
            <p:cNvSpPr/>
            <p:nvPr/>
          </p:nvSpPr>
          <p:spPr>
            <a:xfrm>
              <a:off x="5049" y="8931"/>
              <a:ext cx="2377" cy="71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sz="1400"/>
                <a:t>Send an Alert Email</a:t>
              </a:r>
              <a:endParaRPr lang="en-IN" altLang="en-US" sz="1400"/>
            </a:p>
          </p:txBody>
        </p:sp>
        <p:sp>
          <p:nvSpPr>
            <p:cNvPr id="10" name="Flowchart: Alternate Process 9"/>
            <p:cNvSpPr/>
            <p:nvPr/>
          </p:nvSpPr>
          <p:spPr>
            <a:xfrm>
              <a:off x="5272" y="10119"/>
              <a:ext cx="1927" cy="68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p>
              <a:pPr algn="ctr"/>
              <a:r>
                <a:rPr lang="en-IN" altLang="en-US" sz="1400"/>
                <a:t>Stop</a:t>
              </a:r>
              <a:endParaRPr lang="en-IN" altLang="en-US" sz="1400"/>
            </a:p>
          </p:txBody>
        </p:sp>
        <p:cxnSp>
          <p:nvCxnSpPr>
            <p:cNvPr id="11" name="Straight Arrow Connector 10"/>
            <p:cNvCxnSpPr>
              <a:stCxn id="3" idx="2"/>
              <a:endCxn id="6" idx="0"/>
            </p:cNvCxnSpPr>
            <p:nvPr/>
          </p:nvCxnSpPr>
          <p:spPr>
            <a:xfrm>
              <a:off x="6236" y="2452"/>
              <a:ext cx="1" cy="727"/>
            </a:xfrm>
            <a:prstGeom prst="straightConnector1">
              <a:avLst/>
            </a:prstGeom>
            <a:ln w="28575" cmpd="sng">
              <a:solidFill>
                <a:schemeClr val="bg1"/>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p:cNvCxnSpPr>
              <a:endCxn id="9" idx="0"/>
            </p:cNvCxnSpPr>
            <p:nvPr/>
          </p:nvCxnSpPr>
          <p:spPr>
            <a:xfrm>
              <a:off x="6234" y="8273"/>
              <a:ext cx="4" cy="658"/>
            </a:xfrm>
            <a:prstGeom prst="straightConnector1">
              <a:avLst/>
            </a:prstGeom>
            <a:ln w="28575" cmpd="sng">
              <a:solidFill>
                <a:schemeClr val="bg1"/>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a:endCxn id="5" idx="1"/>
            </p:cNvCxnSpPr>
            <p:nvPr/>
          </p:nvCxnSpPr>
          <p:spPr>
            <a:xfrm flipH="1">
              <a:off x="6236" y="4340"/>
              <a:ext cx="1" cy="822"/>
            </a:xfrm>
            <a:prstGeom prst="straightConnector1">
              <a:avLst/>
            </a:prstGeom>
            <a:ln w="28575" cmpd="sng">
              <a:solidFill>
                <a:schemeClr val="bg1"/>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6235" y="6306"/>
              <a:ext cx="1" cy="727"/>
            </a:xfrm>
            <a:prstGeom prst="straightConnector1">
              <a:avLst/>
            </a:prstGeom>
            <a:ln w="28575" cmpd="sng">
              <a:solidFill>
                <a:schemeClr val="bg1"/>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6229" y="9649"/>
              <a:ext cx="5" cy="448"/>
            </a:xfrm>
            <a:prstGeom prst="straightConnector1">
              <a:avLst/>
            </a:prstGeom>
            <a:ln w="28575" cmpd="sng">
              <a:solidFill>
                <a:schemeClr val="bg1"/>
              </a:solidFill>
              <a:prstDash val="solid"/>
              <a:tailEnd type="arrow" w="med" len="med"/>
            </a:ln>
          </p:spPr>
          <p:style>
            <a:lnRef idx="3">
              <a:schemeClr val="dk1"/>
            </a:lnRef>
            <a:fillRef idx="0">
              <a:schemeClr val="dk1"/>
            </a:fillRef>
            <a:effectRef idx="2">
              <a:schemeClr val="dk1"/>
            </a:effectRef>
            <a:fontRef idx="minor">
              <a:schemeClr val="tx1"/>
            </a:fontRef>
          </p:style>
        </p:cxnSp>
        <p:cxnSp>
          <p:nvCxnSpPr>
            <p:cNvPr id="17" name="Straight Connector 16"/>
            <p:cNvCxnSpPr>
              <a:stCxn id="8" idx="1"/>
            </p:cNvCxnSpPr>
            <p:nvPr/>
          </p:nvCxnSpPr>
          <p:spPr>
            <a:xfrm flipH="1">
              <a:off x="2777" y="7653"/>
              <a:ext cx="2159" cy="15"/>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2719" y="3752"/>
              <a:ext cx="1987" cy="60"/>
            </a:xfrm>
            <a:prstGeom prst="line">
              <a:avLst/>
            </a:prstGeom>
            <a:ln w="28575" cmpd="sng">
              <a:solidFill>
                <a:schemeClr val="bg1"/>
              </a:solidFill>
              <a:prstDash val="solid"/>
              <a:head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2719" y="3812"/>
              <a:ext cx="58" cy="3856"/>
            </a:xfrm>
            <a:prstGeom prst="line">
              <a:avLst/>
            </a:prstGeom>
            <a:ln w="28575"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20" name="Text Box 19"/>
            <p:cNvSpPr txBox="1"/>
            <p:nvPr/>
          </p:nvSpPr>
          <p:spPr>
            <a:xfrm>
              <a:off x="6381" y="8273"/>
              <a:ext cx="717" cy="531"/>
            </a:xfrm>
            <a:prstGeom prst="rect">
              <a:avLst/>
            </a:prstGeom>
            <a:noFill/>
          </p:spPr>
          <p:txBody>
            <a:bodyPr wrap="none" rtlCol="0">
              <a:spAutoFit/>
            </a:bodyPr>
            <a:p>
              <a:r>
                <a:rPr lang="en-IN" altLang="en-US" sz="1600" b="1">
                  <a:solidFill>
                    <a:schemeClr val="bg1"/>
                  </a:solidFill>
                </a:rPr>
                <a:t>Yes</a:t>
              </a:r>
              <a:endParaRPr lang="en-IN" altLang="en-US" sz="1600" b="1">
                <a:solidFill>
                  <a:schemeClr val="bg1"/>
                </a:solidFill>
              </a:endParaRPr>
            </a:p>
          </p:txBody>
        </p:sp>
        <p:sp>
          <p:nvSpPr>
            <p:cNvPr id="21" name="Text Box 20"/>
            <p:cNvSpPr txBox="1"/>
            <p:nvPr/>
          </p:nvSpPr>
          <p:spPr>
            <a:xfrm>
              <a:off x="4265" y="7137"/>
              <a:ext cx="671" cy="531"/>
            </a:xfrm>
            <a:prstGeom prst="rect">
              <a:avLst/>
            </a:prstGeom>
            <a:noFill/>
          </p:spPr>
          <p:txBody>
            <a:bodyPr wrap="none" rtlCol="0">
              <a:spAutoFit/>
            </a:bodyPr>
            <a:p>
              <a:r>
                <a:rPr lang="en-IN" altLang="en-US" sz="1600" b="1">
                  <a:solidFill>
                    <a:schemeClr val="bg1"/>
                  </a:solidFill>
                </a:rPr>
                <a:t>No</a:t>
              </a:r>
              <a:endParaRPr lang="en-IN" altLang="en-US" sz="1600" b="1">
                <a:solidFill>
                  <a:schemeClr val="bg1"/>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2429" y="0"/>
            <a:ext cx="9156429" cy="6880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9512" y="1124744"/>
            <a:ext cx="8352928" cy="5323205"/>
          </a:xfrm>
          <a:prstGeom prst="rect">
            <a:avLst/>
          </a:prstGeom>
        </p:spPr>
        <p:txBody>
          <a:bodyPr wrap="square">
            <a:spAutoFit/>
          </a:bodyPr>
          <a:lstStyle/>
          <a:p>
            <a:r>
              <a:rPr lang="en-IN" sz="2000" dirty="0" smtClean="0">
                <a:solidFill>
                  <a:schemeClr val="bg1"/>
                </a:solidFill>
                <a:latin typeface="Times New Roman" panose="02020603050405020304" pitchFamily="18" charset="0"/>
                <a:cs typeface="Times New Roman" panose="02020603050405020304" pitchFamily="18" charset="0"/>
              </a:rPr>
              <a:t>• In this project we created a dataset with collection of forest images with fire and without fire. Those collection of forest dataset images are given below</a:t>
            </a:r>
            <a:endParaRPr lang="en-IN" sz="2000" dirty="0" smtClean="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r>
              <a:rPr lang="en-IN" sz="2000" dirty="0" smtClean="0">
                <a:solidFill>
                  <a:schemeClr val="bg1"/>
                </a:solidFill>
                <a:latin typeface="Times New Roman" panose="02020603050405020304" pitchFamily="18" charset="0"/>
                <a:cs typeface="Times New Roman" panose="02020603050405020304" pitchFamily="18" charset="0"/>
              </a:rPr>
              <a:t>• Next step is to build model. After that video streaming will detects the images. Those collection of forest outputs are given below</a:t>
            </a:r>
            <a:endParaRPr lang="en-IN" sz="2000" dirty="0" smtClean="0">
              <a:solidFill>
                <a:schemeClr val="bg1"/>
              </a:solidFill>
              <a:latin typeface="Times New Roman" panose="02020603050405020304" pitchFamily="18" charset="0"/>
              <a:cs typeface="Times New Roman" panose="02020603050405020304" pitchFamily="18" charset="0"/>
            </a:endParaRPr>
          </a:p>
          <a:p>
            <a:endParaRPr lang="en-IN" sz="2000" dirty="0" smtClean="0">
              <a:solidFill>
                <a:schemeClr val="bg1"/>
              </a:solidFill>
              <a:latin typeface="Times New Roman" panose="02020603050405020304" pitchFamily="18" charset="0"/>
              <a:cs typeface="Times New Roman" panose="02020603050405020304" pitchFamily="18" charset="0"/>
            </a:endParaRPr>
          </a:p>
          <a:p>
            <a:endParaRPr lang="en-IN" sz="2000" dirty="0" smtClean="0">
              <a:solidFill>
                <a:schemeClr val="bg1"/>
              </a:solidFill>
              <a:latin typeface="Times New Roman" panose="02020603050405020304" pitchFamily="18" charset="0"/>
              <a:cs typeface="Times New Roman" panose="02020603050405020304" pitchFamily="18" charset="0"/>
            </a:endParaRPr>
          </a:p>
          <a:p>
            <a:endParaRPr lang="en-IN" sz="2000" dirty="0" smtClean="0">
              <a:solidFill>
                <a:schemeClr val="bg1"/>
              </a:solidFill>
              <a:latin typeface="Times New Roman" panose="02020603050405020304" pitchFamily="18" charset="0"/>
              <a:cs typeface="Times New Roman" panose="02020603050405020304" pitchFamily="18" charset="0"/>
            </a:endParaRPr>
          </a:p>
          <a:p>
            <a:r>
              <a:rPr lang="en-IN" sz="2000" dirty="0" smtClean="0">
                <a:solidFill>
                  <a:schemeClr val="bg1"/>
                </a:solidFill>
                <a:latin typeface="Times New Roman" panose="02020603050405020304" pitchFamily="18" charset="0"/>
                <a:cs typeface="Times New Roman" panose="02020603050405020304" pitchFamily="18" charset="0"/>
              </a:rPr>
              <a:t>(a)Predicted as forest without fire</a:t>
            </a:r>
            <a:endParaRPr lang="en-IN" sz="2000" dirty="0" smtClean="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smtClean="0">
              <a:solidFill>
                <a:schemeClr val="bg1"/>
              </a:solidFill>
              <a:latin typeface="Times New Roman" panose="02020603050405020304" pitchFamily="18" charset="0"/>
              <a:cs typeface="Times New Roman" panose="02020603050405020304" pitchFamily="18" charset="0"/>
            </a:endParaRPr>
          </a:p>
          <a:p>
            <a:endParaRPr lang="en-IN" sz="2000" dirty="0" smtClean="0">
              <a:solidFill>
                <a:schemeClr val="bg1"/>
              </a:solidFill>
              <a:latin typeface="Times New Roman" panose="02020603050405020304" pitchFamily="18" charset="0"/>
              <a:cs typeface="Times New Roman" panose="02020603050405020304" pitchFamily="18" charset="0"/>
            </a:endParaRPr>
          </a:p>
          <a:p>
            <a:r>
              <a:rPr lang="en-IN" sz="2000" dirty="0" smtClean="0">
                <a:solidFill>
                  <a:schemeClr val="bg1"/>
                </a:solidFill>
                <a:latin typeface="Times New Roman" panose="02020603050405020304" pitchFamily="18" charset="0"/>
                <a:cs typeface="Times New Roman" panose="02020603050405020304" pitchFamily="18" charset="0"/>
              </a:rPr>
              <a:t>(b)Program output when no fire was detected</a:t>
            </a:r>
            <a:endParaRPr lang="en-IN" sz="2000" dirty="0" smtClean="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smtClean="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711486" y="314375"/>
            <a:ext cx="1289050" cy="521970"/>
          </a:xfrm>
          <a:prstGeom prst="rect">
            <a:avLst/>
          </a:prstGeom>
          <a:noFill/>
        </p:spPr>
        <p:txBody>
          <a:bodyPr wrap="none" rtlCol="0">
            <a:spAutoFit/>
          </a:bodyPr>
          <a:lstStyle/>
          <a:p>
            <a:pPr algn="ctr"/>
            <a:r>
              <a:rPr lang="en-IN" sz="2800" b="1" dirty="0">
                <a:solidFill>
                  <a:schemeClr val="bg1"/>
                </a:solidFill>
                <a:latin typeface="Times New Roman" panose="02020603050405020304" pitchFamily="18" charset="0"/>
                <a:cs typeface="Times New Roman" panose="02020603050405020304" pitchFamily="18" charset="0"/>
              </a:rPr>
              <a:t>Results</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9221"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475" t="7625" r="17922" b="6592"/>
          <a:stretch>
            <a:fillRect/>
          </a:stretch>
        </p:blipFill>
        <p:spPr bwMode="auto">
          <a:xfrm>
            <a:off x="5450840" y="3354705"/>
            <a:ext cx="2905760" cy="134493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1394" t="4565" r="50592" b="19133"/>
          <a:stretch>
            <a:fillRect/>
          </a:stretch>
        </p:blipFill>
        <p:spPr bwMode="auto">
          <a:xfrm>
            <a:off x="5450840" y="4964430"/>
            <a:ext cx="2905125" cy="148463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0" y="-171400"/>
            <a:ext cx="9144000" cy="7650088"/>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51520" y="1628800"/>
            <a:ext cx="8892480" cy="3476625"/>
          </a:xfrm>
          <a:prstGeom prst="rect">
            <a:avLst/>
          </a:prstGeom>
        </p:spPr>
        <p:txBody>
          <a:bodyPr wrap="square">
            <a:spAutoFit/>
          </a:bodyPr>
          <a:lstStyle/>
          <a:p>
            <a:pPr marL="457200" indent="-457200">
              <a:buAutoNum type="alphaLcParenBoth"/>
            </a:pPr>
            <a:r>
              <a:rPr lang="en-IN" sz="2000" dirty="0" smtClean="0">
                <a:solidFill>
                  <a:schemeClr val="bg1"/>
                </a:solidFill>
                <a:latin typeface="Times New Roman" panose="02020603050405020304" pitchFamily="18" charset="0"/>
                <a:cs typeface="Times New Roman" panose="02020603050405020304" pitchFamily="18" charset="0"/>
              </a:rPr>
              <a:t>Predicted as forest with fire</a:t>
            </a:r>
            <a:endParaRPr lang="en-IN" sz="2000" dirty="0" smtClean="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endParaRPr lang="en-IN" sz="2000" dirty="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endParaRPr lang="en-IN" sz="2000" dirty="0" smtClean="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endParaRPr lang="en-IN" sz="2000" dirty="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endParaRPr lang="en-IN" sz="2000" dirty="0" smtClean="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r>
              <a:rPr lang="en-IN" sz="2000" dirty="0" smtClean="0">
                <a:solidFill>
                  <a:schemeClr val="bg1"/>
                </a:solidFill>
                <a:latin typeface="Times New Roman" panose="02020603050405020304" pitchFamily="18" charset="0"/>
                <a:cs typeface="Times New Roman" panose="02020603050405020304" pitchFamily="18" charset="0"/>
              </a:rPr>
              <a:t> Program output when fire was detected</a:t>
            </a:r>
            <a:endParaRPr lang="en-IN" sz="2000" dirty="0" smtClean="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endParaRPr lang="en-IN" sz="2000" dirty="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endParaRPr lang="en-IN" sz="2000" dirty="0" smtClean="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endParaRPr lang="en-IN" sz="2000" dirty="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endParaRPr lang="en-IN" sz="2000" dirty="0" smtClean="0">
              <a:solidFill>
                <a:schemeClr val="bg1"/>
              </a:solidFill>
              <a:latin typeface="Times New Roman" panose="02020603050405020304" pitchFamily="18" charset="0"/>
              <a:cs typeface="Times New Roman" panose="02020603050405020304" pitchFamily="18" charset="0"/>
            </a:endParaRPr>
          </a:p>
          <a:p>
            <a:pPr marL="457200" indent="-457200">
              <a:buAutoNum type="alphaLcParenBoth"/>
            </a:pPr>
            <a:r>
              <a:rPr lang="en-IN" sz="2000" dirty="0" smtClean="0">
                <a:solidFill>
                  <a:schemeClr val="bg1"/>
                </a:solidFill>
                <a:latin typeface="Times New Roman" panose="02020603050405020304" pitchFamily="18" charset="0"/>
                <a:cs typeface="Times New Roman" panose="02020603050405020304" pitchFamily="18" charset="0"/>
              </a:rPr>
              <a:t> Email was sent</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10243" name="Picture 3" descr="C:\Users\Neha\Pictures\forest\WhatsApp Image 2020-09-04 at 11.07.57 AM.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4562" t="4849" r="6024" b="8485"/>
          <a:stretch>
            <a:fillRect/>
          </a:stretch>
        </p:blipFill>
        <p:spPr bwMode="auto">
          <a:xfrm>
            <a:off x="5021580" y="1009650"/>
            <a:ext cx="3366770" cy="148336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4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8545" r="33031" b="12396"/>
          <a:stretch>
            <a:fillRect/>
          </a:stretch>
        </p:blipFill>
        <p:spPr bwMode="auto">
          <a:xfrm>
            <a:off x="5021580" y="3030220"/>
            <a:ext cx="3512185" cy="1389380"/>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1580" y="4797425"/>
            <a:ext cx="3591560" cy="165671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ln w="127000" cap="sq">
            <a:solidFill>
              <a:srgbClr val="000000"/>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987824" y="476672"/>
            <a:ext cx="3562913" cy="523220"/>
          </a:xfrm>
          <a:prstGeom prst="rect">
            <a:avLst/>
          </a:prstGeom>
          <a:noFill/>
        </p:spPr>
        <p:txBody>
          <a:bodyPr wrap="square" rtlCol="0">
            <a:spAutoFit/>
          </a:bodyPr>
          <a:lstStyle/>
          <a:p>
            <a:r>
              <a:rPr lang="en-IN" sz="2800" b="1" dirty="0" smtClean="0">
                <a:solidFill>
                  <a:schemeClr val="bg1"/>
                </a:solidFill>
                <a:latin typeface="Times New Roman" panose="02020603050405020304" pitchFamily="18" charset="0"/>
                <a:cs typeface="Times New Roman" panose="02020603050405020304" pitchFamily="18" charset="0"/>
              </a:rPr>
              <a:t>  ADVANTAGES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95536" y="1412776"/>
            <a:ext cx="7956550" cy="1938020"/>
          </a:xfrm>
          <a:prstGeom prst="rect">
            <a:avLst/>
          </a:prstGeom>
          <a:noFill/>
        </p:spPr>
        <p:txBody>
          <a:bodyPr wrap="none" rtlCol="0">
            <a:spAutoFit/>
          </a:bodyPr>
          <a:lstStyle/>
          <a:p>
            <a:pPr marL="342900" indent="-342900">
              <a:buFont typeface="Wingdings" panose="05000000000000000000" pitchFamily="2" charset="2"/>
              <a:buChar char="v"/>
            </a:pPr>
            <a:r>
              <a:rPr lang="en-IN" sz="2000" dirty="0" smtClean="0">
                <a:solidFill>
                  <a:schemeClr val="bg1"/>
                </a:solidFill>
                <a:latin typeface="Times New Roman" panose="02020603050405020304" pitchFamily="18" charset="0"/>
                <a:cs typeface="Times New Roman" panose="02020603050405020304" pitchFamily="18" charset="0"/>
              </a:rPr>
              <a:t>Less expensive.</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smtClean="0">
                <a:solidFill>
                  <a:schemeClr val="bg1"/>
                </a:solidFill>
                <a:latin typeface="Times New Roman" panose="02020603050405020304" pitchFamily="18" charset="0"/>
                <a:cs typeface="Times New Roman" panose="02020603050405020304" pitchFamily="18" charset="0"/>
              </a:rPr>
              <a:t>Low consumption.</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smtClean="0">
                <a:solidFill>
                  <a:schemeClr val="bg1"/>
                </a:solidFill>
                <a:latin typeface="Times New Roman" panose="02020603050405020304" pitchFamily="18" charset="0"/>
                <a:cs typeface="Times New Roman" panose="02020603050405020304" pitchFamily="18" charset="0"/>
              </a:rPr>
              <a:t>Reduce death rate.</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smtClean="0">
                <a:solidFill>
                  <a:schemeClr val="bg1"/>
                </a:solidFill>
                <a:latin typeface="Times New Roman" panose="02020603050405020304" pitchFamily="18" charset="0"/>
                <a:cs typeface="Times New Roman" panose="02020603050405020304" pitchFamily="18" charset="0"/>
              </a:rPr>
              <a:t>Simple, fast and easy to implement.</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smtClean="0">
                <a:solidFill>
                  <a:schemeClr val="bg1"/>
                </a:solidFill>
                <a:latin typeface="Times New Roman" panose="02020603050405020304" pitchFamily="18" charset="0"/>
                <a:cs typeface="Times New Roman" panose="02020603050405020304" pitchFamily="18" charset="0"/>
              </a:rPr>
              <a:t>Reduces significant economic impact on government budgets every year.</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smtClean="0">
                <a:solidFill>
                  <a:schemeClr val="bg1"/>
                </a:solidFill>
                <a:latin typeface="Times New Roman" panose="02020603050405020304" pitchFamily="18" charset="0"/>
                <a:cs typeface="Times New Roman" panose="02020603050405020304" pitchFamily="18" charset="0"/>
              </a:rPr>
              <a:t>Reduces the pollution of the environment.</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987824" y="3429000"/>
            <a:ext cx="4018420" cy="800219"/>
          </a:xfrm>
          <a:prstGeom prst="rect">
            <a:avLst/>
          </a:prstGeom>
          <a:noFill/>
        </p:spPr>
        <p:txBody>
          <a:bodyPr wrap="square" rtlCol="0">
            <a:spAutoFit/>
          </a:bodyPr>
          <a:lstStyle/>
          <a:p>
            <a:r>
              <a:rPr lang="en-IN" sz="2800" b="1" dirty="0" smtClean="0">
                <a:solidFill>
                  <a:schemeClr val="bg1"/>
                </a:solidFill>
                <a:latin typeface="Times New Roman" panose="02020603050405020304" pitchFamily="18" charset="0"/>
                <a:cs typeface="Times New Roman" panose="02020603050405020304" pitchFamily="18" charset="0"/>
              </a:rPr>
              <a:t>DISADVANTAGES</a:t>
            </a:r>
            <a:endParaRPr lang="en-IN" sz="2800" b="1" dirty="0" smtClean="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5" name="TextBox 4"/>
          <p:cNvSpPr txBox="1"/>
          <p:nvPr/>
        </p:nvSpPr>
        <p:spPr>
          <a:xfrm>
            <a:off x="395536" y="4229219"/>
            <a:ext cx="7575557" cy="1753235"/>
          </a:xfrm>
          <a:prstGeom prst="rect">
            <a:avLst/>
          </a:prstGeom>
          <a:noFill/>
        </p:spPr>
        <p:txBody>
          <a:bodyPr wrap="square" rtlCol="0">
            <a:spAutoFit/>
          </a:bodyPr>
          <a:lstStyle/>
          <a:p>
            <a:pPr marL="285750" indent="-285750">
              <a:buFont typeface="Wingdings" panose="05000000000000000000" pitchFamily="2" charset="2"/>
              <a:buChar char="v"/>
            </a:pPr>
            <a:r>
              <a:rPr lang="en-IN" dirty="0" smtClean="0">
                <a:solidFill>
                  <a:schemeClr val="bg1"/>
                </a:solidFill>
                <a:latin typeface="Times New Roman" panose="02020603050405020304" pitchFamily="18" charset="0"/>
                <a:cs typeface="Times New Roman" panose="02020603050405020304" pitchFamily="18" charset="0"/>
              </a:rPr>
              <a:t>Determining climate conditions, daily temperature differences, Seasonal normal temperature values etc.. are problematic.</a:t>
            </a:r>
            <a:endParaRPr lang="en-IN"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smtClean="0">
                <a:solidFill>
                  <a:schemeClr val="bg1"/>
                </a:solidFill>
                <a:latin typeface="Times New Roman" panose="02020603050405020304" pitchFamily="18" charset="0"/>
                <a:cs typeface="Times New Roman" panose="02020603050405020304" pitchFamily="18" charset="0"/>
              </a:rPr>
              <a:t>User can make mistakes while typing a message format.</a:t>
            </a:r>
            <a:endParaRPr lang="en-IN"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smtClean="0">
                <a:solidFill>
                  <a:schemeClr val="bg1"/>
                </a:solidFill>
                <a:latin typeface="Times New Roman" panose="02020603050405020304" pitchFamily="18" charset="0"/>
                <a:cs typeface="Times New Roman" panose="02020603050405020304" pitchFamily="18" charset="0"/>
              </a:rPr>
              <a:t>Moreover, each battery needs to be changed periodically, but capturing the MBS to do this is not easy.</a:t>
            </a:r>
            <a:endParaRPr lang="en-IN"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dirty="0" smtClean="0">
                <a:solidFill>
                  <a:schemeClr val="bg1"/>
                </a:solidFill>
                <a:latin typeface="Times New Roman" panose="02020603050405020304" pitchFamily="18" charset="0"/>
                <a:cs typeface="Times New Roman" panose="02020603050405020304" pitchFamily="18" charset="0"/>
              </a:rPr>
              <a:t>Network issues</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4576</Words>
  <Application>WPS Presentation</Application>
  <PresentationFormat>On-screen Show (4:3)</PresentationFormat>
  <Paragraphs>130</Paragraphs>
  <Slides>11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Times New Roman</vt:lpstr>
      <vt:lpstr>Wingdings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dc:creator>
  <cp:lastModifiedBy>user</cp:lastModifiedBy>
  <cp:revision>30</cp:revision>
  <dcterms:created xsi:type="dcterms:W3CDTF">2020-09-04T04:37:00Z</dcterms:created>
  <dcterms:modified xsi:type="dcterms:W3CDTF">2020-09-05T08:10:23Z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