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17"/>
  </p:notesMasterIdLst>
  <p:handoutMasterIdLst>
    <p:handoutMasterId r:id="rId18"/>
  </p:handoutMasterIdLst>
  <p:sldIdLst>
    <p:sldId id="256" r:id="rId5"/>
    <p:sldId id="257" r:id="rId6"/>
    <p:sldId id="258" r:id="rId7"/>
    <p:sldId id="259" r:id="rId8"/>
    <p:sldId id="260" r:id="rId9"/>
    <p:sldId id="263" r:id="rId10"/>
    <p:sldId id="264" r:id="rId11"/>
    <p:sldId id="265" r:id="rId12"/>
    <p:sldId id="266" r:id="rId13"/>
    <p:sldId id="268" r:id="rId14"/>
    <p:sldId id="267"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222" y="7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13-Sep-20</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13-Sep-20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smtClean="0"/>
              <a:t>Click to edit Master title style</a:t>
            </a:r>
            <a:endParaRPr lang="en-US" noProof="0"/>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13-Sep-20</a:t>
            </a:fld>
            <a:endParaRPr lang="en-US" noProof="0" dirty="0"/>
          </a:p>
        </p:txBody>
      </p:sp>
      <p:sp>
        <p:nvSpPr>
          <p:cNvPr id="5" name="Footer Placeholder 4"/>
          <p:cNvSpPr>
            <a:spLocks noGrp="1"/>
          </p:cNvSpPr>
          <p:nvPr>
            <p:ph type="ftr" sz="quarter" idx="11"/>
          </p:nvPr>
        </p:nvSpPr>
        <p:spPr>
          <a:xfrm>
            <a:off x="1777464" y="6370430"/>
            <a:ext cx="4973915" cy="309201"/>
          </a:xfrm>
        </p:spPr>
        <p:txBody>
          <a:bodyPr/>
          <a:lstStyle/>
          <a:p>
            <a:r>
              <a:rPr lang="en-US"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13-Sep-20</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2427037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smtClean="0"/>
              <a:t>Click to edit Master title style</a:t>
            </a:r>
            <a:endParaRPr lang="en-US" noProof="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13-Sep-20</a:t>
            </a:fld>
            <a:endParaRPr lang="en-US" noProof="0" dirty="0"/>
          </a:p>
        </p:txBody>
      </p:sp>
      <p:sp>
        <p:nvSpPr>
          <p:cNvPr id="6" name="Footer Placeholder 5"/>
          <p:cNvSpPr>
            <a:spLocks noGrp="1"/>
          </p:cNvSpPr>
          <p:nvPr>
            <p:ph type="ftr" sz="quarter" idx="11"/>
          </p:nvPr>
        </p:nvSpPr>
        <p:spPr>
          <a:xfrm>
            <a:off x="1447382" y="6332578"/>
            <a:ext cx="5541004" cy="320931"/>
          </a:xfrm>
        </p:spPr>
        <p:txBody>
          <a:bodyPr/>
          <a:lstStyle/>
          <a:p>
            <a:r>
              <a:rPr lang="en-US"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2D202488-4139-4052-B998-251C9C912739}" type="datetimeFigureOut">
              <a:rPr lang="en-US" noProof="0" smtClean="0"/>
              <a:t>13-Sep-20</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3568886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13-Sep-20</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258679" y="2168318"/>
            <a:ext cx="4645152" cy="344152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2D202488-4139-4052-B998-251C9C912739}" type="datetimeFigureOut">
              <a:rPr lang="en-US" noProof="0" smtClean="0"/>
              <a:t>13-Sep-20</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777504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2D202488-4139-4052-B998-251C9C912739}" type="datetimeFigureOut">
              <a:rPr lang="en-US" noProof="0" smtClean="0"/>
              <a:t>13-Sep-20</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9817494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13-Sep-20</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4539550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13-Sep-20</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smtClean="0"/>
              <a:t>Click to edit Master title style</a:t>
            </a:r>
            <a:endParaRPr lang="en-US" noProof="0"/>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smtClean="0"/>
              <a:t>Edit Master text styles</a:t>
            </a:r>
          </a:p>
        </p:txBody>
      </p:sp>
    </p:spTree>
    <p:extLst>
      <p:ext uri="{BB962C8B-B14F-4D97-AF65-F5344CB8AC3E}">
        <p14:creationId xmlns:p14="http://schemas.microsoft.com/office/powerpoint/2010/main" val="40102423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13-Sep-20</a:t>
            </a:fld>
            <a:endParaRPr lang="en-US" noProof="0" dirty="0"/>
          </a:p>
        </p:txBody>
      </p:sp>
      <p:sp>
        <p:nvSpPr>
          <p:cNvPr id="3" name="Footer Placeholder 2"/>
          <p:cNvSpPr>
            <a:spLocks noGrp="1"/>
          </p:cNvSpPr>
          <p:nvPr>
            <p:ph type="ftr" sz="quarter" idx="11"/>
          </p:nvPr>
        </p:nvSpPr>
        <p:spPr/>
        <p:txBody>
          <a:bodyPr/>
          <a:lstStyle/>
          <a:p>
            <a:r>
              <a:rPr lang="en-US" noProof="0" dirty="0"/>
              <a:t>Add Footer Here </a:t>
            </a:r>
          </a:p>
        </p:txBody>
      </p:sp>
    </p:spTree>
    <p:extLst>
      <p:ext uri="{BB962C8B-B14F-4D97-AF65-F5344CB8AC3E}">
        <p14:creationId xmlns:p14="http://schemas.microsoft.com/office/powerpoint/2010/main" val="37712456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13-Sep-20</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32816539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13-Sep-20</a:t>
            </a:fld>
            <a:endParaRPr lang="en-US"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5.png"/><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a:xfrm>
            <a:off x="1713936" y="874405"/>
            <a:ext cx="8637073" cy="2380858"/>
          </a:xfrm>
        </p:spPr>
        <p:txBody>
          <a:bodyPr>
            <a:normAutofit/>
          </a:bodyPr>
          <a:lstStyle/>
          <a:p>
            <a:r>
              <a:rPr lang="en-US" sz="5400" dirty="0" smtClean="0"/>
              <a:t>SKIN DISEASE IDENTIFICATION </a:t>
            </a:r>
            <a:br>
              <a:rPr lang="en-US" sz="5400" dirty="0" smtClean="0"/>
            </a:br>
            <a:r>
              <a:rPr lang="en-US" sz="5400" dirty="0" smtClean="0"/>
              <a:t>USING IMAGE  ANALYSIS</a:t>
            </a:r>
            <a:endParaRPr lang="en-US" sz="5400" dirty="0"/>
          </a:p>
        </p:txBody>
      </p:sp>
      <p:pic>
        <p:nvPicPr>
          <p:cNvPr id="5" name="Graphic 4" descr="Brain in head icon&#10;">
            <a:extLst>
              <a:ext uri="{FF2B5EF4-FFF2-40B4-BE49-F238E27FC236}">
                <a16:creationId xmlns:a16="http://schemas.microsoft.com/office/drawing/2014/main" id="{D011E263-3212-4780-A140-E652B108BDC5}"/>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p:blipFill>
        <p:spPr>
          <a:xfrm>
            <a:off x="9182472" y="1264547"/>
            <a:ext cx="1990716" cy="1990716"/>
          </a:xfrm>
          <a:prstGeom prst="rect">
            <a:avLst/>
          </a:prstGeom>
        </p:spPr>
      </p:pic>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1777464" y="3575164"/>
            <a:ext cx="8637072" cy="2508644"/>
          </a:xfrm>
        </p:spPr>
        <p:txBody>
          <a:bodyPr/>
          <a:lstStyle/>
          <a:p>
            <a:r>
              <a:rPr lang="en-US" b="1" dirty="0" smtClean="0">
                <a:ea typeface="Tahoma" panose="020B0604030504040204" pitchFamily="34" charset="0"/>
                <a:cs typeface="Tahoma" panose="020B0604030504040204" pitchFamily="34" charset="0"/>
              </a:rPr>
              <a:t>Team – 07</a:t>
            </a:r>
          </a:p>
          <a:p>
            <a:r>
              <a:rPr lang="en-US" sz="1600" u="sng" dirty="0" smtClean="0">
                <a:solidFill>
                  <a:srgbClr val="000000"/>
                </a:solidFill>
                <a:ea typeface="Tahoma" panose="020B0604030504040204" pitchFamily="34" charset="0"/>
                <a:cs typeface="Tahoma" panose="020B0604030504040204" pitchFamily="34" charset="0"/>
              </a:rPr>
              <a:t>Team members</a:t>
            </a:r>
          </a:p>
          <a:p>
            <a:r>
              <a:rPr lang="en-US" sz="1200" dirty="0" err="1" smtClean="0">
                <a:solidFill>
                  <a:schemeClr val="accent2">
                    <a:lumMod val="50000"/>
                  </a:schemeClr>
                </a:solidFill>
                <a:ea typeface="Tahoma" panose="020B0604030504040204" pitchFamily="34" charset="0"/>
                <a:cs typeface="Tahoma" panose="020B0604030504040204" pitchFamily="34" charset="0"/>
              </a:rPr>
              <a:t>Abhinav</a:t>
            </a:r>
            <a:r>
              <a:rPr lang="en-US" sz="1200" dirty="0" smtClean="0">
                <a:solidFill>
                  <a:schemeClr val="accent2">
                    <a:lumMod val="50000"/>
                  </a:schemeClr>
                </a:solidFill>
                <a:ea typeface="Tahoma" panose="020B0604030504040204" pitchFamily="34" charset="0"/>
                <a:cs typeface="Tahoma" panose="020B0604030504040204" pitchFamily="34" charset="0"/>
              </a:rPr>
              <a:t> </a:t>
            </a:r>
            <a:r>
              <a:rPr lang="en-US" sz="1200" dirty="0" err="1" smtClean="0">
                <a:solidFill>
                  <a:schemeClr val="accent2">
                    <a:lumMod val="50000"/>
                  </a:schemeClr>
                </a:solidFill>
                <a:ea typeface="Tahoma" panose="020B0604030504040204" pitchFamily="34" charset="0"/>
                <a:cs typeface="Tahoma" panose="020B0604030504040204" pitchFamily="34" charset="0"/>
              </a:rPr>
              <a:t>kumar</a:t>
            </a:r>
            <a:r>
              <a:rPr lang="en-US" sz="1200" dirty="0" smtClean="0">
                <a:solidFill>
                  <a:schemeClr val="accent2">
                    <a:lumMod val="50000"/>
                  </a:schemeClr>
                </a:solidFill>
                <a:ea typeface="Tahoma" panose="020B0604030504040204" pitchFamily="34" charset="0"/>
                <a:cs typeface="Tahoma" panose="020B0604030504040204" pitchFamily="34" charset="0"/>
              </a:rPr>
              <a:t> </a:t>
            </a:r>
            <a:r>
              <a:rPr lang="en-US" sz="1200" dirty="0" smtClean="0">
                <a:solidFill>
                  <a:schemeClr val="accent2">
                    <a:lumMod val="50000"/>
                  </a:schemeClr>
                </a:solidFill>
                <a:ea typeface="Tahoma" panose="020B0604030504040204" pitchFamily="34" charset="0"/>
                <a:cs typeface="Tahoma" panose="020B0604030504040204" pitchFamily="34" charset="0"/>
              </a:rPr>
              <a:t>Pathak</a:t>
            </a:r>
            <a:endParaRPr lang="en-US" sz="1200" dirty="0" smtClean="0">
              <a:solidFill>
                <a:schemeClr val="accent2">
                  <a:lumMod val="50000"/>
                </a:schemeClr>
              </a:solidFill>
              <a:ea typeface="Tahoma" panose="020B0604030504040204" pitchFamily="34" charset="0"/>
              <a:cs typeface="Tahoma" panose="020B0604030504040204" pitchFamily="34" charset="0"/>
            </a:endParaRPr>
          </a:p>
          <a:p>
            <a:r>
              <a:rPr lang="en-US" sz="1200" dirty="0" err="1" smtClean="0">
                <a:solidFill>
                  <a:schemeClr val="accent2">
                    <a:lumMod val="50000"/>
                  </a:schemeClr>
                </a:solidFill>
                <a:ea typeface="Tahoma" panose="020B0604030504040204" pitchFamily="34" charset="0"/>
                <a:cs typeface="Tahoma" panose="020B0604030504040204" pitchFamily="34" charset="0"/>
              </a:rPr>
              <a:t>Abhilash</a:t>
            </a:r>
            <a:r>
              <a:rPr lang="en-US" sz="1200" dirty="0" smtClean="0">
                <a:solidFill>
                  <a:schemeClr val="accent2">
                    <a:lumMod val="50000"/>
                  </a:schemeClr>
                </a:solidFill>
                <a:ea typeface="Tahoma" panose="020B0604030504040204" pitchFamily="34" charset="0"/>
                <a:cs typeface="Tahoma" panose="020B0604030504040204" pitchFamily="34" charset="0"/>
              </a:rPr>
              <a:t>  </a:t>
            </a:r>
            <a:r>
              <a:rPr lang="en-US" sz="1200" dirty="0" err="1" smtClean="0">
                <a:solidFill>
                  <a:schemeClr val="accent2">
                    <a:lumMod val="50000"/>
                  </a:schemeClr>
                </a:solidFill>
                <a:ea typeface="Tahoma" panose="020B0604030504040204" pitchFamily="34" charset="0"/>
                <a:cs typeface="Tahoma" panose="020B0604030504040204" pitchFamily="34" charset="0"/>
              </a:rPr>
              <a:t>anand</a:t>
            </a:r>
            <a:endParaRPr lang="en-US" sz="1200" dirty="0" smtClean="0">
              <a:solidFill>
                <a:schemeClr val="accent2">
                  <a:lumMod val="50000"/>
                </a:schemeClr>
              </a:solidFill>
              <a:ea typeface="Tahoma" panose="020B0604030504040204" pitchFamily="34" charset="0"/>
              <a:cs typeface="Tahoma" panose="020B0604030504040204" pitchFamily="34" charset="0"/>
            </a:endParaRPr>
          </a:p>
          <a:p>
            <a:r>
              <a:rPr lang="en-US" sz="1200" dirty="0" smtClean="0">
                <a:solidFill>
                  <a:schemeClr val="accent2">
                    <a:lumMod val="50000"/>
                  </a:schemeClr>
                </a:solidFill>
                <a:ea typeface="Tahoma" panose="020B0604030504040204" pitchFamily="34" charset="0"/>
                <a:cs typeface="Tahoma" panose="020B0604030504040204" pitchFamily="34" charset="0"/>
              </a:rPr>
              <a:t>Rishi Sharma</a:t>
            </a:r>
            <a:endParaRPr lang="en-US" sz="1200" dirty="0" smtClean="0">
              <a:solidFill>
                <a:schemeClr val="accent2">
                  <a:lumMod val="50000"/>
                </a:schemeClr>
              </a:solidFill>
              <a:ea typeface="Tahoma" panose="020B0604030504040204" pitchFamily="34" charset="0"/>
              <a:cs typeface="Tahoma" panose="020B0604030504040204" pitchFamily="34" charset="0"/>
            </a:endParaRPr>
          </a:p>
          <a:p>
            <a:r>
              <a:rPr lang="en-US" sz="1200" dirty="0" smtClean="0">
                <a:solidFill>
                  <a:schemeClr val="accent2">
                    <a:lumMod val="50000"/>
                  </a:schemeClr>
                </a:solidFill>
                <a:ea typeface="Tahoma" panose="020B0604030504040204" pitchFamily="34" charset="0"/>
                <a:cs typeface="Tahoma" panose="020B0604030504040204" pitchFamily="34" charset="0"/>
              </a:rPr>
              <a:t>Himanshu Shekhar</a:t>
            </a:r>
          </a:p>
          <a:p>
            <a:endParaRPr lang="en-US" u="sng" dirty="0" smtClean="0">
              <a:solidFill>
                <a:srgbClr val="000000"/>
              </a:solidFill>
              <a:ea typeface="Tahoma" panose="020B0604030504040204" pitchFamily="34" charset="0"/>
              <a:cs typeface="Tahoma" panose="020B0604030504040204" pitchFamily="34" charset="0"/>
            </a:endParaRPr>
          </a:p>
          <a:p>
            <a:endParaRPr lang="en-US" dirty="0">
              <a:solidFill>
                <a:srgbClr val="000000"/>
              </a:solidFill>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4104294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Designed an AI model that correctly identifies the type of skin disease even after analyzing an input image. </a:t>
            </a:r>
            <a:r>
              <a:rPr lang="en-US" dirty="0"/>
              <a:t>It is easy to use and can be used for any sort of skin disease. </a:t>
            </a:r>
          </a:p>
          <a:p>
            <a:endParaRPr lang="en-US" dirty="0" smtClean="0"/>
          </a:p>
        </p:txBody>
      </p:sp>
      <p:sp>
        <p:nvSpPr>
          <p:cNvPr id="3" name="Title 2"/>
          <p:cNvSpPr>
            <a:spLocks noGrp="1"/>
          </p:cNvSpPr>
          <p:nvPr>
            <p:ph type="title"/>
          </p:nvPr>
        </p:nvSpPr>
        <p:spPr/>
        <p:txBody>
          <a:bodyPr>
            <a:normAutofit/>
          </a:bodyPr>
          <a:lstStyle/>
          <a:p>
            <a:r>
              <a:rPr lang="en-US" sz="3600" dirty="0" smtClean="0"/>
              <a:t>Result</a:t>
            </a:r>
            <a:endParaRPr lang="en-US" sz="3600" dirty="0"/>
          </a:p>
        </p:txBody>
      </p:sp>
      <p:pic>
        <p:nvPicPr>
          <p:cNvPr id="5" name="Picture 4"/>
          <p:cNvPicPr>
            <a:picLocks noChangeAspect="1"/>
          </p:cNvPicPr>
          <p:nvPr/>
        </p:nvPicPr>
        <p:blipFill>
          <a:blip r:embed="rId2"/>
          <a:stretch>
            <a:fillRect/>
          </a:stretch>
        </p:blipFill>
        <p:spPr>
          <a:xfrm>
            <a:off x="9891708" y="370984"/>
            <a:ext cx="1042506" cy="1042506"/>
          </a:xfrm>
          <a:prstGeom prst="rect">
            <a:avLst/>
          </a:prstGeom>
        </p:spPr>
      </p:pic>
    </p:spTree>
    <p:extLst>
      <p:ext uri="{BB962C8B-B14F-4D97-AF65-F5344CB8AC3E}">
        <p14:creationId xmlns:p14="http://schemas.microsoft.com/office/powerpoint/2010/main" val="15587557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294363" y="2015732"/>
            <a:ext cx="9603275" cy="3787660"/>
          </a:xfrm>
        </p:spPr>
        <p:txBody>
          <a:bodyPr>
            <a:normAutofit lnSpcReduction="10000"/>
          </a:bodyPr>
          <a:lstStyle/>
          <a:p>
            <a:r>
              <a:rPr lang="en-US" dirty="0"/>
              <a:t>In this work a model for prediction of skin diseases is done using deep learning algorithms. It is found that by using the </a:t>
            </a:r>
            <a:r>
              <a:rPr lang="en-US" dirty="0" err="1"/>
              <a:t>ensembling</a:t>
            </a:r>
            <a:r>
              <a:rPr lang="en-US" dirty="0"/>
              <a:t> features and deep learning we can achieve a higher accuracy rate and also we can go for the prediction of </a:t>
            </a:r>
            <a:r>
              <a:rPr lang="en-US" dirty="0" smtClean="0"/>
              <a:t>many more diseases. By </a:t>
            </a:r>
            <a:r>
              <a:rPr lang="en-US" dirty="0"/>
              <a:t>implementing deep learning algorithm we are able to predict </a:t>
            </a:r>
            <a:r>
              <a:rPr lang="en-US" dirty="0"/>
              <a:t>5</a:t>
            </a:r>
            <a:r>
              <a:rPr lang="en-US" dirty="0" smtClean="0"/>
              <a:t> </a:t>
            </a:r>
            <a:r>
              <a:rPr lang="en-US" dirty="0"/>
              <a:t>diseases with a higher accuracy </a:t>
            </a:r>
            <a:r>
              <a:rPr lang="en-US" dirty="0" smtClean="0"/>
              <a:t>level. </a:t>
            </a:r>
            <a:r>
              <a:rPr lang="en-US" dirty="0"/>
              <a:t>This proves that deep learning algorithms have a huge potential in the real world skin disease diagnosis. If even a better system with high end system hardware and software with a very large dataset is used the accuracy can be increased considerably and the model can be used for clinical experimentation as it does have any invasive measures. Future work can be extended to make this model a standard procedure for preliminary skin disease diagnosis method as it will reduce the treatment and diagnosis time.</a:t>
            </a:r>
            <a:endParaRPr lang="en-US" dirty="0"/>
          </a:p>
        </p:txBody>
      </p:sp>
      <p:sp>
        <p:nvSpPr>
          <p:cNvPr id="3" name="Title 2"/>
          <p:cNvSpPr>
            <a:spLocks noGrp="1"/>
          </p:cNvSpPr>
          <p:nvPr>
            <p:ph type="title"/>
          </p:nvPr>
        </p:nvSpPr>
        <p:spPr/>
        <p:txBody>
          <a:bodyPr>
            <a:normAutofit/>
          </a:bodyPr>
          <a:lstStyle/>
          <a:p>
            <a:r>
              <a:rPr lang="en-US" sz="3600" dirty="0" smtClean="0"/>
              <a:t>conclusion</a:t>
            </a:r>
            <a:endParaRPr lang="en-US" sz="3600" dirty="0"/>
          </a:p>
        </p:txBody>
      </p:sp>
      <p:pic>
        <p:nvPicPr>
          <p:cNvPr id="7" name="Picture 6"/>
          <p:cNvPicPr>
            <a:picLocks noChangeAspect="1"/>
          </p:cNvPicPr>
          <p:nvPr/>
        </p:nvPicPr>
        <p:blipFill>
          <a:blip r:embed="rId2"/>
          <a:stretch>
            <a:fillRect/>
          </a:stretch>
        </p:blipFill>
        <p:spPr>
          <a:xfrm>
            <a:off x="10033967" y="252102"/>
            <a:ext cx="1121761" cy="1121761"/>
          </a:xfrm>
          <a:prstGeom prst="rect">
            <a:avLst/>
          </a:prstGeom>
        </p:spPr>
      </p:pic>
    </p:spTree>
    <p:extLst>
      <p:ext uri="{BB962C8B-B14F-4D97-AF65-F5344CB8AC3E}">
        <p14:creationId xmlns:p14="http://schemas.microsoft.com/office/powerpoint/2010/main" val="12428917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t>Thank  you</a:t>
            </a:r>
            <a:endParaRPr lang="en-US" b="1" dirty="0"/>
          </a:p>
        </p:txBody>
      </p:sp>
      <p:pic>
        <p:nvPicPr>
          <p:cNvPr id="4" name="Picture 3"/>
          <p:cNvPicPr>
            <a:picLocks noChangeAspect="1"/>
          </p:cNvPicPr>
          <p:nvPr/>
        </p:nvPicPr>
        <p:blipFill>
          <a:blip r:embed="rId2"/>
          <a:stretch>
            <a:fillRect/>
          </a:stretch>
        </p:blipFill>
        <p:spPr>
          <a:xfrm>
            <a:off x="1779658" y="2938229"/>
            <a:ext cx="8632684" cy="981541"/>
          </a:xfrm>
          <a:prstGeom prst="rect">
            <a:avLst/>
          </a:prstGeom>
        </p:spPr>
      </p:pic>
      <p:pic>
        <p:nvPicPr>
          <p:cNvPr id="5" name="Picture 4"/>
          <p:cNvPicPr>
            <a:picLocks noChangeAspect="1"/>
          </p:cNvPicPr>
          <p:nvPr/>
        </p:nvPicPr>
        <p:blipFill>
          <a:blip r:embed="rId2"/>
          <a:stretch>
            <a:fillRect/>
          </a:stretch>
        </p:blipFill>
        <p:spPr>
          <a:xfrm>
            <a:off x="1932058" y="3090629"/>
            <a:ext cx="8632684" cy="981541"/>
          </a:xfrm>
          <a:prstGeom prst="rect">
            <a:avLst/>
          </a:prstGeom>
        </p:spPr>
      </p:pic>
    </p:spTree>
    <p:extLst>
      <p:ext uri="{BB962C8B-B14F-4D97-AF65-F5344CB8AC3E}">
        <p14:creationId xmlns:p14="http://schemas.microsoft.com/office/powerpoint/2010/main" val="17094912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normAutofit fontScale="85000" lnSpcReduction="10000"/>
          </a:bodyPr>
          <a:lstStyle/>
          <a:p>
            <a:r>
              <a:rPr lang="en-US" dirty="0"/>
              <a:t>The </a:t>
            </a:r>
            <a:r>
              <a:rPr lang="en-US" dirty="0" smtClean="0"/>
              <a:t>main </a:t>
            </a:r>
            <a:r>
              <a:rPr lang="en-US" dirty="0"/>
              <a:t>motive of this project is to develop a model that can be used to predict the difference in different type of skin disease. In </a:t>
            </a:r>
            <a:r>
              <a:rPr lang="en-US" dirty="0" smtClean="0"/>
              <a:t>our </a:t>
            </a:r>
            <a:r>
              <a:rPr lang="en-US" dirty="0"/>
              <a:t>model </a:t>
            </a:r>
            <a:r>
              <a:rPr lang="en-US" dirty="0" smtClean="0"/>
              <a:t>we </a:t>
            </a:r>
            <a:r>
              <a:rPr lang="en-US" dirty="0"/>
              <a:t>have included 5 types of diseases that are </a:t>
            </a:r>
          </a:p>
          <a:p>
            <a:r>
              <a:rPr lang="en-US" dirty="0" smtClean="0"/>
              <a:t> 1) Acne</a:t>
            </a:r>
          </a:p>
          <a:p>
            <a:r>
              <a:rPr lang="en-US" dirty="0" smtClean="0"/>
              <a:t> 2</a:t>
            </a:r>
            <a:r>
              <a:rPr lang="en-US" dirty="0"/>
              <a:t>) </a:t>
            </a:r>
            <a:r>
              <a:rPr lang="en-US" dirty="0" smtClean="0"/>
              <a:t>Eczema</a:t>
            </a:r>
          </a:p>
          <a:p>
            <a:r>
              <a:rPr lang="en-US" dirty="0" smtClean="0"/>
              <a:t> 3</a:t>
            </a:r>
            <a:r>
              <a:rPr lang="en-US" dirty="0"/>
              <a:t>) </a:t>
            </a:r>
            <a:r>
              <a:rPr lang="en-US" dirty="0" smtClean="0"/>
              <a:t>Measles</a:t>
            </a:r>
          </a:p>
          <a:p>
            <a:r>
              <a:rPr lang="en-US" dirty="0" smtClean="0"/>
              <a:t> 4</a:t>
            </a:r>
            <a:r>
              <a:rPr lang="en-US" dirty="0"/>
              <a:t>) </a:t>
            </a:r>
            <a:r>
              <a:rPr lang="en-US" dirty="0" smtClean="0"/>
              <a:t>Melanoma </a:t>
            </a:r>
          </a:p>
          <a:p>
            <a:r>
              <a:rPr lang="en-US" dirty="0" smtClean="0"/>
              <a:t> 5) Psoriasis</a:t>
            </a:r>
          </a:p>
          <a:p>
            <a:pPr marL="0" indent="0">
              <a:buNone/>
            </a:pPr>
            <a:r>
              <a:rPr lang="en-US" dirty="0"/>
              <a:t>    </a:t>
            </a:r>
            <a:r>
              <a:rPr lang="en-US" dirty="0" smtClean="0"/>
              <a:t>We have also </a:t>
            </a:r>
            <a:r>
              <a:rPr lang="en-US" dirty="0"/>
              <a:t>developed a website to host it and make it as real-life solution.</a:t>
            </a:r>
            <a:endParaRPr lang="en-US" dirty="0" smtClean="0"/>
          </a:p>
          <a:p>
            <a:pPr marL="0" indent="0">
              <a:buNone/>
            </a:pPr>
            <a:endParaRPr lang="en-US" dirty="0"/>
          </a:p>
        </p:txBody>
      </p:sp>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normAutofit/>
          </a:bodyPr>
          <a:lstStyle/>
          <a:p>
            <a:r>
              <a:rPr lang="en-US" sz="3600" dirty="0" smtClean="0"/>
              <a:t>Introduction</a:t>
            </a:r>
            <a:endParaRPr lang="en-US" sz="3600" dirty="0"/>
          </a:p>
        </p:txBody>
      </p:sp>
      <p:pic>
        <p:nvPicPr>
          <p:cNvPr id="4" name="Graphic 3" descr="Lightbulb icon">
            <a:extLst>
              <a:ext uri="{FF2B5EF4-FFF2-40B4-BE49-F238E27FC236}">
                <a16:creationId xmlns:a16="http://schemas.microsoft.com/office/drawing/2014/main" id="{5E124F8C-3984-4EEC-9BA8-3B255731F2B0}"/>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20942982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normAutofit/>
          </a:bodyPr>
          <a:lstStyle/>
          <a:p>
            <a:pPr lvl="0"/>
            <a:r>
              <a:rPr lang="en-US" dirty="0" smtClean="0"/>
              <a:t>The </a:t>
            </a:r>
            <a:r>
              <a:rPr lang="en-US" dirty="0"/>
              <a:t>heavy dependencies on medical expert for medical image diagnosis analysis are a serious challenge for regions (especially Low and Medium Income Countries) where the expert might not be readily available, inadequate or nonresponsive to an urgent medical need (such as dermatological-related). </a:t>
            </a:r>
            <a:endParaRPr lang="en-US" dirty="0" smtClean="0"/>
          </a:p>
          <a:p>
            <a:pPr lvl="0"/>
            <a:r>
              <a:rPr lang="en-US" dirty="0" smtClean="0"/>
              <a:t>The </a:t>
            </a:r>
            <a:r>
              <a:rPr lang="en-US" dirty="0"/>
              <a:t>aforementioned problems suggest that a better and manageable solution is needed urgently with the view to minimize these dependencies and human bias, thus leading to our research question. </a:t>
            </a:r>
            <a:endParaRPr lang="en-US" dirty="0">
              <a:solidFill>
                <a:srgbClr val="000000"/>
              </a:solidFill>
              <a:ea typeface="Tahoma" panose="020B0604030504040204" pitchFamily="34" charset="0"/>
              <a:cs typeface="Tahoma" panose="020B0604030504040204" pitchFamily="34" charset="0"/>
            </a:endParaRPr>
          </a:p>
          <a:p>
            <a:pPr lvl="0"/>
            <a:endParaRPr lang="en-US" dirty="0">
              <a:solidFill>
                <a:srgbClr val="000000"/>
              </a:solidFill>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p:txBody>
          <a:bodyPr>
            <a:normAutofit/>
          </a:bodyPr>
          <a:lstStyle/>
          <a:p>
            <a:r>
              <a:rPr lang="en-US" sz="3600" dirty="0" smtClean="0"/>
              <a:t>Problem statement</a:t>
            </a:r>
            <a:endParaRPr lang="en-US" sz="3600" dirty="0"/>
          </a:p>
        </p:txBody>
      </p:sp>
      <p:pic>
        <p:nvPicPr>
          <p:cNvPr id="6" name="Graphic 9" descr="Star icon">
            <a:extLst>
              <a:ext uri="{FF2B5EF4-FFF2-40B4-BE49-F238E27FC236}">
                <a16:creationId xmlns:a16="http://schemas.microsoft.com/office/drawing/2014/main" id="{F76D2371-447B-414B-9273-61F2CA39ACA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9897703" y="280289"/>
            <a:ext cx="1044000" cy="1044000"/>
          </a:xfrm>
          <a:prstGeom prst="rect">
            <a:avLst/>
          </a:prstGeom>
        </p:spPr>
      </p:pic>
    </p:spTree>
    <p:extLst>
      <p:ext uri="{BB962C8B-B14F-4D97-AF65-F5344CB8AC3E}">
        <p14:creationId xmlns:p14="http://schemas.microsoft.com/office/powerpoint/2010/main" val="24494316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613396"/>
            <a:ext cx="9603275" cy="3450613"/>
          </a:xfrm>
        </p:spPr>
        <p:txBody>
          <a:bodyPr>
            <a:noAutofit/>
          </a:bodyPr>
          <a:lstStyle/>
          <a:p>
            <a:pPr lvl="0" algn="just"/>
            <a:r>
              <a:rPr lang="en-US" dirty="0"/>
              <a:t>The purpose of the study is to design and model a system that uses medical imaging to reduce heavy dependencies on medical expert for diagnosis procedure of PSL (especially melanoma and </a:t>
            </a:r>
            <a:r>
              <a:rPr lang="en-US" dirty="0" smtClean="0"/>
              <a:t>psoriasis) </a:t>
            </a:r>
            <a:r>
              <a:rPr lang="en-US" dirty="0"/>
              <a:t>in </a:t>
            </a:r>
            <a:r>
              <a:rPr lang="en-US" dirty="0" smtClean="0"/>
              <a:t>patients.</a:t>
            </a:r>
          </a:p>
          <a:p>
            <a:pPr lvl="0" algn="just"/>
            <a:r>
              <a:rPr lang="en-US" dirty="0" smtClean="0"/>
              <a:t>To </a:t>
            </a:r>
            <a:r>
              <a:rPr lang="en-US" dirty="0"/>
              <a:t>ease diagnosis and treatment of skin patient (by means of automation) and provide </a:t>
            </a:r>
            <a:r>
              <a:rPr lang="en-US" dirty="0" smtClean="0"/>
              <a:t>   for </a:t>
            </a:r>
            <a:r>
              <a:rPr lang="en-US" dirty="0"/>
              <a:t>cost effective way of treatment (by using devices or tools easily accessible or already possessed by most people living in remote and underserved areas</a:t>
            </a:r>
            <a:r>
              <a:rPr lang="en-US" dirty="0" smtClean="0"/>
              <a:t>)</a:t>
            </a:r>
          </a:p>
          <a:p>
            <a:pPr lvl="0" algn="just"/>
            <a:r>
              <a:rPr lang="en-US" dirty="0"/>
              <a:t>To improve the speed of </a:t>
            </a:r>
            <a:r>
              <a:rPr lang="en-US" dirty="0" smtClean="0"/>
              <a:t>diagnosing or analyzing.</a:t>
            </a:r>
          </a:p>
          <a:p>
            <a:pPr lvl="0" algn="just"/>
            <a:r>
              <a:rPr lang="en-US" dirty="0" smtClean="0"/>
              <a:t>There </a:t>
            </a:r>
            <a:r>
              <a:rPr lang="en-US" dirty="0"/>
              <a:t>are numerous type of skin </a:t>
            </a:r>
            <a:r>
              <a:rPr lang="en-US" dirty="0" smtClean="0"/>
              <a:t>diseases </a:t>
            </a:r>
            <a:r>
              <a:rPr lang="en-US" dirty="0"/>
              <a:t>and a normal human cannot differentiate among it using human eye, there need to be some special specification to distinguish it so that machine can help human and help as first aid so that can check and take step according to it.</a:t>
            </a:r>
            <a:endParaRPr lang="en-US" dirty="0"/>
          </a:p>
        </p:txBody>
      </p:sp>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p:txBody>
          <a:bodyPr>
            <a:normAutofit/>
          </a:bodyPr>
          <a:lstStyle/>
          <a:p>
            <a:r>
              <a:rPr lang="en-US" sz="3600" dirty="0" smtClean="0"/>
              <a:t>Proposed solution</a:t>
            </a:r>
            <a:endParaRPr lang="en-US" sz="3600" dirty="0"/>
          </a:p>
        </p:txBody>
      </p:sp>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9884045" y="340011"/>
            <a:ext cx="1044000" cy="1044000"/>
          </a:xfrm>
          <a:prstGeom prst="rect">
            <a:avLst/>
          </a:prstGeom>
        </p:spPr>
      </p:pic>
    </p:spTree>
    <p:extLst>
      <p:ext uri="{BB962C8B-B14F-4D97-AF65-F5344CB8AC3E}">
        <p14:creationId xmlns:p14="http://schemas.microsoft.com/office/powerpoint/2010/main" val="27129365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986B87E-83DC-455A-94FE-389658903147}"/>
              </a:ext>
            </a:extLst>
          </p:cNvPr>
          <p:cNvSpPr>
            <a:spLocks noGrp="1"/>
          </p:cNvSpPr>
          <p:nvPr>
            <p:ph idx="1"/>
          </p:nvPr>
        </p:nvSpPr>
        <p:spPr/>
        <p:txBody>
          <a:bodyPr/>
          <a:lstStyle/>
          <a:p>
            <a:endParaRPr lang="en-US" dirty="0"/>
          </a:p>
          <a:p>
            <a:r>
              <a:rPr lang="en-US" sz="2000" dirty="0" smtClean="0"/>
              <a:t> </a:t>
            </a:r>
          </a:p>
          <a:p>
            <a:endParaRPr lang="en-US" sz="2000" dirty="0"/>
          </a:p>
        </p:txBody>
      </p:sp>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p:txBody>
          <a:bodyPr>
            <a:normAutofit/>
          </a:bodyPr>
          <a:lstStyle/>
          <a:p>
            <a:r>
              <a:rPr lang="en-US" sz="3600" dirty="0" smtClean="0"/>
              <a:t>Flow chart</a:t>
            </a:r>
            <a:endParaRPr lang="en-US" sz="3600" dirty="0"/>
          </a:p>
        </p:txBody>
      </p:sp>
      <p:pic>
        <p:nvPicPr>
          <p:cNvPr id="7" name="Graphic 6" descr="Gears icon">
            <a:extLst>
              <a:ext uri="{FF2B5EF4-FFF2-40B4-BE49-F238E27FC236}">
                <a16:creationId xmlns:a16="http://schemas.microsoft.com/office/drawing/2014/main" id="{DA9595F8-50AF-4C85-9BC5-B52646E113FB}"/>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9916904" y="243287"/>
            <a:ext cx="1122450" cy="1122450"/>
          </a:xfrm>
          <a:prstGeom prst="rect">
            <a:avLst/>
          </a:prstGeom>
        </p:spPr>
      </p:pic>
      <p:sp>
        <p:nvSpPr>
          <p:cNvPr id="5" name="Content Placeholder 4">
            <a:extLst>
              <a:ext uri="{FF2B5EF4-FFF2-40B4-BE49-F238E27FC236}">
                <a16:creationId xmlns:a16="http://schemas.microsoft.com/office/drawing/2014/main" id="{C024C14A-E496-4FF0-8939-7E31F6B95C48}"/>
              </a:ext>
            </a:extLst>
          </p:cNvPr>
          <p:cNvSpPr txBox="1">
            <a:spLocks/>
          </p:cNvSpPr>
          <p:nvPr/>
        </p:nvSpPr>
        <p:spPr>
          <a:xfrm>
            <a:off x="5048983" y="5510822"/>
            <a:ext cx="5901227" cy="77848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spcBef>
                <a:spcPts val="600"/>
              </a:spcBef>
            </a:pPr>
            <a:endParaRPr lang="en-US" sz="1400" dirty="0">
              <a:ea typeface="Tahoma" panose="020B0604030504040204" pitchFamily="34" charset="0"/>
              <a:cs typeface="Tahoma" panose="020B0604030504040204" pitchFamily="34" charset="0"/>
            </a:endParaRPr>
          </a:p>
        </p:txBody>
      </p:sp>
      <p:sp>
        <p:nvSpPr>
          <p:cNvPr id="10" name="Text Placeholder 3">
            <a:extLst>
              <a:ext uri="{FF2B5EF4-FFF2-40B4-BE49-F238E27FC236}">
                <a16:creationId xmlns:a16="http://schemas.microsoft.com/office/drawing/2014/main" id="{4986B87E-83DC-455A-94FE-389658903147}"/>
              </a:ext>
            </a:extLst>
          </p:cNvPr>
          <p:cNvSpPr txBox="1">
            <a:spLocks/>
          </p:cNvSpPr>
          <p:nvPr/>
        </p:nvSpPr>
        <p:spPr>
          <a:xfrm>
            <a:off x="1290909" y="1736009"/>
            <a:ext cx="9610182" cy="3836725"/>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400" kern="1200" cap="none"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200" kern="120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000" kern="1200" cap="none"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000" kern="120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000" kern="120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000" kern="120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000" kern="1200"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000" kern="1200" baseline="0">
                <a:solidFill>
                  <a:schemeClr val="tx1"/>
                </a:solidFill>
                <a:effectLst/>
                <a:latin typeface="+mn-lt"/>
                <a:ea typeface="+mn-ea"/>
                <a:cs typeface="+mn-cs"/>
              </a:defRPr>
            </a:lvl9pPr>
          </a:lstStyle>
          <a:p>
            <a:endParaRPr lang="en-US" dirty="0" smtClean="0"/>
          </a:p>
          <a:p>
            <a:endParaRPr lang="en-US" dirty="0"/>
          </a:p>
        </p:txBody>
      </p:sp>
      <p:sp>
        <p:nvSpPr>
          <p:cNvPr id="12" name="Text Placeholder 3">
            <a:extLst>
              <a:ext uri="{FF2B5EF4-FFF2-40B4-BE49-F238E27FC236}">
                <a16:creationId xmlns:a16="http://schemas.microsoft.com/office/drawing/2014/main" id="{4986B87E-83DC-455A-94FE-389658903147}"/>
              </a:ext>
            </a:extLst>
          </p:cNvPr>
          <p:cNvSpPr txBox="1">
            <a:spLocks/>
          </p:cNvSpPr>
          <p:nvPr/>
        </p:nvSpPr>
        <p:spPr>
          <a:xfrm>
            <a:off x="1595709" y="5634647"/>
            <a:ext cx="9610182" cy="152400"/>
          </a:xfrm>
          <a:prstGeom prst="rect">
            <a:avLst/>
          </a:prstGeom>
        </p:spPr>
        <p:txBody>
          <a:bodyPr vert="horz" lIns="91440" tIns="45720" rIns="91440" bIns="45720" rtlCol="0">
            <a:normAutofit fontScale="25000" lnSpcReduction="20000"/>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400" kern="1200" cap="none"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200" kern="120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000" kern="1200" cap="none"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000" kern="120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000" kern="120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000" kern="120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000" kern="1200"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000" kern="1200" baseline="0">
                <a:solidFill>
                  <a:schemeClr val="tx1"/>
                </a:solidFill>
                <a:effectLst/>
                <a:latin typeface="+mn-lt"/>
                <a:ea typeface="+mn-ea"/>
                <a:cs typeface="+mn-cs"/>
              </a:defRPr>
            </a:lvl9pPr>
          </a:lstStyle>
          <a:p>
            <a:endParaRPr lang="en-US" smtClean="0"/>
          </a:p>
          <a:p>
            <a:endParaRPr lang="en-US" dirty="0"/>
          </a:p>
        </p:txBody>
      </p:sp>
      <p:pic>
        <p:nvPicPr>
          <p:cNvPr id="15" name="Picture 14"/>
          <p:cNvPicPr/>
          <p:nvPr/>
        </p:nvPicPr>
        <p:blipFill>
          <a:blip r:embed="rId4"/>
          <a:stretch>
            <a:fillRect/>
          </a:stretch>
        </p:blipFill>
        <p:spPr>
          <a:xfrm>
            <a:off x="1487425" y="1714254"/>
            <a:ext cx="8570976" cy="395485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1640983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222A-0050-42E6-8C3E-86E3C365C411}"/>
              </a:ext>
            </a:extLst>
          </p:cNvPr>
          <p:cNvSpPr>
            <a:spLocks noGrp="1"/>
          </p:cNvSpPr>
          <p:nvPr>
            <p:ph type="title"/>
          </p:nvPr>
        </p:nvSpPr>
        <p:spPr>
          <a:xfrm>
            <a:off x="1290909" y="798974"/>
            <a:ext cx="9610182" cy="601226"/>
          </a:xfrm>
        </p:spPr>
        <p:txBody>
          <a:bodyPr>
            <a:normAutofit/>
          </a:bodyPr>
          <a:lstStyle/>
          <a:p>
            <a:r>
              <a:rPr lang="en-US" sz="3600" dirty="0" smtClean="0"/>
              <a:t>Snapshots</a:t>
            </a:r>
            <a:endParaRPr lang="en-US" sz="3600" dirty="0"/>
          </a:p>
        </p:txBody>
      </p:sp>
      <p:pic>
        <p:nvPicPr>
          <p:cNvPr id="10" name="Graphic 9" descr="Star icon">
            <a:extLst>
              <a:ext uri="{FF2B5EF4-FFF2-40B4-BE49-F238E27FC236}">
                <a16:creationId xmlns:a16="http://schemas.microsoft.com/office/drawing/2014/main" id="{F76D2371-447B-414B-9273-61F2CA39ACA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9909895" y="280289"/>
            <a:ext cx="1044000" cy="1044000"/>
          </a:xfrm>
          <a:prstGeom prst="rect">
            <a:avLst/>
          </a:prstGeom>
        </p:spPr>
      </p:pic>
      <p:pic>
        <p:nvPicPr>
          <p:cNvPr id="15" name="Picture 14"/>
          <p:cNvPicPr/>
          <p:nvPr/>
        </p:nvPicPr>
        <p:blipFill>
          <a:blip r:embed="rId4"/>
          <a:stretch>
            <a:fillRect/>
          </a:stretch>
        </p:blipFill>
        <p:spPr>
          <a:xfrm>
            <a:off x="1290909" y="1829244"/>
            <a:ext cx="7827263" cy="405949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122940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109093" y="573468"/>
            <a:ext cx="5767452" cy="4217988"/>
          </a:xfrm>
          <a:prstGeom prst="rect">
            <a:avLst/>
          </a:prstGeom>
          <a:ln>
            <a:noFill/>
          </a:ln>
          <a:effectLst>
            <a:outerShdw blurRad="190500" algn="tl" rotWithShape="0">
              <a:srgbClr val="000000">
                <a:alpha val="70000"/>
              </a:srgbClr>
            </a:outerShdw>
          </a:effectLst>
        </p:spPr>
      </p:pic>
      <p:pic>
        <p:nvPicPr>
          <p:cNvPr id="6" name="Picture 5"/>
          <p:cNvPicPr/>
          <p:nvPr/>
        </p:nvPicPr>
        <p:blipFill>
          <a:blip r:embed="rId3"/>
          <a:stretch>
            <a:fillRect/>
          </a:stretch>
        </p:blipFill>
        <p:spPr>
          <a:xfrm>
            <a:off x="6083808" y="573468"/>
            <a:ext cx="5963157" cy="421798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945982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829056" y="633984"/>
            <a:ext cx="6998207" cy="455980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620515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idx="1"/>
          </p:nvPr>
        </p:nvSpPr>
        <p:spPr/>
        <p:txBody>
          <a:bodyPr>
            <a:noAutofit/>
          </a:bodyPr>
          <a:lstStyle/>
          <a:p>
            <a:pPr marL="228600" lvl="1" fontAlgn="base"/>
            <a:r>
              <a:rPr lang="en-US" sz="2000" dirty="0"/>
              <a:t>This portal is not limited to only single disease prediction, it works for multiple skin diseases </a:t>
            </a:r>
            <a:endParaRPr lang="en-US" sz="2000" dirty="0" smtClean="0"/>
          </a:p>
          <a:p>
            <a:pPr marL="228600" lvl="1" fontAlgn="base"/>
            <a:r>
              <a:rPr lang="en-US" sz="2000" dirty="0" smtClean="0"/>
              <a:t>It </a:t>
            </a:r>
            <a:r>
              <a:rPr lang="en-US" sz="2000" dirty="0"/>
              <a:t>provides faster, correct output with high accuracy. </a:t>
            </a:r>
          </a:p>
          <a:p>
            <a:pPr marL="228600" lvl="1" fontAlgn="base"/>
            <a:r>
              <a:rPr lang="en-US" sz="2000" dirty="0"/>
              <a:t>This portal enables the patient to detect the skin disease which he is suffering without consulting doctor just by uploading an </a:t>
            </a:r>
            <a:r>
              <a:rPr lang="en-US" sz="2000" dirty="0" smtClean="0"/>
              <a:t>image.</a:t>
            </a:r>
          </a:p>
          <a:p>
            <a:pPr marL="228600" lvl="1" fontAlgn="base"/>
            <a:r>
              <a:rPr lang="en-US" sz="2000" dirty="0"/>
              <a:t>Perfect prediction of the skin disease patient is suffering </a:t>
            </a:r>
            <a:r>
              <a:rPr lang="en-US" sz="2000" dirty="0" smtClean="0"/>
              <a:t>from. </a:t>
            </a:r>
            <a:endParaRPr lang="en-US" sz="2000" dirty="0"/>
          </a:p>
          <a:p>
            <a:pPr marL="228600" lvl="1" fontAlgn="base"/>
            <a:r>
              <a:rPr lang="en-US" sz="2000" dirty="0"/>
              <a:t>Extremely easy to use and </a:t>
            </a:r>
            <a:r>
              <a:rPr lang="en-US" sz="2000" dirty="0" smtClean="0"/>
              <a:t>understand.</a:t>
            </a:r>
          </a:p>
          <a:p>
            <a:pPr marL="228600" lvl="1" fontAlgn="base"/>
            <a:r>
              <a:rPr lang="en-US" sz="2000" dirty="0"/>
              <a:t>Can be used a First-aid just by uploading the photo of infected area. </a:t>
            </a:r>
          </a:p>
          <a:p>
            <a:pPr marL="228600" lvl="1" fontAlgn="base"/>
            <a:r>
              <a:rPr lang="en-US" sz="2000" dirty="0" smtClean="0"/>
              <a:t> </a:t>
            </a:r>
            <a:r>
              <a:rPr lang="en-US" sz="2000" dirty="0"/>
              <a:t>Straight forward result with automatically Net search result for better </a:t>
            </a:r>
            <a:r>
              <a:rPr lang="en-US" sz="2000" dirty="0" smtClean="0"/>
              <a:t>supervisions.</a:t>
            </a:r>
          </a:p>
        </p:txBody>
      </p:sp>
      <p:sp>
        <p:nvSpPr>
          <p:cNvPr id="8" name="Title 7"/>
          <p:cNvSpPr>
            <a:spLocks noGrp="1"/>
          </p:cNvSpPr>
          <p:nvPr>
            <p:ph type="title"/>
          </p:nvPr>
        </p:nvSpPr>
        <p:spPr/>
        <p:txBody>
          <a:bodyPr>
            <a:normAutofit/>
          </a:bodyPr>
          <a:lstStyle/>
          <a:p>
            <a:r>
              <a:rPr lang="en-US" sz="3600" dirty="0" smtClean="0"/>
              <a:t>Benefits</a:t>
            </a:r>
            <a:endParaRPr lang="en-US" sz="3600" dirty="0"/>
          </a:p>
        </p:txBody>
      </p:sp>
      <p:pic>
        <p:nvPicPr>
          <p:cNvPr id="10" name="Picture 9"/>
          <p:cNvPicPr>
            <a:picLocks noChangeAspect="1"/>
          </p:cNvPicPr>
          <p:nvPr/>
        </p:nvPicPr>
        <p:blipFill>
          <a:blip r:embed="rId2"/>
          <a:stretch>
            <a:fillRect/>
          </a:stretch>
        </p:blipFill>
        <p:spPr>
          <a:xfrm>
            <a:off x="9948623" y="252102"/>
            <a:ext cx="1121761" cy="1121761"/>
          </a:xfrm>
          <a:prstGeom prst="rect">
            <a:avLst/>
          </a:prstGeom>
        </p:spPr>
      </p:pic>
    </p:spTree>
    <p:extLst>
      <p:ext uri="{BB962C8B-B14F-4D97-AF65-F5344CB8AC3E}">
        <p14:creationId xmlns:p14="http://schemas.microsoft.com/office/powerpoint/2010/main" val="12703959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My invention presentation_AAS_v5" id="{87E5ADC5-22B1-48B6-A377-CC62C9F76903}" vid="{35D6D025-A430-4CAD-B81F-81678F6B39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9C8665-7E41-4E8E-957E-307F6F826AF4}">
  <ds:schemaRefs>
    <ds:schemaRef ds:uri="http://schemas.microsoft.com/sharepoint/v3/contenttype/forms"/>
  </ds:schemaRefs>
</ds:datastoreItem>
</file>

<file path=customXml/itemProps2.xml><?xml version="1.0" encoding="utf-8"?>
<ds:datastoreItem xmlns:ds="http://schemas.openxmlformats.org/officeDocument/2006/customXml" ds:itemID="{FA1DB373-C1A1-4924-9AF2-F04368201509}">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schemas.microsoft.com/office/2006/metadata/properties"/>
    <ds:schemaRef ds:uri="71af3243-3dd4-4a8d-8c0d-dd76da1f02a5"/>
    <ds:schemaRef ds:uri="http://www.w3.org/XML/1998/namespace"/>
    <ds:schemaRef ds:uri="http://purl.org/dc/elements/1.1/"/>
  </ds:schemaRefs>
</ds:datastoreItem>
</file>

<file path=customXml/itemProps3.xml><?xml version="1.0" encoding="utf-8"?>
<ds:datastoreItem xmlns:ds="http://schemas.openxmlformats.org/officeDocument/2006/customXml" ds:itemID="{CFA01955-FFEB-4169-B0BF-D790410D6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My invention</Template>
  <TotalTime>0</TotalTime>
  <Words>609</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Gill Sans MT</vt:lpstr>
      <vt:lpstr>Tahoma</vt:lpstr>
      <vt:lpstr>Gallery</vt:lpstr>
      <vt:lpstr>SKIN DISEASE IDENTIFICATION  USING IMAGE  ANALYSIS</vt:lpstr>
      <vt:lpstr>Introduction</vt:lpstr>
      <vt:lpstr>Problem statement</vt:lpstr>
      <vt:lpstr>Proposed solution</vt:lpstr>
      <vt:lpstr>Flow chart</vt:lpstr>
      <vt:lpstr>Snapshots</vt:lpstr>
      <vt:lpstr>PowerPoint Presentation</vt:lpstr>
      <vt:lpstr>PowerPoint Presentation</vt:lpstr>
      <vt:lpstr>Benefits</vt:lpstr>
      <vt:lpstr>Result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2020-09-10T10:05:48Z</dcterms:created>
  <dcterms:modified xsi:type="dcterms:W3CDTF">2020-09-13T10:01:37Z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