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18"/>
  </p:notesMasterIdLst>
  <p:sldIdLst>
    <p:sldId id="311" r:id="rId2"/>
    <p:sldId id="328" r:id="rId3"/>
    <p:sldId id="333" r:id="rId4"/>
    <p:sldId id="313" r:id="rId5"/>
    <p:sldId id="334" r:id="rId6"/>
    <p:sldId id="323" r:id="rId7"/>
    <p:sldId id="317" r:id="rId8"/>
    <p:sldId id="321" r:id="rId9"/>
    <p:sldId id="331" r:id="rId10"/>
    <p:sldId id="324" r:id="rId11"/>
    <p:sldId id="335" r:id="rId12"/>
    <p:sldId id="330" r:id="rId13"/>
    <p:sldId id="336" r:id="rId14"/>
    <p:sldId id="337" r:id="rId15"/>
    <p:sldId id="338" r:id="rId16"/>
    <p:sldId id="326"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warbabu Pitta" initials="R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2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8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1DBC20-4E5E-484C-8098-D04C006CC928}" type="datetimeFigureOut">
              <a:rPr lang="en-US" smtClean="0"/>
              <a:t>9/5/2020</a:t>
            </a:fld>
            <a:endParaRPr lang="en-US"/>
          </a:p>
        </p:txBody>
      </p:sp>
      <p:sp>
        <p:nvSpPr>
          <p:cNvPr id="1048686"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8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8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99F8EC-6EE3-4592-B976-7E8938C0294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85"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586"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7" name="Date Placeholder 29"/>
          <p:cNvSpPr>
            <a:spLocks noGrp="1"/>
          </p:cNvSpPr>
          <p:nvPr>
            <p:ph type="dt" sz="half" idx="10"/>
          </p:nvPr>
        </p:nvSpPr>
        <p:spPr/>
        <p:txBody>
          <a:bodyPr/>
          <a:lstStyle/>
          <a:p>
            <a:fld id="{88D38747-4367-4BD2-8D51-C97E202738E2}" type="datetime1">
              <a:rPr lang="en-US" smtClean="0"/>
              <a:t>9/5/2020</a:t>
            </a:fld>
            <a:endParaRPr lang="en-US"/>
          </a:p>
        </p:txBody>
      </p:sp>
      <p:sp>
        <p:nvSpPr>
          <p:cNvPr id="1048588" name="Footer Placeholder 18"/>
          <p:cNvSpPr>
            <a:spLocks noGrp="1"/>
          </p:cNvSpPr>
          <p:nvPr>
            <p:ph type="ftr" sz="quarter" idx="11"/>
          </p:nvPr>
        </p:nvSpPr>
        <p:spPr/>
        <p:txBody>
          <a:bodyPr/>
          <a:lstStyle/>
          <a:p>
            <a:endParaRPr lang="en-US"/>
          </a:p>
        </p:txBody>
      </p:sp>
      <p:sp>
        <p:nvSpPr>
          <p:cNvPr id="1048589" name="Slide Number Placeholder 26"/>
          <p:cNvSpPr>
            <a:spLocks noGrp="1"/>
          </p:cNvSpPr>
          <p:nvPr>
            <p:ph type="sldNum" sz="quarter" idx="12"/>
          </p:nvPr>
        </p:nvSpPr>
        <p:spPr/>
        <p:txBody>
          <a:bodyPr/>
          <a:lstStyle/>
          <a:p>
            <a:fld id="{3A98EE3D-8CD1-4C3F-BD1C-C98C9596463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kumimoji="0" lang="en-US"/>
              <a:t>Click to edit Master title style</a:t>
            </a:r>
          </a:p>
        </p:txBody>
      </p:sp>
      <p:sp>
        <p:nvSpPr>
          <p:cNvPr id="1048655"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6" name="Date Placeholder 3"/>
          <p:cNvSpPr>
            <a:spLocks noGrp="1"/>
          </p:cNvSpPr>
          <p:nvPr>
            <p:ph type="dt" sz="half" idx="10"/>
          </p:nvPr>
        </p:nvSpPr>
        <p:spPr/>
        <p:txBody>
          <a:bodyPr/>
          <a:lstStyle/>
          <a:p>
            <a:fld id="{217E833E-1B6D-415F-AD29-75AE8C43BD0D}" type="datetime1">
              <a:rPr lang="en-US" smtClean="0"/>
              <a:t>9/5/2020</a:t>
            </a:fld>
            <a:endParaRPr lang="en-US"/>
          </a:p>
        </p:txBody>
      </p:sp>
      <p:sp>
        <p:nvSpPr>
          <p:cNvPr id="1048657" name="Footer Placeholder 4"/>
          <p:cNvSpPr>
            <a:spLocks noGrp="1"/>
          </p:cNvSpPr>
          <p:nvPr>
            <p:ph type="ftr" sz="quarter" idx="11"/>
          </p:nvPr>
        </p:nvSpPr>
        <p:spPr/>
        <p:txBody>
          <a:bodyPr/>
          <a:lstStyle/>
          <a:p>
            <a:endParaRPr lang="en-US"/>
          </a:p>
        </p:txBody>
      </p:sp>
      <p:sp>
        <p:nvSpPr>
          <p:cNvPr id="1048658"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4"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1048635"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6" name="Date Placeholder 3"/>
          <p:cNvSpPr>
            <a:spLocks noGrp="1"/>
          </p:cNvSpPr>
          <p:nvPr>
            <p:ph type="dt" sz="half" idx="10"/>
          </p:nvPr>
        </p:nvSpPr>
        <p:spPr/>
        <p:txBody>
          <a:bodyPr/>
          <a:lstStyle/>
          <a:p>
            <a:fld id="{8452596F-08A7-4B70-989A-F2B1CF31E66B}" type="datetime1">
              <a:rPr lang="en-US" smtClean="0"/>
              <a:t>9/5/2020</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kumimoji="0" lang="en-US"/>
              <a:t>Click to edit Master title style</a:t>
            </a:r>
          </a:p>
        </p:txBody>
      </p:sp>
      <p:sp>
        <p:nvSpPr>
          <p:cNvPr id="1048640"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1" name="Date Placeholder 3"/>
          <p:cNvSpPr>
            <a:spLocks noGrp="1"/>
          </p:cNvSpPr>
          <p:nvPr>
            <p:ph type="dt" sz="half" idx="10"/>
          </p:nvPr>
        </p:nvSpPr>
        <p:spPr/>
        <p:txBody>
          <a:bodyPr/>
          <a:lstStyle/>
          <a:p>
            <a:fld id="{73C55A3C-5767-4844-A0A3-83778C2E5409}" type="datetime1">
              <a:rPr lang="en-US" smtClean="0"/>
              <a:t>9/5/2020</a:t>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59"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60"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61" name="Date Placeholder 3"/>
          <p:cNvSpPr>
            <a:spLocks noGrp="1"/>
          </p:cNvSpPr>
          <p:nvPr>
            <p:ph type="dt" sz="half" idx="10"/>
          </p:nvPr>
        </p:nvSpPr>
        <p:spPr/>
        <p:txBody>
          <a:bodyPr/>
          <a:lstStyle/>
          <a:p>
            <a:fld id="{CAE507A8-A5CF-4D38-AB86-7EDDA87A85D4}" type="datetime1">
              <a:rPr lang="en-US" smtClean="0"/>
              <a:t>9/5/2020</a:t>
            </a:fld>
            <a:endParaRPr lang="en-US"/>
          </a:p>
        </p:txBody>
      </p:sp>
      <p:sp>
        <p:nvSpPr>
          <p:cNvPr id="1048662" name="Footer Placeholder 4"/>
          <p:cNvSpPr>
            <a:spLocks noGrp="1"/>
          </p:cNvSpPr>
          <p:nvPr>
            <p:ph type="ftr" sz="quarter" idx="11"/>
          </p:nvPr>
        </p:nvSpPr>
        <p:spPr/>
        <p:txBody>
          <a:bodyPr/>
          <a:lstStyle/>
          <a:p>
            <a:endParaRPr lang="en-US"/>
          </a:p>
        </p:txBody>
      </p:sp>
      <p:sp>
        <p:nvSpPr>
          <p:cNvPr id="1048663"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4"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1048665"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6"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7" name="Date Placeholder 4"/>
          <p:cNvSpPr>
            <a:spLocks noGrp="1"/>
          </p:cNvSpPr>
          <p:nvPr>
            <p:ph type="dt" sz="half" idx="10"/>
          </p:nvPr>
        </p:nvSpPr>
        <p:spPr/>
        <p:txBody>
          <a:bodyPr/>
          <a:lstStyle/>
          <a:p>
            <a:fld id="{BDFCD27C-8599-43EF-BA1D-14DDC1946E06}" type="datetime1">
              <a:rPr lang="en-US" smtClean="0"/>
              <a:t>9/5/2020</a:t>
            </a:fld>
            <a:endParaRPr lang="en-US"/>
          </a:p>
        </p:txBody>
      </p:sp>
      <p:sp>
        <p:nvSpPr>
          <p:cNvPr id="1048668" name="Footer Placeholder 5"/>
          <p:cNvSpPr>
            <a:spLocks noGrp="1"/>
          </p:cNvSpPr>
          <p:nvPr>
            <p:ph type="ftr" sz="quarter" idx="11"/>
          </p:nvPr>
        </p:nvSpPr>
        <p:spPr/>
        <p:txBody>
          <a:bodyPr/>
          <a:lstStyle/>
          <a:p>
            <a:endParaRPr lang="en-US"/>
          </a:p>
        </p:txBody>
      </p:sp>
      <p:sp>
        <p:nvSpPr>
          <p:cNvPr id="104866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0" name="Title 1"/>
          <p:cNvSpPr>
            <a:spLocks noGrp="1"/>
          </p:cNvSpPr>
          <p:nvPr>
            <p:ph type="title"/>
          </p:nvPr>
        </p:nvSpPr>
        <p:spPr>
          <a:xfrm>
            <a:off x="609600" y="704088"/>
            <a:ext cx="10972800" cy="1143000"/>
          </a:xfrm>
        </p:spPr>
        <p:txBody>
          <a:bodyPr tIns="45720" anchor="b"/>
          <a:lstStyle/>
          <a:p>
            <a:r>
              <a:rPr kumimoji="0" lang="en-US"/>
              <a:t>Click to edit Master title style</a:t>
            </a:r>
          </a:p>
        </p:txBody>
      </p:sp>
      <p:sp>
        <p:nvSpPr>
          <p:cNvPr id="1048671"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2"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3"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4"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5" name="Date Placeholder 6"/>
          <p:cNvSpPr>
            <a:spLocks noGrp="1"/>
          </p:cNvSpPr>
          <p:nvPr>
            <p:ph type="dt" sz="half" idx="10"/>
          </p:nvPr>
        </p:nvSpPr>
        <p:spPr/>
        <p:txBody>
          <a:bodyPr/>
          <a:lstStyle/>
          <a:p>
            <a:fld id="{49343D99-809A-49C0-96E5-4250D0B498EE}" type="datetime1">
              <a:rPr lang="en-US" smtClean="0"/>
              <a:t>9/5/2020</a:t>
            </a:fld>
            <a:endParaRPr lang="en-US"/>
          </a:p>
        </p:txBody>
      </p:sp>
      <p:sp>
        <p:nvSpPr>
          <p:cNvPr id="1048676" name="Footer Placeholder 7"/>
          <p:cNvSpPr>
            <a:spLocks noGrp="1"/>
          </p:cNvSpPr>
          <p:nvPr>
            <p:ph type="ftr" sz="quarter" idx="11"/>
          </p:nvPr>
        </p:nvSpPr>
        <p:spPr/>
        <p:txBody>
          <a:bodyPr/>
          <a:lstStyle/>
          <a:p>
            <a:endParaRPr lang="en-US"/>
          </a:p>
        </p:txBody>
      </p:sp>
      <p:sp>
        <p:nvSpPr>
          <p:cNvPr id="104867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0"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1048631" name="Date Placeholder 2"/>
          <p:cNvSpPr>
            <a:spLocks noGrp="1"/>
          </p:cNvSpPr>
          <p:nvPr>
            <p:ph type="dt" sz="half" idx="10"/>
          </p:nvPr>
        </p:nvSpPr>
        <p:spPr/>
        <p:txBody>
          <a:bodyPr/>
          <a:lstStyle/>
          <a:p>
            <a:fld id="{A143DE9B-B678-4EFB-BB7D-A4370204A0B0}" type="datetime1">
              <a:rPr lang="en-US" smtClean="0"/>
              <a:t>9/5/2020</a:t>
            </a:fld>
            <a:endParaRPr lang="en-US"/>
          </a:p>
        </p:txBody>
      </p:sp>
      <p:sp>
        <p:nvSpPr>
          <p:cNvPr id="1048632" name="Footer Placeholder 3"/>
          <p:cNvSpPr>
            <a:spLocks noGrp="1"/>
          </p:cNvSpPr>
          <p:nvPr>
            <p:ph type="ftr" sz="quarter" idx="11"/>
          </p:nvPr>
        </p:nvSpPr>
        <p:spPr/>
        <p:txBody>
          <a:bodyPr/>
          <a:lstStyle/>
          <a:p>
            <a:endParaRPr lang="en-US"/>
          </a:p>
        </p:txBody>
      </p:sp>
      <p:sp>
        <p:nvSpPr>
          <p:cNvPr id="104863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7" name="Date Placeholder 1"/>
          <p:cNvSpPr>
            <a:spLocks noGrp="1"/>
          </p:cNvSpPr>
          <p:nvPr>
            <p:ph type="dt" sz="half" idx="10"/>
          </p:nvPr>
        </p:nvSpPr>
        <p:spPr/>
        <p:txBody>
          <a:bodyPr/>
          <a:lstStyle/>
          <a:p>
            <a:fld id="{E68812DA-F765-4142-A6A3-A8ED7235E082}" type="datetime1">
              <a:rPr lang="en-US" smtClean="0"/>
              <a:t>9/5/2020</a:t>
            </a:fld>
            <a:endParaRPr lang="en-US"/>
          </a:p>
        </p:txBody>
      </p:sp>
      <p:sp>
        <p:nvSpPr>
          <p:cNvPr id="1048598" name="Footer Placeholder 2"/>
          <p:cNvSpPr>
            <a:spLocks noGrp="1"/>
          </p:cNvSpPr>
          <p:nvPr>
            <p:ph type="ftr" sz="quarter" idx="11"/>
          </p:nvPr>
        </p:nvSpPr>
        <p:spPr/>
        <p:txBody>
          <a:bodyPr/>
          <a:lstStyle/>
          <a:p>
            <a:endParaRPr lang="en-US"/>
          </a:p>
        </p:txBody>
      </p:sp>
      <p:sp>
        <p:nvSpPr>
          <p:cNvPr id="104859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8"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1048679"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1048680"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1" name="Date Placeholder 4"/>
          <p:cNvSpPr>
            <a:spLocks noGrp="1"/>
          </p:cNvSpPr>
          <p:nvPr>
            <p:ph type="dt" sz="half" idx="10"/>
          </p:nvPr>
        </p:nvSpPr>
        <p:spPr/>
        <p:txBody>
          <a:bodyPr/>
          <a:lstStyle/>
          <a:p>
            <a:fld id="{3E0277FD-7DE6-41D4-930D-AC99F5AFE54E}" type="datetime1">
              <a:rPr lang="en-US" smtClean="0"/>
              <a:t>9/5/2020</a:t>
            </a:fld>
            <a:endParaRPr lang="en-US"/>
          </a:p>
        </p:txBody>
      </p:sp>
      <p:sp>
        <p:nvSpPr>
          <p:cNvPr id="1048682" name="Footer Placeholder 5"/>
          <p:cNvSpPr>
            <a:spLocks noGrp="1"/>
          </p:cNvSpPr>
          <p:nvPr>
            <p:ph type="ftr" sz="quarter" idx="11"/>
          </p:nvPr>
        </p:nvSpPr>
        <p:spPr/>
        <p:txBody>
          <a:bodyPr/>
          <a:lstStyle/>
          <a:p>
            <a:endParaRPr lang="en-US"/>
          </a:p>
        </p:txBody>
      </p:sp>
      <p:sp>
        <p:nvSpPr>
          <p:cNvPr id="104868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4"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5"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6"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1048647"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48" name="Date Placeholder 4"/>
          <p:cNvSpPr>
            <a:spLocks noGrp="1"/>
          </p:cNvSpPr>
          <p:nvPr>
            <p:ph type="dt" sz="half" idx="10"/>
          </p:nvPr>
        </p:nvSpPr>
        <p:spPr/>
        <p:txBody>
          <a:bodyPr/>
          <a:lstStyle/>
          <a:p>
            <a:fld id="{9EA15526-7079-4B7B-987C-1B5FAE11A0FF}" type="datetime1">
              <a:rPr lang="en-US" smtClean="0"/>
              <a:t>9/5/2020</a:t>
            </a:fld>
            <a:endParaRPr lang="en-US"/>
          </a:p>
        </p:txBody>
      </p:sp>
      <p:sp>
        <p:nvSpPr>
          <p:cNvPr id="1048649" name="Footer Placeholder 5"/>
          <p:cNvSpPr>
            <a:spLocks noGrp="1"/>
          </p:cNvSpPr>
          <p:nvPr>
            <p:ph type="ftr" sz="quarter" idx="11"/>
          </p:nvPr>
        </p:nvSpPr>
        <p:spPr/>
        <p:txBody>
          <a:bodyPr/>
          <a:lstStyle/>
          <a:p>
            <a:pPr algn="l"/>
            <a:endParaRPr lang="en-US"/>
          </a:p>
        </p:txBody>
      </p:sp>
      <p:sp>
        <p:nvSpPr>
          <p:cNvPr id="1048650"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t>‹#›</a:t>
            </a:fld>
            <a:endParaRPr lang="en-US"/>
          </a:p>
        </p:txBody>
      </p:sp>
      <p:sp>
        <p:nvSpPr>
          <p:cNvPr id="1048651"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48652"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53"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1048579"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3ED0CC-082F-4160-86E5-0D6041F12778}" type="datetime1">
              <a:rPr lang="en-US" smtClean="0"/>
              <a:t>9/5/2020</a:t>
            </a:fld>
            <a:endParaRPr lang="en-US"/>
          </a:p>
        </p:txBody>
      </p:sp>
      <p:sp>
        <p:nvSpPr>
          <p:cNvPr id="1048581"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t>‹#›</a:t>
            </a:fld>
            <a:endParaRPr lang="en-US"/>
          </a:p>
        </p:txBody>
      </p:sp>
      <p:grpSp>
        <p:nvGrpSpPr>
          <p:cNvPr id="13" name="Group 1"/>
          <p:cNvGrpSpPr/>
          <p:nvPr/>
        </p:nvGrpSpPr>
        <p:grpSpPr>
          <a:xfrm>
            <a:off x="-25356" y="202408"/>
            <a:ext cx="12240731"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8590" name="Rectangle 19"/>
          <p:cNvSpPr>
            <a:spLocks noGrp="1" noRot="1" noChangeAspect="1" noMove="1" noResize="1" noEditPoints="1" noAdjustHandles="1" noChangeArrowheads="1" noChangeShapeType="1" noTextEdit="1"/>
          </p:cNvSpPr>
          <p:nvPr/>
        </p:nvSpPr>
        <p:spPr>
          <a:xfrm>
            <a:off x="707687" y="152516"/>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048591" name="Title 1"/>
          <p:cNvSpPr>
            <a:spLocks noGrp="1"/>
          </p:cNvSpPr>
          <p:nvPr>
            <p:ph type="ctrTitle"/>
          </p:nvPr>
        </p:nvSpPr>
        <p:spPr>
          <a:xfrm>
            <a:off x="1422060" y="152517"/>
            <a:ext cx="10130038" cy="597805"/>
          </a:xfrm>
        </p:spPr>
        <p:txBody>
          <a:bodyPr>
            <a:normAutofit fontScale="90000"/>
          </a:bodyPr>
          <a:lstStyle/>
          <a:p>
            <a:pPr algn="l"/>
            <a:r>
              <a:rPr lang="en-GB" sz="40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   	</a:t>
            </a:r>
            <a:r>
              <a:rPr lang="en-GB" sz="4000" b="1" dirty="0">
                <a:ln>
                  <a:solidFill>
                    <a:srgbClr val="000000">
                      <a:lumMod val="75000"/>
                      <a:lumOff val="25000"/>
                      <a:alpha val="10000"/>
                    </a:srgbClr>
                  </a:solidFill>
                </a:ln>
                <a:solidFill>
                  <a:schemeClr val="accent3">
                    <a:lumMod val="20000"/>
                    <a:lumOff val="80000"/>
                  </a:schemeClr>
                </a:solidFill>
                <a:effectLst>
                  <a:outerShdw blurRad="9525" dist="25400" dir="14640000" algn="tl" rotWithShape="0">
                    <a:srgbClr val="000000">
                      <a:alpha val="30000"/>
                    </a:srgbClr>
                  </a:outerShdw>
                </a:effectLst>
                <a:ea typeface="+mj-lt"/>
                <a:cs typeface="+mj-lt"/>
              </a:rPr>
              <a:t>URBAN WATER QUALITY PREDICTION</a:t>
            </a:r>
            <a:endParaRPr lang="en-US" dirty="0">
              <a:solidFill>
                <a:schemeClr val="accent3">
                  <a:lumMod val="20000"/>
                  <a:lumOff val="80000"/>
                </a:schemeClr>
              </a:solidFill>
            </a:endParaRPr>
          </a:p>
        </p:txBody>
      </p:sp>
      <p:sp>
        <p:nvSpPr>
          <p:cNvPr id="1048592" name="Subtitle 2"/>
          <p:cNvSpPr>
            <a:spLocks noGrp="1"/>
          </p:cNvSpPr>
          <p:nvPr>
            <p:ph type="subTitle" idx="1"/>
          </p:nvPr>
        </p:nvSpPr>
        <p:spPr>
          <a:xfrm rot="10800000" flipV="1">
            <a:off x="7862413" y="6483937"/>
            <a:ext cx="62795" cy="233168"/>
          </a:xfrm>
        </p:spPr>
        <p:txBody>
          <a:bodyPr vert="horz" lIns="91440" tIns="45720" rIns="91440" bIns="45720" rtlCol="0" anchor="t">
            <a:noAutofit/>
          </a:bodyPr>
          <a:lstStyle/>
          <a:p>
            <a:r>
              <a:rPr lang="en-GB"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1800"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2000" b="1"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2000"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endParaRPr lang="en-US" sz="2000"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p:txBody>
      </p:sp>
      <p:sp>
        <p:nvSpPr>
          <p:cNvPr id="1048593" name="Rectangle 21"/>
          <p:cNvSpPr>
            <a:spLocks noGrp="1" noRot="1" noChangeAspect="1" noMove="1" noResize="1" noEditPoints="1" noAdjustHandles="1" noChangeArrowheads="1" noChangeShapeType="1" noTextEdit="1"/>
          </p:cNvSpPr>
          <p:nvPr/>
        </p:nvSpPr>
        <p:spPr>
          <a:xfrm>
            <a:off x="950614" y="965196"/>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4" name="TextBox 4"/>
          <p:cNvSpPr txBox="1"/>
          <p:nvPr/>
        </p:nvSpPr>
        <p:spPr>
          <a:xfrm>
            <a:off x="8132696" y="864269"/>
            <a:ext cx="28573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 </a:t>
            </a:r>
            <a:endParaRPr lang="en-US" dirty="0">
              <a:ea typeface="+mn-lt"/>
              <a:cs typeface="+mn-lt"/>
            </a:endParaRPr>
          </a:p>
          <a:p>
            <a:pPr algn="ctr"/>
            <a:r>
              <a:rPr lang="en-GB" dirty="0">
                <a:ea typeface="+mn-lt"/>
                <a:cs typeface="+mn-lt"/>
              </a:rPr>
              <a:t>      </a:t>
            </a:r>
            <a:endParaRPr lang="en-US" dirty="0">
              <a:ea typeface="+mn-lt"/>
              <a:cs typeface="+mn-lt"/>
            </a:endParaRPr>
          </a:p>
        </p:txBody>
      </p:sp>
      <p:sp>
        <p:nvSpPr>
          <p:cNvPr id="1048596" name="TextBox 7"/>
          <p:cNvSpPr txBox="1"/>
          <p:nvPr/>
        </p:nvSpPr>
        <p:spPr>
          <a:xfrm rot="240000" flipH="1" flipV="1">
            <a:off x="8504864" y="5232196"/>
            <a:ext cx="64719" cy="447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b="1"/>
          </a:p>
        </p:txBody>
      </p:sp>
      <p:pic>
        <p:nvPicPr>
          <p:cNvPr id="2097153" name="Picture 9"/>
          <p:cNvPicPr>
            <a:picLocks noChangeAspect="1"/>
          </p:cNvPicPr>
          <p:nvPr/>
        </p:nvPicPr>
        <p:blipFill>
          <a:blip r:embed="rId2"/>
          <a:stretch>
            <a:fillRect/>
          </a:stretch>
        </p:blipFill>
        <p:spPr>
          <a:xfrm>
            <a:off x="1273614" y="1187434"/>
            <a:ext cx="5830538" cy="3952538"/>
          </a:xfrm>
          <a:prstGeom prst="rect">
            <a:avLst/>
          </a:prstGeom>
        </p:spPr>
      </p:pic>
      <p:sp>
        <p:nvSpPr>
          <p:cNvPr id="3" name="TextBox 2">
            <a:extLst>
              <a:ext uri="{FF2B5EF4-FFF2-40B4-BE49-F238E27FC236}">
                <a16:creationId xmlns:a16="http://schemas.microsoft.com/office/drawing/2014/main" id="{2BD44EF5-9C84-405E-8FCF-7B46C354E728}"/>
              </a:ext>
            </a:extLst>
          </p:cNvPr>
          <p:cNvSpPr txBox="1"/>
          <p:nvPr/>
        </p:nvSpPr>
        <p:spPr>
          <a:xfrm>
            <a:off x="9543495" y="4403324"/>
            <a:ext cx="3356192" cy="1477328"/>
          </a:xfrm>
          <a:prstGeom prst="rect">
            <a:avLst/>
          </a:prstGeom>
          <a:noFill/>
        </p:spPr>
        <p:txBody>
          <a:bodyPr wrap="square" rtlCol="0">
            <a:spAutoFit/>
          </a:bodyPr>
          <a:lstStyle/>
          <a:p>
            <a:pPr algn="r"/>
            <a:r>
              <a:rPr lang="en-IN" dirty="0"/>
              <a:t>Meerakori Phaneendra Kumar</a:t>
            </a:r>
          </a:p>
          <a:p>
            <a:pPr algn="r"/>
            <a:r>
              <a:rPr lang="en-IN" dirty="0"/>
              <a:t>Karthik G M</a:t>
            </a:r>
          </a:p>
          <a:p>
            <a:pPr algn="r"/>
            <a:r>
              <a:rPr lang="en-IN" dirty="0"/>
              <a:t>Vadiraj Kulkarni</a:t>
            </a:r>
          </a:p>
          <a:p>
            <a:pPr algn="r"/>
            <a:r>
              <a:rPr lang="en-IN" dirty="0"/>
              <a:t>Jaykishan Yadav</a:t>
            </a:r>
          </a:p>
          <a:p>
            <a:pPr algn="r"/>
            <a:r>
              <a:rPr lang="en-IN" dirty="0"/>
              <a:t>Yeshwanth 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Rectangle 1"/>
          <p:cNvSpPr/>
          <p:nvPr/>
        </p:nvSpPr>
        <p:spPr>
          <a:xfrm>
            <a:off x="4736780" y="818739"/>
            <a:ext cx="1941111" cy="523220"/>
          </a:xfrm>
          <a:prstGeom prst="rect">
            <a:avLst/>
          </a:prstGeom>
        </p:spPr>
        <p:txBody>
          <a:bodyPr wrap="square">
            <a:spAutoFit/>
          </a:bodyPr>
          <a:lstStyle/>
          <a:p>
            <a:r>
              <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rPr>
              <a:t>RESULTS</a:t>
            </a:r>
            <a:endParaRPr lang="en-US" sz="2800" b="1" dirty="0"/>
          </a:p>
        </p:txBody>
      </p:sp>
      <p:graphicFrame>
        <p:nvGraphicFramePr>
          <p:cNvPr id="4194304" name="Table 2"/>
          <p:cNvGraphicFramePr>
            <a:graphicFrameLocks noGrp="1"/>
          </p:cNvGraphicFramePr>
          <p:nvPr>
            <p:extLst>
              <p:ext uri="{D42A27DB-BD31-4B8C-83A1-F6EECF244321}">
                <p14:modId xmlns:p14="http://schemas.microsoft.com/office/powerpoint/2010/main" val="4083851178"/>
              </p:ext>
            </p:extLst>
          </p:nvPr>
        </p:nvGraphicFramePr>
        <p:xfrm>
          <a:off x="1491449" y="4094909"/>
          <a:ext cx="8939812" cy="1712702"/>
        </p:xfrm>
        <a:graphic>
          <a:graphicData uri="http://schemas.openxmlformats.org/drawingml/2006/table">
            <a:tbl>
              <a:tblPr firstRow="1" bandRow="1">
                <a:tableStyleId>{5C22544A-7EE6-4342-B048-85BDC9FD1C3A}</a:tableStyleId>
              </a:tblPr>
              <a:tblGrid>
                <a:gridCol w="1333832">
                  <a:extLst>
                    <a:ext uri="{9D8B030D-6E8A-4147-A177-3AD203B41FA5}">
                      <a16:colId xmlns:a16="http://schemas.microsoft.com/office/drawing/2014/main" val="20000"/>
                    </a:ext>
                  </a:extLst>
                </a:gridCol>
                <a:gridCol w="4665964">
                  <a:extLst>
                    <a:ext uri="{9D8B030D-6E8A-4147-A177-3AD203B41FA5}">
                      <a16:colId xmlns:a16="http://schemas.microsoft.com/office/drawing/2014/main" val="20001"/>
                    </a:ext>
                  </a:extLst>
                </a:gridCol>
                <a:gridCol w="2940016">
                  <a:extLst>
                    <a:ext uri="{9D8B030D-6E8A-4147-A177-3AD203B41FA5}">
                      <a16:colId xmlns:a16="http://schemas.microsoft.com/office/drawing/2014/main" val="20002"/>
                    </a:ext>
                  </a:extLst>
                </a:gridCol>
              </a:tblGrid>
              <a:tr h="559835">
                <a:tc>
                  <a:txBody>
                    <a:bodyPr/>
                    <a:lstStyle/>
                    <a:p>
                      <a:pPr marL="57150" rtl="0" fontAlgn="t">
                        <a:spcAft>
                          <a:spcPts val="0"/>
                        </a:spcAft>
                      </a:pPr>
                      <a:r>
                        <a:rPr lang="en-US" sz="1100" spc="0" dirty="0">
                          <a:effectLst/>
                        </a:rPr>
                        <a:t>S No: </a:t>
                      </a:r>
                      <a:endParaRPr lang="en-US" dirty="0">
                        <a:effectLst/>
                      </a:endParaRPr>
                    </a:p>
                  </a:txBody>
                  <a:tcPr/>
                </a:tc>
                <a:tc>
                  <a:txBody>
                    <a:bodyPr/>
                    <a:lstStyle/>
                    <a:p>
                      <a:pPr rtl="0" fontAlgn="t">
                        <a:spcAft>
                          <a:spcPts val="0"/>
                        </a:spcAft>
                      </a:pPr>
                      <a:r>
                        <a:rPr lang="en-US" sz="1600" spc="0" dirty="0">
                          <a:effectLst/>
                        </a:rPr>
                        <a:t>Algorithms Used </a:t>
                      </a:r>
                      <a:endParaRPr lang="en-US" sz="1600" dirty="0">
                        <a:effectLst/>
                      </a:endParaRPr>
                    </a:p>
                  </a:txBody>
                  <a:tcPr/>
                </a:tc>
                <a:tc>
                  <a:txBody>
                    <a:bodyPr/>
                    <a:lstStyle/>
                    <a:p>
                      <a:pPr rtl="0" fontAlgn="t">
                        <a:spcAft>
                          <a:spcPts val="0"/>
                        </a:spcAft>
                      </a:pPr>
                      <a:r>
                        <a:rPr lang="en-US" sz="1600" spc="0" dirty="0">
                          <a:effectLst/>
                        </a:rPr>
                        <a:t>Accurac</a:t>
                      </a:r>
                      <a:r>
                        <a:rPr lang="en-US" sz="1100" spc="0" dirty="0">
                          <a:effectLst/>
                        </a:rPr>
                        <a:t>y </a:t>
                      </a:r>
                      <a:endParaRPr lang="en-US" dirty="0">
                        <a:effectLst/>
                      </a:endParaRPr>
                    </a:p>
                  </a:txBody>
                  <a:tcPr/>
                </a:tc>
                <a:extLst>
                  <a:ext uri="{0D108BD9-81ED-4DB2-BD59-A6C34878D82A}">
                    <a16:rowId xmlns:a16="http://schemas.microsoft.com/office/drawing/2014/main" val="10000"/>
                  </a:ext>
                </a:extLst>
              </a:tr>
              <a:tr h="478301">
                <a:tc>
                  <a:txBody>
                    <a:bodyPr/>
                    <a:lstStyle/>
                    <a:p>
                      <a:pPr marL="57150" rtl="0" fontAlgn="t">
                        <a:spcAft>
                          <a:spcPts val="0"/>
                        </a:spcAft>
                      </a:pPr>
                      <a:r>
                        <a:rPr lang="en-US" sz="1600" spc="0" dirty="0">
                          <a:effectLst/>
                        </a:rPr>
                        <a:t>1</a:t>
                      </a:r>
                      <a:endParaRPr lang="en-US" sz="1600" dirty="0">
                        <a:effectLst/>
                      </a:endParaRPr>
                    </a:p>
                  </a:txBody>
                  <a:tcPr/>
                </a:tc>
                <a:tc>
                  <a:txBody>
                    <a:bodyPr/>
                    <a:lstStyle/>
                    <a:p>
                      <a:pPr rtl="0" fontAlgn="t">
                        <a:spcAft>
                          <a:spcPts val="0"/>
                        </a:spcAft>
                      </a:pPr>
                      <a:r>
                        <a:rPr lang="en-US" sz="1800" spc="0" dirty="0">
                          <a:solidFill>
                            <a:schemeClr val="tx1"/>
                          </a:solidFill>
                          <a:effectLst/>
                        </a:rPr>
                        <a:t>Random Forest </a:t>
                      </a:r>
                      <a:endParaRPr lang="en-US" sz="1800" dirty="0">
                        <a:solidFill>
                          <a:schemeClr val="tx1"/>
                        </a:solidFill>
                        <a:effectLst/>
                      </a:endParaRPr>
                    </a:p>
                  </a:txBody>
                  <a:tcPr/>
                </a:tc>
                <a:tc>
                  <a:txBody>
                    <a:bodyPr/>
                    <a:lstStyle/>
                    <a:p>
                      <a:pPr rtl="0" fontAlgn="t">
                        <a:spcAft>
                          <a:spcPts val="0"/>
                        </a:spcAft>
                      </a:pPr>
                      <a:r>
                        <a:rPr lang="en-US" sz="1600" spc="0" dirty="0">
                          <a:effectLst/>
                        </a:rPr>
                        <a:t>0.96%</a:t>
                      </a:r>
                      <a:endParaRPr lang="en-US" sz="1600" dirty="0">
                        <a:effectLst/>
                      </a:endParaRPr>
                    </a:p>
                  </a:txBody>
                  <a:tcPr/>
                </a:tc>
                <a:extLst>
                  <a:ext uri="{0D108BD9-81ED-4DB2-BD59-A6C34878D82A}">
                    <a16:rowId xmlns:a16="http://schemas.microsoft.com/office/drawing/2014/main" val="10001"/>
                  </a:ext>
                </a:extLst>
              </a:tr>
              <a:tr h="337283">
                <a:tc>
                  <a:txBody>
                    <a:bodyPr/>
                    <a:lstStyle/>
                    <a:p>
                      <a:pPr marL="57150" rtl="0" fontAlgn="t">
                        <a:spcAft>
                          <a:spcPts val="0"/>
                        </a:spcAft>
                      </a:pPr>
                      <a:r>
                        <a:rPr lang="en-US" sz="1600" spc="0" dirty="0">
                          <a:effectLst/>
                        </a:rPr>
                        <a:t>2 </a:t>
                      </a:r>
                      <a:endParaRPr lang="en-US" sz="1600" dirty="0">
                        <a:effectLst/>
                      </a:endParaRPr>
                    </a:p>
                  </a:txBody>
                  <a:tcPr/>
                </a:tc>
                <a:tc>
                  <a:txBody>
                    <a:bodyPr/>
                    <a:lstStyle/>
                    <a:p>
                      <a:pPr rtl="0" fontAlgn="t">
                        <a:spcAft>
                          <a:spcPts val="0"/>
                        </a:spcAft>
                      </a:pPr>
                      <a:r>
                        <a:rPr lang="en-US" sz="1600" spc="0" dirty="0">
                          <a:solidFill>
                            <a:schemeClr val="tx1"/>
                          </a:solidFill>
                          <a:effectLst/>
                        </a:rPr>
                        <a:t>Decision Tree</a:t>
                      </a:r>
                      <a:r>
                        <a:rPr lang="en-US" sz="1100" spc="0" dirty="0">
                          <a:solidFill>
                            <a:schemeClr val="tx1"/>
                          </a:solidFill>
                          <a:effectLst/>
                        </a:rPr>
                        <a:t> </a:t>
                      </a:r>
                      <a:endParaRPr lang="en-US" dirty="0">
                        <a:solidFill>
                          <a:schemeClr val="tx1"/>
                        </a:solidFill>
                        <a:effectLst/>
                      </a:endParaRPr>
                    </a:p>
                  </a:txBody>
                  <a:tcPr/>
                </a:tc>
                <a:tc>
                  <a:txBody>
                    <a:bodyPr/>
                    <a:lstStyle/>
                    <a:p>
                      <a:pPr rtl="0" fontAlgn="t">
                        <a:spcAft>
                          <a:spcPts val="0"/>
                        </a:spcAft>
                      </a:pPr>
                      <a:r>
                        <a:rPr lang="en-US" sz="1600" spc="0" dirty="0">
                          <a:effectLst/>
                        </a:rPr>
                        <a:t>0.96%</a:t>
                      </a:r>
                      <a:endParaRPr lang="en-US" sz="1600" dirty="0">
                        <a:effectLst/>
                      </a:endParaRPr>
                    </a:p>
                  </a:txBody>
                  <a:tcPr/>
                </a:tc>
                <a:extLst>
                  <a:ext uri="{0D108BD9-81ED-4DB2-BD59-A6C34878D82A}">
                    <a16:rowId xmlns:a16="http://schemas.microsoft.com/office/drawing/2014/main" val="10002"/>
                  </a:ext>
                </a:extLst>
              </a:tr>
              <a:tr h="337283">
                <a:tc>
                  <a:txBody>
                    <a:bodyPr/>
                    <a:lstStyle/>
                    <a:p>
                      <a:pPr marL="57150" rtl="0" fontAlgn="t">
                        <a:spcAft>
                          <a:spcPts val="0"/>
                        </a:spcAft>
                      </a:pPr>
                      <a:r>
                        <a:rPr lang="en-US" sz="1600" spc="0" dirty="0">
                          <a:effectLst/>
                        </a:rPr>
                        <a:t>3 </a:t>
                      </a:r>
                      <a:endParaRPr lang="en-US" sz="1600" dirty="0">
                        <a:effectLst/>
                      </a:endParaRPr>
                    </a:p>
                  </a:txBody>
                  <a:tcPr/>
                </a:tc>
                <a:tc>
                  <a:txBody>
                    <a:bodyPr/>
                    <a:lstStyle/>
                    <a:p>
                      <a:pPr rtl="0" fontAlgn="t">
                        <a:spcAft>
                          <a:spcPts val="0"/>
                        </a:spcAft>
                      </a:pPr>
                      <a:r>
                        <a:rPr lang="en-US" sz="1600" spc="0" dirty="0">
                          <a:effectLst/>
                        </a:rPr>
                        <a:t>Linear Regression</a:t>
                      </a:r>
                      <a:endParaRPr lang="en-US" sz="1600" dirty="0">
                        <a:effectLst/>
                      </a:endParaRPr>
                    </a:p>
                  </a:txBody>
                  <a:tcPr/>
                </a:tc>
                <a:tc>
                  <a:txBody>
                    <a:bodyPr/>
                    <a:lstStyle/>
                    <a:p>
                      <a:pPr rtl="0" fontAlgn="t">
                        <a:spcAft>
                          <a:spcPts val="0"/>
                        </a:spcAft>
                      </a:pPr>
                      <a:r>
                        <a:rPr lang="en-US" sz="1600" spc="0" dirty="0">
                          <a:effectLst/>
                        </a:rPr>
                        <a:t>0.59%</a:t>
                      </a:r>
                      <a:endParaRPr lang="en-US" sz="1600" dirty="0">
                        <a:effectLst/>
                      </a:endParaRPr>
                    </a:p>
                  </a:txBody>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49CCF789-731C-40CE-8419-7658BD48156F}"/>
              </a:ext>
            </a:extLst>
          </p:cNvPr>
          <p:cNvSpPr txBox="1"/>
          <p:nvPr/>
        </p:nvSpPr>
        <p:spPr>
          <a:xfrm>
            <a:off x="1056443" y="1793289"/>
            <a:ext cx="9747681"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Decision tree algorithm is used to predict its performance, and compared with another two machine learning methods namely the linear regression and the Random Forest. The obtained results are displayed in Table below. </a:t>
            </a:r>
          </a:p>
          <a:p>
            <a:pPr marL="285750" indent="-285750" algn="just">
              <a:buFont typeface="Wingdings" panose="05000000000000000000" pitchFamily="2" charset="2"/>
              <a:buChar char="Ø"/>
            </a:pPr>
            <a:r>
              <a:rPr lang="en-IN" dirty="0"/>
              <a:t>The results show that, the performance of Decision tree have comparable performance than that of random forest and linear regression, but the still performs the best, with an accuracy of 96%, higher than the linear regression with an accuracy of 59%.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B9DCF1-C998-499E-BBD4-378EF176D3E0}"/>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D2EE8F0D-10F6-45CA-ABEE-1CA880767697}"/>
              </a:ext>
            </a:extLst>
          </p:cNvPr>
          <p:cNvSpPr txBox="1"/>
          <p:nvPr/>
        </p:nvSpPr>
        <p:spPr>
          <a:xfrm>
            <a:off x="323850" y="847725"/>
            <a:ext cx="11239500" cy="4524315"/>
          </a:xfrm>
          <a:prstGeom prst="rect">
            <a:avLst/>
          </a:prstGeom>
          <a:noFill/>
        </p:spPr>
        <p:txBody>
          <a:bodyPr wrap="square" rtlCol="0">
            <a:spAutoFit/>
          </a:bodyPr>
          <a:lstStyle/>
          <a:p>
            <a:pPr algn="ctr"/>
            <a:r>
              <a:rPr lang="en-US" sz="9600" b="1" dirty="0">
                <a:solidFill>
                  <a:schemeClr val="bg1"/>
                </a:solidFill>
                <a:effectLst>
                  <a:outerShdw blurRad="38100" dist="38100" dir="2700000" algn="tl">
                    <a:srgbClr val="000000">
                      <a:alpha val="43137"/>
                    </a:srgbClr>
                  </a:outerShdw>
                </a:effectLst>
              </a:rPr>
              <a:t>ADVANTAGES</a:t>
            </a:r>
          </a:p>
          <a:p>
            <a:pPr algn="ctr"/>
            <a:r>
              <a:rPr lang="en-US" sz="9600" b="1" dirty="0">
                <a:solidFill>
                  <a:schemeClr val="bg1"/>
                </a:solidFill>
                <a:effectLst>
                  <a:outerShdw blurRad="38100" dist="38100" dir="2700000" algn="tl">
                    <a:srgbClr val="000000">
                      <a:alpha val="43137"/>
                    </a:srgbClr>
                  </a:outerShdw>
                </a:effectLst>
              </a:rPr>
              <a:t>AND </a:t>
            </a:r>
          </a:p>
          <a:p>
            <a:pPr algn="ctr"/>
            <a:r>
              <a:rPr lang="en-US" sz="9600" b="1" dirty="0">
                <a:solidFill>
                  <a:schemeClr val="bg1"/>
                </a:solidFill>
                <a:effectLst>
                  <a:outerShdw blurRad="38100" dist="38100" dir="2700000" algn="tl">
                    <a:srgbClr val="000000">
                      <a:alpha val="43137"/>
                    </a:srgbClr>
                  </a:outerShdw>
                </a:effectLst>
              </a:rPr>
              <a:t>DISADVANTAGES</a:t>
            </a:r>
            <a:endParaRPr lang="en-IN" sz="9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80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Rectangle 1"/>
          <p:cNvSpPr/>
          <p:nvPr/>
        </p:nvSpPr>
        <p:spPr>
          <a:xfrm>
            <a:off x="2644620" y="671945"/>
            <a:ext cx="6705601" cy="523220"/>
          </a:xfrm>
          <a:prstGeom prst="rect">
            <a:avLst/>
          </a:prstGeom>
        </p:spPr>
        <p:txBody>
          <a:bodyPr wrap="square">
            <a:spAutoFit/>
          </a:bodyPr>
          <a:lstStyle/>
          <a:p>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panose="020B0604020202020204" pitchFamily="34" charset="0"/>
                <a:ea typeface="+mj-lt"/>
                <a:cs typeface="Arial" panose="020B0604020202020204" pitchFamily="34" charset="0"/>
              </a:rPr>
              <a:t>2</a:t>
            </a:r>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a:t>
            </a:r>
            <a:r>
              <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 ADVANTAGES AND DISADVANTAGES</a:t>
            </a:r>
            <a:endParaRPr lang="en-US" sz="2800" dirty="0"/>
          </a:p>
        </p:txBody>
      </p:sp>
      <p:sp>
        <p:nvSpPr>
          <p:cNvPr id="1048616" name="Rectangle 2"/>
          <p:cNvSpPr/>
          <p:nvPr/>
        </p:nvSpPr>
        <p:spPr>
          <a:xfrm>
            <a:off x="985421" y="1195165"/>
            <a:ext cx="10164932" cy="4955203"/>
          </a:xfrm>
          <a:prstGeom prst="rect">
            <a:avLst/>
          </a:prstGeom>
        </p:spPr>
        <p:txBody>
          <a:bodyPr wrap="square">
            <a:spAutoFit/>
          </a:bodyPr>
          <a:lstStyle/>
          <a:p>
            <a:r>
              <a:rPr lang="en-US" sz="2000" b="1" u="sng" dirty="0"/>
              <a:t>Advantages: </a:t>
            </a:r>
          </a:p>
          <a:p>
            <a:endParaRPr lang="en-US" sz="2000" dirty="0"/>
          </a:p>
          <a:p>
            <a:pPr marL="342900" indent="-342900">
              <a:buFont typeface="Wingdings" panose="05000000000000000000" pitchFamily="2" charset="2"/>
              <a:buChar char="Ø"/>
            </a:pPr>
            <a:r>
              <a:rPr lang="en-IN" sz="2000" dirty="0"/>
              <a:t>Effective predictive model which predicts whether water quality is “High ” or “Low ” for drinking purpose based on water quality parameters.</a:t>
            </a:r>
          </a:p>
          <a:p>
            <a:pPr marL="342900" indent="-342900">
              <a:buFont typeface="Wingdings" panose="05000000000000000000" pitchFamily="2" charset="2"/>
              <a:buChar char="Ø"/>
            </a:pPr>
            <a:r>
              <a:rPr lang="en-IN" sz="2000" dirty="0"/>
              <a:t>Prediction of urban water quality help control water pollution and protect human health</a:t>
            </a:r>
            <a:r>
              <a:rPr lang="en-IN" dirty="0"/>
              <a:t>.</a:t>
            </a:r>
            <a:endParaRPr lang="en-US" sz="2000" dirty="0"/>
          </a:p>
          <a:p>
            <a:pPr marL="342900" indent="-342900">
              <a:buFont typeface="Wingdings" panose="05000000000000000000" pitchFamily="2" charset="2"/>
              <a:buChar char="Ø"/>
            </a:pPr>
            <a:r>
              <a:rPr lang="en-IN" dirty="0"/>
              <a:t>Decision tree give the accurate result of the prediction up to 96% which is the algorithm we used for prediction.</a:t>
            </a:r>
            <a:endParaRPr lang="en-US" sz="2000" dirty="0"/>
          </a:p>
          <a:p>
            <a:pPr marL="342900" indent="-342900">
              <a:buFont typeface="Wingdings" panose="05000000000000000000" pitchFamily="2" charset="2"/>
              <a:buChar char="Ø"/>
            </a:pPr>
            <a:r>
              <a:rPr lang="en-US" sz="2000" dirty="0"/>
              <a:t>Easy and simple User Interface.</a:t>
            </a:r>
          </a:p>
          <a:p>
            <a:endParaRPr lang="en-US" sz="2000" dirty="0"/>
          </a:p>
          <a:p>
            <a:r>
              <a:rPr lang="en-US" sz="2000" b="1" u="sng" dirty="0"/>
              <a:t>Disadvantages: </a:t>
            </a:r>
          </a:p>
          <a:p>
            <a:endParaRPr lang="en-US" sz="2000" dirty="0"/>
          </a:p>
          <a:p>
            <a:pPr marL="342900" indent="-342900">
              <a:buFont typeface="Wingdings" panose="05000000000000000000" pitchFamily="2" charset="2"/>
              <a:buChar char="Ø"/>
            </a:pPr>
            <a:r>
              <a:rPr lang="en-US" sz="2000" dirty="0"/>
              <a:t>It could not work anywhere like an web-application, if one is using other should be quiet.</a:t>
            </a:r>
          </a:p>
          <a:p>
            <a:pPr marL="342900" indent="-342900">
              <a:buFont typeface="Wingdings" panose="05000000000000000000" pitchFamily="2" charset="2"/>
              <a:buChar char="Ø"/>
            </a:pPr>
            <a:r>
              <a:rPr lang="en-US" sz="2000" dirty="0"/>
              <a:t> </a:t>
            </a:r>
            <a:r>
              <a:rPr lang="en-IN" sz="2000" dirty="0"/>
              <a:t>What may work on some data sets may not necessarily work on others.</a:t>
            </a:r>
            <a:endParaRPr lang="en-US" sz="2000" dirty="0"/>
          </a:p>
          <a:p>
            <a:pPr marL="342900" indent="-342900">
              <a:buFont typeface="Wingdings" panose="05000000000000000000" pitchFamily="2" charset="2"/>
              <a:buChar char="Ø"/>
            </a:pPr>
            <a:r>
              <a:rPr lang="en-US" sz="2000" dirty="0"/>
              <a:t>Needs more than a single value for the prediction.</a:t>
            </a:r>
          </a:p>
        </p:txBody>
      </p:sp>
    </p:spTree>
    <p:extLst>
      <p:ext uri="{BB962C8B-B14F-4D97-AF65-F5344CB8AC3E}">
        <p14:creationId xmlns:p14="http://schemas.microsoft.com/office/powerpoint/2010/main" val="3727854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E84B97-BE07-4893-B619-E869DCE8FC8C}"/>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8F894B-EEFB-4E70-8391-EDB4DC32B783}"/>
              </a:ext>
            </a:extLst>
          </p:cNvPr>
          <p:cNvSpPr txBox="1"/>
          <p:nvPr/>
        </p:nvSpPr>
        <p:spPr>
          <a:xfrm>
            <a:off x="2619375" y="2105561"/>
            <a:ext cx="8934450" cy="1323439"/>
          </a:xfrm>
          <a:prstGeom prst="rect">
            <a:avLst/>
          </a:prstGeom>
          <a:noFill/>
        </p:spPr>
        <p:txBody>
          <a:bodyPr wrap="square" rtlCol="0">
            <a:spAutoFit/>
          </a:bodyPr>
          <a:lstStyle/>
          <a:p>
            <a:r>
              <a:rPr lang="en-US" sz="8000" dirty="0">
                <a:solidFill>
                  <a:schemeClr val="bg1"/>
                </a:solidFill>
              </a:rPr>
              <a:t>APPLICATIONS</a:t>
            </a:r>
            <a:endParaRPr lang="en-IN" sz="8000" dirty="0">
              <a:solidFill>
                <a:schemeClr val="bg1"/>
              </a:solidFill>
            </a:endParaRPr>
          </a:p>
        </p:txBody>
      </p:sp>
    </p:spTree>
    <p:extLst>
      <p:ext uri="{BB962C8B-B14F-4D97-AF65-F5344CB8AC3E}">
        <p14:creationId xmlns:p14="http://schemas.microsoft.com/office/powerpoint/2010/main" val="160842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p:nvPr/>
        </p:nvSpPr>
        <p:spPr>
          <a:xfrm>
            <a:off x="4288977" y="810558"/>
            <a:ext cx="4317529" cy="707886"/>
          </a:xfrm>
          <a:prstGeom prst="rect">
            <a:avLst/>
          </a:prstGeom>
        </p:spPr>
        <p:txBody>
          <a:bodyPr wrap="none">
            <a:spAutoFit/>
          </a:bodyPr>
          <a:lstStyle/>
          <a:p>
            <a:r>
              <a:rPr lang="en-US" sz="36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panose="020B0604020202020204" pitchFamily="34" charset="0"/>
                <a:cs typeface="Arial" panose="020B0604020202020204" pitchFamily="34" charset="0"/>
              </a:rPr>
              <a:t>3.</a:t>
            </a:r>
            <a:r>
              <a:rPr lang="en-US" sz="4000" dirty="0">
                <a:ln>
                  <a:solidFill>
                    <a:srgbClr val="000000">
                      <a:lumMod val="75000"/>
                      <a:lumOff val="25000"/>
                      <a:alpha val="10000"/>
                    </a:srgbClr>
                  </a:solidFill>
                </a:ln>
                <a:effectLst>
                  <a:outerShdw blurRad="9525" dist="25400" dir="14640000" algn="tl" rotWithShape="0">
                    <a:srgbClr val="000000">
                      <a:alpha val="30000"/>
                    </a:srgbClr>
                  </a:outerShdw>
                </a:effectLst>
              </a:rPr>
              <a:t> APPLICATIONS</a:t>
            </a:r>
            <a:endParaRPr lang="en-US" sz="4000" dirty="0"/>
          </a:p>
        </p:txBody>
      </p:sp>
      <p:sp>
        <p:nvSpPr>
          <p:cNvPr id="1048614" name="Rectangle 2"/>
          <p:cNvSpPr/>
          <p:nvPr/>
        </p:nvSpPr>
        <p:spPr>
          <a:xfrm>
            <a:off x="992357" y="1877761"/>
            <a:ext cx="6212241" cy="4062651"/>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a:t>
            </a:r>
            <a:r>
              <a:rPr lang="en-IN" dirty="0"/>
              <a:t>Application of predictive control strategies to the management of complex </a:t>
            </a:r>
            <a:r>
              <a:rPr lang="en-IN" dirty="0">
                <a:latin typeface="Constantia" panose="02030602050306030303" pitchFamily="18" charset="0"/>
              </a:rPr>
              <a:t>networks</a:t>
            </a:r>
            <a:r>
              <a:rPr lang="en-IN" dirty="0"/>
              <a:t> in the urban water.</a:t>
            </a:r>
          </a:p>
          <a:p>
            <a:pPr algn="just"/>
            <a:endParaRPr lang="en-IN" dirty="0"/>
          </a:p>
          <a:p>
            <a:pPr marL="342900" indent="-342900" algn="just">
              <a:buFont typeface="Wingdings" panose="05000000000000000000" pitchFamily="2" charset="2"/>
              <a:buChar char="Ø"/>
            </a:pPr>
            <a:r>
              <a:rPr lang="en-US" dirty="0"/>
              <a:t>Predicting the past and present status of water quality.</a:t>
            </a:r>
            <a:endParaRPr lang="en-IN" dirty="0"/>
          </a:p>
          <a:p>
            <a:pPr algn="just"/>
            <a:endParaRPr lang="en-IN" dirty="0"/>
          </a:p>
          <a:p>
            <a:pPr marL="342900" indent="-342900" algn="just">
              <a:buFont typeface="Wingdings" panose="05000000000000000000" pitchFamily="2" charset="2"/>
              <a:buChar char="Ø"/>
            </a:pPr>
            <a:r>
              <a:rPr lang="en-US" dirty="0"/>
              <a:t>In water quality management.</a:t>
            </a:r>
          </a:p>
          <a:p>
            <a:pPr algn="just"/>
            <a:endParaRPr lang="en-US" dirty="0"/>
          </a:p>
          <a:p>
            <a:pPr marL="342900" indent="-342900" algn="just">
              <a:buFont typeface="Wingdings" panose="05000000000000000000" pitchFamily="2" charset="2"/>
              <a:buChar char="Ø"/>
            </a:pPr>
            <a:r>
              <a:rPr lang="en-IN" dirty="0"/>
              <a:t>It is one of the most widely used areas of data. The water behaviour with reference to pH, do, co and bod can be analysed.</a:t>
            </a:r>
          </a:p>
          <a:p>
            <a:pPr algn="just"/>
            <a:endParaRPr lang="en-IN" dirty="0"/>
          </a:p>
          <a:p>
            <a:pPr marL="342900" indent="-342900" algn="just">
              <a:buFont typeface="Wingdings" panose="05000000000000000000" pitchFamily="2" charset="2"/>
              <a:buChar char="Ø"/>
            </a:pPr>
            <a:r>
              <a:rPr lang="en-IN" dirty="0"/>
              <a:t>It can work in real time and predict as soon as the necessary details for prediction are given to the model.</a:t>
            </a:r>
          </a:p>
          <a:p>
            <a:pPr marL="342900" indent="-34290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6DBF43D1-4B6D-4A8B-BAD9-8727C1C6F67F}"/>
              </a:ext>
            </a:extLst>
          </p:cNvPr>
          <p:cNvPicPr>
            <a:picLocks noChangeAspect="1"/>
          </p:cNvPicPr>
          <p:nvPr/>
        </p:nvPicPr>
        <p:blipFill>
          <a:blip r:embed="rId2"/>
          <a:stretch>
            <a:fillRect/>
          </a:stretch>
        </p:blipFill>
        <p:spPr>
          <a:xfrm>
            <a:off x="7033147" y="1318418"/>
            <a:ext cx="4987131" cy="4987131"/>
          </a:xfrm>
          <a:prstGeom prst="rect">
            <a:avLst/>
          </a:prstGeom>
        </p:spPr>
      </p:pic>
    </p:spTree>
    <p:extLst>
      <p:ext uri="{BB962C8B-B14F-4D97-AF65-F5344CB8AC3E}">
        <p14:creationId xmlns:p14="http://schemas.microsoft.com/office/powerpoint/2010/main" val="307542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Rectangle 1"/>
          <p:cNvSpPr/>
          <p:nvPr/>
        </p:nvSpPr>
        <p:spPr>
          <a:xfrm>
            <a:off x="447677" y="1089899"/>
            <a:ext cx="6267449" cy="769441"/>
          </a:xfrm>
          <a:prstGeom prst="rect">
            <a:avLst/>
          </a:prstGeom>
        </p:spPr>
        <p:txBody>
          <a:bodyPr wrap="square">
            <a:spAutoFit/>
          </a:bodyPr>
          <a:lstStyle/>
          <a:p>
            <a:r>
              <a:rPr lang="en-US" sz="44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panose="020B0604020202020204" pitchFamily="34" charset="0"/>
                <a:cs typeface="Arial" panose="020B0604020202020204" pitchFamily="34" charset="0"/>
              </a:rPr>
              <a:t>4</a:t>
            </a:r>
            <a:r>
              <a:rPr lang="en-US" sz="4400" b="1" dirty="0">
                <a:ln>
                  <a:solidFill>
                    <a:srgbClr val="000000">
                      <a:lumMod val="75000"/>
                      <a:lumOff val="25000"/>
                      <a:alpha val="10000"/>
                    </a:srgbClr>
                  </a:solidFill>
                </a:ln>
                <a:effectLst>
                  <a:outerShdw blurRad="9525" dist="25400" dir="14640000" algn="tl" rotWithShape="0">
                    <a:srgbClr val="000000">
                      <a:alpha val="30000"/>
                    </a:srgbClr>
                  </a:outerShdw>
                </a:effectLst>
              </a:rPr>
              <a:t>. CONCLUSION</a:t>
            </a:r>
            <a:endParaRPr lang="en-US" sz="4400" b="1" dirty="0"/>
          </a:p>
        </p:txBody>
      </p:sp>
      <p:sp>
        <p:nvSpPr>
          <p:cNvPr id="1048627" name="Rectangle 2"/>
          <p:cNvSpPr/>
          <p:nvPr/>
        </p:nvSpPr>
        <p:spPr>
          <a:xfrm>
            <a:off x="447676" y="2126040"/>
            <a:ext cx="6267450" cy="3170099"/>
          </a:xfrm>
          <a:prstGeom prst="rect">
            <a:avLst/>
          </a:prstGeom>
        </p:spPr>
        <p:txBody>
          <a:bodyPr wrap="square">
            <a:spAutoFit/>
          </a:bodyPr>
          <a:lstStyle/>
          <a:p>
            <a:pPr marL="285750" indent="-285750" algn="just">
              <a:buFont typeface="Wingdings" panose="05000000000000000000" pitchFamily="2" charset="2"/>
              <a:buChar char="Ø"/>
            </a:pPr>
            <a:r>
              <a:rPr lang="en-IN" dirty="0"/>
              <a:t>The experiment shows that the Decision tree algorithm performs outstanding than the other algorithms in the prediction of quality default and has strong ability of generalization.</a:t>
            </a:r>
          </a:p>
          <a:p>
            <a:pPr marL="285750" indent="-285750" algn="just">
              <a:buFont typeface="Wingdings" panose="05000000000000000000" pitchFamily="2" charset="2"/>
              <a:buChar char="Ø"/>
            </a:pPr>
            <a:r>
              <a:rPr lang="en-IN" dirty="0"/>
              <a:t> What may work on some data sets may not necessarily work on others. Therefore, always evaluate methods using cross validation to get a reliable estimates.</a:t>
            </a:r>
          </a:p>
          <a:p>
            <a:pPr marL="285750" indent="-285750" algn="just">
              <a:buFont typeface="Wingdings" panose="05000000000000000000" pitchFamily="2" charset="2"/>
              <a:buChar char="Ø"/>
            </a:pPr>
            <a:r>
              <a:rPr lang="en-US" dirty="0"/>
              <a:t>Also, we can further improve the performance of the algorithm that can be applied on other data sets by learning algorithms and random research.</a:t>
            </a:r>
            <a:endParaRPr lang="en-IN" dirty="0"/>
          </a:p>
          <a:p>
            <a:endParaRPr lang="en-US"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7FB394A2-2DA2-46B7-9162-37EB449EAF9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6439"/>
                    </a14:imgEffect>
                    <a14:imgEffect>
                      <a14:saturation sat="164000"/>
                    </a14:imgEffect>
                  </a14:imgLayer>
                </a14:imgProps>
              </a:ext>
            </a:extLst>
          </a:blip>
          <a:stretch>
            <a:fillRect/>
          </a:stretch>
        </p:blipFill>
        <p:spPr>
          <a:xfrm>
            <a:off x="6886575" y="733424"/>
            <a:ext cx="5305425" cy="6124576"/>
          </a:xfrm>
          <a:prstGeom prst="rect">
            <a:avLst/>
          </a:prstGeom>
          <a:noFill/>
        </p:spPr>
      </p:pic>
    </p:spTree>
    <p:extLst>
      <p:ext uri="{BB962C8B-B14F-4D97-AF65-F5344CB8AC3E}">
        <p14:creationId xmlns:p14="http://schemas.microsoft.com/office/powerpoint/2010/main" val="316262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txBox="1"/>
          <p:nvPr/>
        </p:nvSpPr>
        <p:spPr>
          <a:xfrm>
            <a:off x="1035170" y="3429000"/>
            <a:ext cx="5656502" cy="1665879"/>
          </a:xfrm>
          <a:prstGeom prst="rect">
            <a:avLst/>
          </a:prstGeom>
        </p:spPr>
        <p:txBody>
          <a:bodyPr>
            <a:no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r>
              <a:rPr lang="en-US" sz="6600"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THANK YOU</a:t>
            </a:r>
          </a:p>
        </p:txBody>
      </p:sp>
      <p:pic>
        <p:nvPicPr>
          <p:cNvPr id="2097161" name="Picture 3"/>
          <p:cNvPicPr>
            <a:picLocks noChangeAspect="1"/>
          </p:cNvPicPr>
          <p:nvPr/>
        </p:nvPicPr>
        <p:blipFill>
          <a:blip r:embed="rId2"/>
          <a:stretch>
            <a:fillRect/>
          </a:stretch>
        </p:blipFill>
        <p:spPr>
          <a:xfrm>
            <a:off x="-6138347" y="0"/>
            <a:ext cx="18968702" cy="6949588"/>
          </a:xfrm>
          <a:prstGeom prst="rect">
            <a:avLst/>
          </a:prstGeom>
        </p:spPr>
      </p:pic>
      <p:sp>
        <p:nvSpPr>
          <p:cNvPr id="1048629" name="Rectangle 2"/>
          <p:cNvSpPr/>
          <p:nvPr/>
        </p:nvSpPr>
        <p:spPr>
          <a:xfrm>
            <a:off x="401321" y="695089"/>
            <a:ext cx="11567886" cy="1200329"/>
          </a:xfrm>
          <a:prstGeom prst="rect">
            <a:avLst/>
          </a:prstGeom>
        </p:spPr>
        <p:txBody>
          <a:bodyPr wrap="square">
            <a:spAutoFit/>
          </a:bodyPr>
          <a:lstStyle/>
          <a:p>
            <a:pPr algn="just"/>
            <a:r>
              <a:rPr lang="en-US" sz="7200" b="1" dirty="0">
                <a:ln>
                  <a:solidFill>
                    <a:srgbClr val="000000">
                      <a:lumMod val="75000"/>
                      <a:lumOff val="25000"/>
                      <a:alpha val="10000"/>
                    </a:srgbClr>
                  </a:solidFill>
                </a:ln>
                <a:effectLst>
                  <a:outerShdw blurRad="9525" dist="25400" dir="14640000" algn="tl" rotWithShape="0">
                    <a:srgbClr val="000000">
                      <a:alpha val="30000"/>
                    </a:srgbClr>
                  </a:outerShdw>
                </a:effectLst>
              </a:rPr>
              <a:t>          THANK  YOU</a:t>
            </a:r>
            <a:endParaRPr lang="en-US" sz="7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A313-E76E-4EF3-A744-1C0D81FB0136}"/>
              </a:ext>
            </a:extLst>
          </p:cNvPr>
          <p:cNvSpPr>
            <a:spLocks noGrp="1"/>
          </p:cNvSpPr>
          <p:nvPr>
            <p:ph type="title"/>
          </p:nvPr>
        </p:nvSpPr>
        <p:spPr>
          <a:xfrm>
            <a:off x="609600" y="460896"/>
            <a:ext cx="11074400" cy="1143000"/>
          </a:xfrm>
        </p:spPr>
        <p:txBody>
          <a:bodyPr/>
          <a:lstStyle/>
          <a:p>
            <a:r>
              <a:rPr lang="en-US" dirty="0"/>
              <a:t>TABLE OF CONTENTS</a:t>
            </a:r>
            <a:endParaRPr lang="en-IN" dirty="0"/>
          </a:p>
        </p:txBody>
      </p:sp>
      <p:cxnSp>
        <p:nvCxnSpPr>
          <p:cNvPr id="9" name="Straight Connector 8">
            <a:extLst>
              <a:ext uri="{FF2B5EF4-FFF2-40B4-BE49-F238E27FC236}">
                <a16:creationId xmlns:a16="http://schemas.microsoft.com/office/drawing/2014/main" id="{97241CF1-897B-4245-BBE1-D13153B2F4F8}"/>
              </a:ext>
            </a:extLst>
          </p:cNvPr>
          <p:cNvCxnSpPr>
            <a:cxnSpLocks/>
          </p:cNvCxnSpPr>
          <p:nvPr/>
        </p:nvCxnSpPr>
        <p:spPr>
          <a:xfrm>
            <a:off x="739302" y="1935804"/>
            <a:ext cx="0" cy="4922196"/>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Straight Connector 11">
            <a:extLst>
              <a:ext uri="{FF2B5EF4-FFF2-40B4-BE49-F238E27FC236}">
                <a16:creationId xmlns:a16="http://schemas.microsoft.com/office/drawing/2014/main" id="{A234F021-7378-4557-B37E-302694E4C054}"/>
              </a:ext>
            </a:extLst>
          </p:cNvPr>
          <p:cNvCxnSpPr>
            <a:cxnSpLocks/>
          </p:cNvCxnSpPr>
          <p:nvPr/>
        </p:nvCxnSpPr>
        <p:spPr>
          <a:xfrm>
            <a:off x="2986391" y="3054485"/>
            <a:ext cx="0" cy="3803515"/>
          </a:xfrm>
          <a:prstGeom prst="line">
            <a:avLst/>
          </a:prstGeom>
        </p:spPr>
        <p:style>
          <a:lnRef idx="2">
            <a:schemeClr val="accent3"/>
          </a:lnRef>
          <a:fillRef idx="0">
            <a:schemeClr val="accent3"/>
          </a:fillRef>
          <a:effectRef idx="1">
            <a:schemeClr val="accent3"/>
          </a:effectRef>
          <a:fontRef idx="minor">
            <a:schemeClr val="tx1"/>
          </a:fontRef>
        </p:style>
      </p:cxnSp>
      <p:cxnSp>
        <p:nvCxnSpPr>
          <p:cNvPr id="13" name="Straight Connector 12">
            <a:extLst>
              <a:ext uri="{FF2B5EF4-FFF2-40B4-BE49-F238E27FC236}">
                <a16:creationId xmlns:a16="http://schemas.microsoft.com/office/drawing/2014/main" id="{FECAA33F-4EE0-4095-8C3E-A32FD9AFCE07}"/>
              </a:ext>
            </a:extLst>
          </p:cNvPr>
          <p:cNvCxnSpPr>
            <a:cxnSpLocks/>
          </p:cNvCxnSpPr>
          <p:nvPr/>
        </p:nvCxnSpPr>
        <p:spPr>
          <a:xfrm>
            <a:off x="5697165" y="4124528"/>
            <a:ext cx="0" cy="2733472"/>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a:extLst>
              <a:ext uri="{FF2B5EF4-FFF2-40B4-BE49-F238E27FC236}">
                <a16:creationId xmlns:a16="http://schemas.microsoft.com/office/drawing/2014/main" id="{1CE6238E-E591-4B31-B6D3-478DFCB4EC0E}"/>
              </a:ext>
            </a:extLst>
          </p:cNvPr>
          <p:cNvCxnSpPr>
            <a:cxnSpLocks/>
          </p:cNvCxnSpPr>
          <p:nvPr/>
        </p:nvCxnSpPr>
        <p:spPr>
          <a:xfrm>
            <a:off x="7911828" y="5214026"/>
            <a:ext cx="1" cy="1643974"/>
          </a:xfrm>
          <a:prstGeom prst="line">
            <a:avLst/>
          </a:prstGeom>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A4F0AD9E-0A21-48F5-85C1-86C87DC2058A}"/>
              </a:ext>
            </a:extLst>
          </p:cNvPr>
          <p:cNvSpPr txBox="1"/>
          <p:nvPr/>
        </p:nvSpPr>
        <p:spPr>
          <a:xfrm>
            <a:off x="739302" y="1935804"/>
            <a:ext cx="11384604" cy="584775"/>
          </a:xfrm>
          <a:prstGeom prst="rect">
            <a:avLst/>
          </a:prstGeom>
          <a:noFill/>
        </p:spPr>
        <p:txBody>
          <a:bodyPr wrap="square" rtlCol="0">
            <a:spAutoFit/>
          </a:bodyPr>
          <a:lstStyle/>
          <a:p>
            <a:r>
              <a:rPr lang="en-US" dirty="0"/>
              <a:t> </a:t>
            </a:r>
            <a:r>
              <a:rPr lang="en-US" sz="3200" dirty="0">
                <a:latin typeface="+mj-lt"/>
              </a:rPr>
              <a:t>01  INTRODUCTION</a:t>
            </a:r>
            <a:endParaRPr lang="en-IN" sz="3200" dirty="0">
              <a:latin typeface="+mj-lt"/>
            </a:endParaRPr>
          </a:p>
        </p:txBody>
      </p:sp>
      <p:sp>
        <p:nvSpPr>
          <p:cNvPr id="26" name="TextBox 25">
            <a:extLst>
              <a:ext uri="{FF2B5EF4-FFF2-40B4-BE49-F238E27FC236}">
                <a16:creationId xmlns:a16="http://schemas.microsoft.com/office/drawing/2014/main" id="{8A19F592-F02C-4C85-BF86-EB4CD2177BDC}"/>
              </a:ext>
            </a:extLst>
          </p:cNvPr>
          <p:cNvSpPr txBox="1"/>
          <p:nvPr/>
        </p:nvSpPr>
        <p:spPr>
          <a:xfrm>
            <a:off x="2989632" y="3054485"/>
            <a:ext cx="9137515" cy="1077218"/>
          </a:xfrm>
          <a:prstGeom prst="rect">
            <a:avLst/>
          </a:prstGeom>
          <a:noFill/>
        </p:spPr>
        <p:txBody>
          <a:bodyPr wrap="square" rtlCol="0">
            <a:spAutoFit/>
          </a:bodyPr>
          <a:lstStyle/>
          <a:p>
            <a:r>
              <a:rPr lang="en-US" sz="3200" dirty="0">
                <a:latin typeface="+mj-lt"/>
              </a:rPr>
              <a:t>02  ADVANTAGES AND </a:t>
            </a:r>
          </a:p>
          <a:p>
            <a:r>
              <a:rPr lang="en-US" sz="3200" dirty="0">
                <a:latin typeface="+mj-lt"/>
              </a:rPr>
              <a:t>      DISADVANTAGES</a:t>
            </a:r>
            <a:endParaRPr lang="en-IN" sz="3200" dirty="0">
              <a:latin typeface="+mj-lt"/>
            </a:endParaRPr>
          </a:p>
        </p:txBody>
      </p:sp>
      <p:sp>
        <p:nvSpPr>
          <p:cNvPr id="27" name="TextBox 26">
            <a:extLst>
              <a:ext uri="{FF2B5EF4-FFF2-40B4-BE49-F238E27FC236}">
                <a16:creationId xmlns:a16="http://schemas.microsoft.com/office/drawing/2014/main" id="{D57C1A50-197D-464E-8D08-FA8A67C2749C}"/>
              </a:ext>
            </a:extLst>
          </p:cNvPr>
          <p:cNvSpPr txBox="1"/>
          <p:nvPr/>
        </p:nvSpPr>
        <p:spPr>
          <a:xfrm>
            <a:off x="5700406" y="4124528"/>
            <a:ext cx="6332709" cy="584775"/>
          </a:xfrm>
          <a:prstGeom prst="rect">
            <a:avLst/>
          </a:prstGeom>
          <a:noFill/>
        </p:spPr>
        <p:txBody>
          <a:bodyPr wrap="square" rtlCol="0">
            <a:spAutoFit/>
          </a:bodyPr>
          <a:lstStyle/>
          <a:p>
            <a:r>
              <a:rPr lang="en-US" sz="3200" dirty="0">
                <a:latin typeface="+mj-lt"/>
              </a:rPr>
              <a:t>03  APPLICATIONS</a:t>
            </a:r>
            <a:endParaRPr lang="en-IN" sz="3200" dirty="0">
              <a:latin typeface="+mj-lt"/>
            </a:endParaRPr>
          </a:p>
        </p:txBody>
      </p:sp>
      <p:sp>
        <p:nvSpPr>
          <p:cNvPr id="28" name="TextBox 27">
            <a:extLst>
              <a:ext uri="{FF2B5EF4-FFF2-40B4-BE49-F238E27FC236}">
                <a16:creationId xmlns:a16="http://schemas.microsoft.com/office/drawing/2014/main" id="{88ECE246-630B-402C-8BB9-DB7DA37AAB49}"/>
              </a:ext>
            </a:extLst>
          </p:cNvPr>
          <p:cNvSpPr txBox="1"/>
          <p:nvPr/>
        </p:nvSpPr>
        <p:spPr>
          <a:xfrm>
            <a:off x="7911828" y="5214026"/>
            <a:ext cx="4212078" cy="584775"/>
          </a:xfrm>
          <a:prstGeom prst="rect">
            <a:avLst/>
          </a:prstGeom>
          <a:noFill/>
        </p:spPr>
        <p:txBody>
          <a:bodyPr wrap="square" rtlCol="0">
            <a:spAutoFit/>
          </a:bodyPr>
          <a:lstStyle/>
          <a:p>
            <a:r>
              <a:rPr lang="en-US" sz="3200" dirty="0">
                <a:latin typeface="+mj-lt"/>
              </a:rPr>
              <a:t>04  CONCLUSION </a:t>
            </a:r>
            <a:endParaRPr lang="en-IN" sz="3200" dirty="0">
              <a:latin typeface="+mj-lt"/>
            </a:endParaRPr>
          </a:p>
        </p:txBody>
      </p:sp>
    </p:spTree>
    <p:extLst>
      <p:ext uri="{BB962C8B-B14F-4D97-AF65-F5344CB8AC3E}">
        <p14:creationId xmlns:p14="http://schemas.microsoft.com/office/powerpoint/2010/main" val="89252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C69A36-9C02-46D1-A345-8868E94736FC}"/>
              </a:ext>
            </a:extLst>
          </p:cNvPr>
          <p:cNvPicPr>
            <a:picLocks noChangeAspect="1"/>
          </p:cNvPicPr>
          <p:nvPr/>
        </p:nvPicPr>
        <p:blipFill>
          <a:blip r:embed="rId2"/>
          <a:stretch>
            <a:fillRect/>
          </a:stretch>
        </p:blipFill>
        <p:spPr>
          <a:xfrm rot="5400000">
            <a:off x="2666998" y="-2666999"/>
            <a:ext cx="6858002" cy="12191999"/>
          </a:xfrm>
          <a:prstGeom prst="rect">
            <a:avLst/>
          </a:prstGeom>
        </p:spPr>
      </p:pic>
      <p:sp>
        <p:nvSpPr>
          <p:cNvPr id="5" name="TextBox 4">
            <a:extLst>
              <a:ext uri="{FF2B5EF4-FFF2-40B4-BE49-F238E27FC236}">
                <a16:creationId xmlns:a16="http://schemas.microsoft.com/office/drawing/2014/main" id="{E3078DBA-133B-460F-897C-55AAEB79A990}"/>
              </a:ext>
            </a:extLst>
          </p:cNvPr>
          <p:cNvSpPr txBox="1"/>
          <p:nvPr/>
        </p:nvSpPr>
        <p:spPr>
          <a:xfrm>
            <a:off x="772357" y="2379215"/>
            <a:ext cx="10813002" cy="1569660"/>
          </a:xfrm>
          <a:prstGeom prst="rect">
            <a:avLst/>
          </a:prstGeom>
          <a:noFill/>
        </p:spPr>
        <p:txBody>
          <a:bodyPr wrap="square" rtlCol="0">
            <a:spAutoFit/>
          </a:bodyPr>
          <a:lstStyle/>
          <a:p>
            <a:pPr algn="ctr"/>
            <a:r>
              <a:rPr lang="en-US" sz="9600" dirty="0">
                <a:solidFill>
                  <a:schemeClr val="bg1"/>
                </a:solidFill>
              </a:rPr>
              <a:t>Introduction</a:t>
            </a:r>
            <a:endParaRPr lang="en-IN" sz="9600" dirty="0">
              <a:solidFill>
                <a:schemeClr val="bg1"/>
              </a:solidFill>
            </a:endParaRPr>
          </a:p>
        </p:txBody>
      </p:sp>
    </p:spTree>
    <p:extLst>
      <p:ext uri="{BB962C8B-B14F-4D97-AF65-F5344CB8AC3E}">
        <p14:creationId xmlns:p14="http://schemas.microsoft.com/office/powerpoint/2010/main" val="404831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extBox 1"/>
          <p:cNvSpPr txBox="1"/>
          <p:nvPr/>
        </p:nvSpPr>
        <p:spPr>
          <a:xfrm>
            <a:off x="1205345" y="1496291"/>
            <a:ext cx="981812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Calibri"/>
                <a:ea typeface="+mn-lt"/>
                <a:cs typeface="+mn-lt"/>
              </a:rPr>
              <a:t>		Water makes up about 70% earth surface and it is one of the most important sources vital to sustaining life. Rapid urbanization and industrialization have led to a deterioration of water quality at an alarming rate, resulting in harrowing diseases. Water quality has been conventionally estimated through expensive and time-consuming lab statistical analysis. With this motivation, this research  explores a series of supervised machine learning algorithms to estimate the water quality index of particular year. The proposed methodology employs four input parameters namely pH, conductivity, dissolved oxygen, biochemical oxygen demand. Of all the employed algorithms random forest, decision tree ,</a:t>
            </a:r>
            <a:r>
              <a:rPr lang="en-US" sz="2000" dirty="0"/>
              <a:t> linear Regression with the degree of 2 predict the WQI most efficiently with an accuracy of 0.96.</a:t>
            </a:r>
          </a:p>
          <a:p>
            <a:pPr algn="just"/>
            <a:r>
              <a:rPr lang="en-US" sz="2000" dirty="0"/>
              <a:t>The proposed methodology archives reasonable accuracy using a minimal number of parameters to validate the possibility of its use in real-time water quality systems.</a:t>
            </a:r>
          </a:p>
          <a:p>
            <a:endParaRPr lang="en-US" sz="2400" dirty="0">
              <a:latin typeface="Calibri"/>
              <a:ea typeface="+mn-lt"/>
              <a:cs typeface="+mn-lt"/>
            </a:endParaRPr>
          </a:p>
          <a:p>
            <a:endParaRPr lang="en-US" sz="2400" dirty="0">
              <a:latin typeface="Calibri"/>
              <a:ea typeface="+mn-lt"/>
              <a:cs typeface="+mn-lt"/>
            </a:endParaRPr>
          </a:p>
        </p:txBody>
      </p:sp>
      <p:sp>
        <p:nvSpPr>
          <p:cNvPr id="1048604" name="TextBox 2"/>
          <p:cNvSpPr txBox="1"/>
          <p:nvPr/>
        </p:nvSpPr>
        <p:spPr>
          <a:xfrm>
            <a:off x="3773010" y="751230"/>
            <a:ext cx="38867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panose="020B0604020202020204" pitchFamily="34" charset="0"/>
                <a:ea typeface="+mn-lt"/>
                <a:cs typeface="Arial" panose="020B0604020202020204" pitchFamily="34" charset="0"/>
              </a:rPr>
              <a:t>1.</a:t>
            </a:r>
            <a:r>
              <a:rPr lang="en-US" sz="2800" b="1" dirty="0">
                <a:ea typeface="+mn-lt"/>
                <a:cs typeface="+mn-lt"/>
              </a:rPr>
              <a:t> INTRODUCTION</a:t>
            </a:r>
            <a:endParaRPr 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895D90-323D-454F-8966-E519A57E71AA}"/>
              </a:ext>
            </a:extLst>
          </p:cNvPr>
          <p:cNvPicPr>
            <a:picLocks noChangeAspect="1"/>
          </p:cNvPicPr>
          <p:nvPr/>
        </p:nvPicPr>
        <p:blipFill>
          <a:blip r:embed="rId2"/>
          <a:stretch>
            <a:fill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117547C9-C866-4F21-9A3D-DF6A9CB925B6}"/>
              </a:ext>
            </a:extLst>
          </p:cNvPr>
          <p:cNvSpPr txBox="1"/>
          <p:nvPr/>
        </p:nvSpPr>
        <p:spPr>
          <a:xfrm>
            <a:off x="3733800" y="2133600"/>
            <a:ext cx="6505575" cy="1569660"/>
          </a:xfrm>
          <a:prstGeom prst="rect">
            <a:avLst/>
          </a:prstGeom>
          <a:noFill/>
        </p:spPr>
        <p:txBody>
          <a:bodyPr wrap="square" rtlCol="0">
            <a:spAutoFit/>
          </a:bodyPr>
          <a:lstStyle/>
          <a:p>
            <a:pPr algn="ctr"/>
            <a:r>
              <a:rPr lang="en-US" sz="9600" dirty="0">
                <a:solidFill>
                  <a:schemeClr val="bg1"/>
                </a:solidFill>
              </a:rPr>
              <a:t>PURPOSE ?</a:t>
            </a:r>
            <a:endParaRPr lang="en-IN" sz="9600" dirty="0"/>
          </a:p>
        </p:txBody>
      </p:sp>
    </p:spTree>
    <p:extLst>
      <p:ext uri="{BB962C8B-B14F-4D97-AF65-F5344CB8AC3E}">
        <p14:creationId xmlns:p14="http://schemas.microsoft.com/office/powerpoint/2010/main" val="390193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Rectangle 1"/>
          <p:cNvSpPr/>
          <p:nvPr/>
        </p:nvSpPr>
        <p:spPr>
          <a:xfrm>
            <a:off x="723900" y="443984"/>
            <a:ext cx="11570664" cy="12034064"/>
          </a:xfrm>
          <a:prstGeom prst="rect">
            <a:avLst/>
          </a:prstGeom>
        </p:spPr>
        <p:txBody>
          <a:bodyPr wrap="square">
            <a:spAutoFit/>
          </a:bodyPr>
          <a:lstStyle/>
          <a:p>
            <a:r>
              <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rPr>
              <a:t>     </a:t>
            </a:r>
          </a:p>
          <a:p>
            <a:r>
              <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rPr>
              <a:t>       PURPOSE OF WATER QUALITY WATER PREDICTION:</a:t>
            </a: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buFont typeface="Wingdings" panose="05000000000000000000" pitchFamily="2" charset="2"/>
              <a:buChar char="Ø"/>
            </a:pPr>
            <a:r>
              <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rPr>
              <a:t>Past trends and present status of water quality</a:t>
            </a:r>
          </a:p>
          <a:p>
            <a:pPr marL="457200" indent="-457200">
              <a:buFont typeface="Wingdings" panose="05000000000000000000" pitchFamily="2" charset="2"/>
              <a:buChar char="Ø"/>
            </a:pPr>
            <a:endPar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endParaRPr>
          </a:p>
          <a:p>
            <a:pPr marL="457200" indent="-457200">
              <a:buFont typeface="Wingdings" panose="05000000000000000000" pitchFamily="2" charset="2"/>
              <a:buChar char="Ø"/>
            </a:pPr>
            <a:r>
              <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rPr>
              <a:t>Control and Regulation of Water quality</a:t>
            </a:r>
          </a:p>
          <a:p>
            <a:pPr marL="457200" indent="-457200">
              <a:buFont typeface="Wingdings" panose="05000000000000000000" pitchFamily="2" charset="2"/>
              <a:buChar char="Ø"/>
            </a:pP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endParaRPr>
          </a:p>
          <a:p>
            <a:pPr marL="457200" indent="-457200">
              <a:buFont typeface="Wingdings" panose="05000000000000000000" pitchFamily="2" charset="2"/>
              <a:buChar char="Ø"/>
            </a:pPr>
            <a:r>
              <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rPr>
              <a:t>Insights in to future trends</a:t>
            </a:r>
          </a:p>
          <a:p>
            <a:pPr marL="457200" indent="-457200">
              <a:buFont typeface="Wingdings" panose="05000000000000000000" pitchFamily="2" charset="2"/>
              <a:buChar char="Ø"/>
            </a:pPr>
            <a:endPar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endParaRPr>
          </a:p>
          <a:p>
            <a:pPr marL="457200" indent="-457200">
              <a:buFont typeface="Wingdings" panose="05000000000000000000" pitchFamily="2" charset="2"/>
              <a:buChar char="Ø"/>
            </a:pPr>
            <a:r>
              <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rPr>
              <a:t>Influence of water quality on environment</a:t>
            </a:r>
          </a:p>
          <a:p>
            <a:endPar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endParaRPr>
          </a:p>
          <a:p>
            <a:pPr marL="457200" indent="-457200">
              <a:buFont typeface="Wingdings" panose="05000000000000000000" pitchFamily="2" charset="2"/>
              <a:buChar char="Ø"/>
            </a:pPr>
            <a:r>
              <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rPr>
              <a:t>Impacts of water quality</a:t>
            </a:r>
          </a:p>
          <a:p>
            <a:pPr marL="457200" indent="-457200">
              <a:buFont typeface="Wingdings" pitchFamily="2" charset="2"/>
              <a:buChar char="q"/>
            </a:pPr>
            <a:endPar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r>
              <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rPr>
              <a:t> </a:t>
            </a:r>
          </a:p>
          <a:p>
            <a:endPar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buFont typeface="Wingdings" pitchFamily="2" charset="2"/>
              <a:buChar char="q"/>
            </a:pPr>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buFont typeface="Wingdings" pitchFamily="2" charset="2"/>
              <a:buChar char="q"/>
            </a:pPr>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1"/>
          <p:cNvSpPr/>
          <p:nvPr/>
        </p:nvSpPr>
        <p:spPr>
          <a:xfrm>
            <a:off x="4213860" y="762825"/>
            <a:ext cx="3764280" cy="599439"/>
          </a:xfrm>
          <a:prstGeom prst="rect">
            <a:avLst/>
          </a:prstGeom>
        </p:spPr>
        <p:txBody>
          <a:bodyPr wrap="none">
            <a:spAutoFit/>
          </a:bodyPr>
          <a:lstStyle/>
          <a:p>
            <a:r>
              <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rPr>
              <a:t>SYSTEM DESIGNING</a:t>
            </a:r>
            <a:endParaRPr lang="en-US" sz="2800" dirty="0"/>
          </a:p>
        </p:txBody>
      </p:sp>
      <p:sp>
        <p:nvSpPr>
          <p:cNvPr id="1048612" name="Rectangle 2"/>
          <p:cNvSpPr/>
          <p:nvPr/>
        </p:nvSpPr>
        <p:spPr>
          <a:xfrm>
            <a:off x="911525" y="1536174"/>
            <a:ext cx="10368950" cy="3785652"/>
          </a:xfrm>
          <a:prstGeom prst="rect">
            <a:avLst/>
          </a:prstGeom>
        </p:spPr>
        <p:txBody>
          <a:bodyPr wrap="square">
            <a:spAutoFit/>
          </a:bodyPr>
          <a:lstStyle/>
          <a:p>
            <a:pPr marL="342900" indent="-342900">
              <a:buFont typeface="Wingdings" panose="05000000000000000000" pitchFamily="2" charset="2"/>
              <a:buChar char="Ø"/>
            </a:pPr>
            <a:r>
              <a:rPr lang="en-US" sz="2000" dirty="0">
                <a:latin typeface="Times New Roman" pitchFamily="18" charset="0"/>
                <a:cs typeface="Times New Roman" pitchFamily="18" charset="0"/>
              </a:rPr>
              <a:t>  Jupiter notebook</a:t>
            </a:r>
          </a:p>
          <a:p>
            <a:pPr marL="342900" indent="-342900">
              <a:buFont typeface="Wingdings" panose="05000000000000000000" pitchFamily="2" charset="2"/>
              <a:buChar char="Ø"/>
            </a:pPr>
            <a:r>
              <a:rPr lang="en-US" sz="2000" dirty="0">
                <a:latin typeface="Times New Roman" pitchFamily="18" charset="0"/>
                <a:cs typeface="Times New Roman" pitchFamily="18" charset="0"/>
              </a:rPr>
              <a:t>  Pandas</a:t>
            </a:r>
          </a:p>
          <a:p>
            <a:pPr marL="342900" indent="-342900">
              <a:buFont typeface="Wingdings" panose="05000000000000000000" pitchFamily="2" charset="2"/>
              <a:buChar char="Ø"/>
            </a:pPr>
            <a:r>
              <a:rPr lang="en-US" sz="2000" dirty="0">
                <a:latin typeface="Times New Roman" pitchFamily="18" charset="0"/>
                <a:cs typeface="Times New Roman" pitchFamily="18" charset="0"/>
              </a:rPr>
              <a:t>  Numpy</a:t>
            </a:r>
          </a:p>
          <a:p>
            <a:pPr marL="342900" indent="-342900">
              <a:buFont typeface="Wingdings" panose="05000000000000000000" pitchFamily="2" charset="2"/>
              <a:buChar char="Ø"/>
            </a:pPr>
            <a:r>
              <a:rPr lang="en-US" sz="2000" dirty="0">
                <a:latin typeface="Times New Roman" pitchFamily="18" charset="0"/>
                <a:cs typeface="Times New Roman" pitchFamily="18" charset="0"/>
              </a:rPr>
              <a:t>  Regression models</a:t>
            </a:r>
          </a:p>
          <a:p>
            <a:pPr marL="342900" indent="-342900">
              <a:buFont typeface="Wingdings" panose="05000000000000000000" pitchFamily="2" charset="2"/>
              <a:buChar char="Ø"/>
            </a:pPr>
            <a:r>
              <a:rPr lang="en-US" sz="2000" dirty="0">
                <a:latin typeface="Times New Roman" pitchFamily="18" charset="0"/>
                <a:cs typeface="Times New Roman" pitchFamily="18" charset="0"/>
              </a:rPr>
              <a:t> Spyder IDE</a:t>
            </a:r>
          </a:p>
          <a:p>
            <a:pPr marL="342900" indent="-342900">
              <a:buFont typeface="Wingdings" panose="05000000000000000000" pitchFamily="2" charset="2"/>
              <a:buChar char="Ø"/>
            </a:pPr>
            <a:r>
              <a:rPr lang="en-US" sz="2000" dirty="0">
                <a:latin typeface="Times New Roman" pitchFamily="18" charset="0"/>
                <a:cs typeface="Times New Roman" pitchFamily="18" charset="0"/>
              </a:rPr>
              <a:t>  Flask app</a:t>
            </a:r>
          </a:p>
          <a:p>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For creating an user interface for the prediction we used the Flask. It is a micro web framework written in Python. It is classified as a micro framework because it does not require particular tools or libraries. It has no database abstraction layer, form validation, or any other components where pre-existing third-party libraries provide common functions, and a scripting language to create a webpage is HTML by creating the templates to use in the functions of the Flask and HTML.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2"/>
          <p:cNvSpPr/>
          <p:nvPr/>
        </p:nvSpPr>
        <p:spPr>
          <a:xfrm>
            <a:off x="4041865" y="752067"/>
            <a:ext cx="3467818" cy="523220"/>
          </a:xfrm>
          <a:prstGeom prst="rect">
            <a:avLst/>
          </a:prstGeom>
        </p:spPr>
        <p:txBody>
          <a:bodyPr wrap="square">
            <a:spAutoFit/>
          </a:bodyPr>
          <a:lstStyle/>
          <a:p>
            <a:r>
              <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rPr>
              <a:t>BLOCK DIAGRAM</a:t>
            </a:r>
            <a:endParaRPr lang="en-US" sz="2800" b="1" dirty="0"/>
          </a:p>
        </p:txBody>
      </p:sp>
      <p:pic>
        <p:nvPicPr>
          <p:cNvPr id="3" name="Picture 2">
            <a:extLst>
              <a:ext uri="{FF2B5EF4-FFF2-40B4-BE49-F238E27FC236}">
                <a16:creationId xmlns:a16="http://schemas.microsoft.com/office/drawing/2014/main" id="{FACA5E2B-A918-40CE-A105-CDEADB4C9BD0}"/>
              </a:ext>
            </a:extLst>
          </p:cNvPr>
          <p:cNvPicPr>
            <a:picLocks noChangeAspect="1"/>
          </p:cNvPicPr>
          <p:nvPr/>
        </p:nvPicPr>
        <p:blipFill>
          <a:blip r:embed="rId2"/>
          <a:stretch>
            <a:fillRect/>
          </a:stretch>
        </p:blipFill>
        <p:spPr>
          <a:xfrm>
            <a:off x="1271587" y="1275287"/>
            <a:ext cx="9360745" cy="48683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54FE-E0AE-45FB-8094-4B006D157A02}"/>
              </a:ext>
            </a:extLst>
          </p:cNvPr>
          <p:cNvSpPr>
            <a:spLocks noGrp="1"/>
          </p:cNvSpPr>
          <p:nvPr>
            <p:ph type="title"/>
          </p:nvPr>
        </p:nvSpPr>
        <p:spPr>
          <a:xfrm>
            <a:off x="852792" y="966734"/>
            <a:ext cx="2230877" cy="1143000"/>
          </a:xfrm>
        </p:spPr>
        <p:txBody>
          <a:bodyPr>
            <a:normAutofit fontScale="90000"/>
          </a:bodyPr>
          <a:lstStyle/>
          <a:p>
            <a:pPr lvl="0">
              <a:spcBef>
                <a:spcPts val="0"/>
              </a:spcBef>
            </a:pPr>
            <a:r>
              <a:rPr lang="en-US" sz="2800" b="1" dirty="0">
                <a:ln>
                  <a:solidFill>
                    <a:srgbClr val="000000">
                      <a:lumMod val="75000"/>
                      <a:lumOff val="25000"/>
                      <a:alpha val="10000"/>
                    </a:srgbClr>
                  </a:solidFill>
                </a:ln>
                <a:solidFill>
                  <a:prstClr val="black"/>
                </a:solidFill>
                <a:effectLst>
                  <a:outerShdw blurRad="9525" dist="25400" dir="14640000" algn="tl" rotWithShape="0">
                    <a:srgbClr val="000000">
                      <a:alpha val="30000"/>
                    </a:srgbClr>
                  </a:outerShdw>
                </a:effectLst>
                <a:latin typeface="Constantia"/>
                <a:ea typeface="+mn-ea"/>
                <a:cs typeface="+mn-cs"/>
              </a:rPr>
              <a:t>FLOW CHART:</a:t>
            </a:r>
            <a:br>
              <a:rPr lang="en-US" sz="2800" b="1" dirty="0">
                <a:solidFill>
                  <a:prstClr val="black"/>
                </a:solidFill>
                <a:latin typeface="Constantia"/>
                <a:ea typeface="+mn-ea"/>
                <a:cs typeface="+mn-cs"/>
              </a:rPr>
            </a:br>
            <a:endParaRPr lang="en-IN" dirty="0"/>
          </a:p>
        </p:txBody>
      </p:sp>
      <p:pic>
        <p:nvPicPr>
          <p:cNvPr id="5" name="Picture 4">
            <a:extLst>
              <a:ext uri="{FF2B5EF4-FFF2-40B4-BE49-F238E27FC236}">
                <a16:creationId xmlns:a16="http://schemas.microsoft.com/office/drawing/2014/main" id="{3539FA75-98F2-4369-8959-76E797F1C898}"/>
              </a:ext>
            </a:extLst>
          </p:cNvPr>
          <p:cNvPicPr>
            <a:picLocks noChangeAspect="1"/>
          </p:cNvPicPr>
          <p:nvPr/>
        </p:nvPicPr>
        <p:blipFill>
          <a:blip r:embed="rId2"/>
          <a:stretch>
            <a:fillRect/>
          </a:stretch>
        </p:blipFill>
        <p:spPr>
          <a:xfrm>
            <a:off x="3667801" y="677158"/>
            <a:ext cx="4300504" cy="6118698"/>
          </a:xfrm>
          <a:prstGeom prst="rect">
            <a:avLst/>
          </a:prstGeom>
        </p:spPr>
      </p:pic>
    </p:spTree>
    <p:extLst>
      <p:ext uri="{BB962C8B-B14F-4D97-AF65-F5344CB8AC3E}">
        <p14:creationId xmlns:p14="http://schemas.microsoft.com/office/powerpoint/2010/main" val="2222359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765</Words>
  <Application>Microsoft Office PowerPoint</Application>
  <PresentationFormat>Widescreen</PresentationFormat>
  <Paragraphs>104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Constantia</vt:lpstr>
      <vt:lpstr>Times New Roman</vt:lpstr>
      <vt:lpstr>Wingdings</vt:lpstr>
      <vt:lpstr>Wingdings 2</vt:lpstr>
      <vt:lpstr>Flow</vt:lpstr>
      <vt:lpstr>    URBAN WATER QUALITY PREDICTION</vt:lpstr>
      <vt:lpstr>TABLE OF CONTENTS</vt:lpstr>
      <vt:lpstr>PowerPoint Presentation</vt:lpstr>
      <vt:lpstr>PowerPoint Presentation</vt:lpstr>
      <vt:lpstr>PowerPoint Presentation</vt:lpstr>
      <vt:lpstr>PowerPoint Presentation</vt:lpstr>
      <vt:lpstr>PowerPoint Presentation</vt:lpstr>
      <vt:lpstr>PowerPoint Presentation</vt:lpstr>
      <vt:lpstr>FLOW CHART: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WATER QUALITY PREDICTION</dc:title>
  <dc:creator>Rajeshwar babu pitta</dc:creator>
  <cp:lastModifiedBy>Phaneendra kumar M</cp:lastModifiedBy>
  <cp:revision>31</cp:revision>
  <dcterms:created xsi:type="dcterms:W3CDTF">2020-08-28T08:59:43Z</dcterms:created>
  <dcterms:modified xsi:type="dcterms:W3CDTF">2020-09-05T14:34:40Z</dcterms:modified>
</cp:coreProperties>
</file>