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86" r:id="rId3"/>
    <p:sldId id="257" r:id="rId4"/>
    <p:sldId id="271" r:id="rId5"/>
    <p:sldId id="273" r:id="rId6"/>
    <p:sldId id="274" r:id="rId7"/>
    <p:sldId id="275" r:id="rId8"/>
    <p:sldId id="276" r:id="rId9"/>
    <p:sldId id="277" r:id="rId10"/>
    <p:sldId id="284" r:id="rId11"/>
    <p:sldId id="285" r:id="rId12"/>
    <p:sldId id="287" r:id="rId13"/>
    <p:sldId id="288" r:id="rId14"/>
    <p:sldId id="289" r:id="rId15"/>
    <p:sldId id="278" r:id="rId16"/>
    <p:sldId id="279" r:id="rId17"/>
    <p:sldId id="280" r:id="rId18"/>
    <p:sldId id="281" r:id="rId19"/>
    <p:sldId id="282" r:id="rId20"/>
    <p:sldId id="28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9/4/2020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9/4/2020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9/4/2020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9/4/2020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9/4/2020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9/4/2020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9/4/2020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9/4/2020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9/4/2020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9/4/2020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9/4/2020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kaggle.com/iarunava/cell-images-for-detecting-malaria"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828" y="188640"/>
            <a:ext cx="10153128" cy="2667000"/>
          </a:xfrm>
        </p:spPr>
        <p:txBody>
          <a:bodyPr/>
          <a:lstStyle/>
          <a:p>
            <a:r>
              <a:rPr lang="en-US" dirty="0"/>
              <a:t>Malaria </a:t>
            </a:r>
            <a:r>
              <a:rPr lang="en-US" dirty="0" smtClean="0"/>
              <a:t>Disease Prediction </a:t>
            </a:r>
            <a:endParaRPr lang="en-US" dirty="0"/>
          </a:p>
        </p:txBody>
      </p:sp>
      <p:sp>
        <p:nvSpPr>
          <p:cNvPr id="3" name="Subtitle 2"/>
          <p:cNvSpPr>
            <a:spLocks noGrp="1"/>
          </p:cNvSpPr>
          <p:nvPr>
            <p:ph type="subTitle" idx="1"/>
          </p:nvPr>
        </p:nvSpPr>
        <p:spPr>
          <a:xfrm>
            <a:off x="1125860" y="4797152"/>
            <a:ext cx="10476655" cy="1447056"/>
          </a:xfrm>
        </p:spPr>
        <p:txBody>
          <a:bodyPr>
            <a:normAutofit fontScale="92500" lnSpcReduction="20000"/>
          </a:bodyPr>
          <a:lstStyle/>
          <a:p>
            <a:pPr algn="just"/>
            <a:r>
              <a:rPr lang="en-US" sz="3500" dirty="0" smtClean="0">
                <a:latin typeface="Times New Roman" panose="02020603050405020304" pitchFamily="18" charset="0"/>
                <a:cs typeface="Times New Roman" panose="02020603050405020304" pitchFamily="18" charset="0"/>
              </a:rPr>
              <a:t>		Team- 11</a:t>
            </a:r>
            <a:r>
              <a:rPr lang="en-US" dirty="0" smtClean="0"/>
              <a:t>			Team </a:t>
            </a:r>
            <a:r>
              <a:rPr lang="en-US" dirty="0" smtClean="0"/>
              <a:t>Members:	Bhawna </a:t>
            </a:r>
            <a:r>
              <a:rPr lang="en-US" dirty="0" err="1" smtClean="0"/>
              <a:t>Priya</a:t>
            </a:r>
            <a:endParaRPr lang="en-US" dirty="0" smtClean="0"/>
          </a:p>
          <a:p>
            <a:pPr algn="just"/>
            <a:r>
              <a:rPr lang="en-US" dirty="0"/>
              <a:t>	</a:t>
            </a:r>
            <a:r>
              <a:rPr lang="en-US" dirty="0" smtClean="0"/>
              <a:t>		</a:t>
            </a:r>
            <a:r>
              <a:rPr lang="en-US" dirty="0" smtClean="0"/>
              <a:t>						</a:t>
            </a:r>
            <a:r>
              <a:rPr lang="en-US" dirty="0" err="1" smtClean="0"/>
              <a:t>Bhavana</a:t>
            </a:r>
            <a:r>
              <a:rPr lang="en-US" dirty="0" smtClean="0"/>
              <a:t> </a:t>
            </a:r>
            <a:r>
              <a:rPr lang="en-US" dirty="0" smtClean="0"/>
              <a:t>V</a:t>
            </a:r>
          </a:p>
          <a:p>
            <a:pPr algn="just"/>
            <a:r>
              <a:rPr lang="en-US" dirty="0"/>
              <a:t>	</a:t>
            </a:r>
            <a:r>
              <a:rPr lang="en-US" dirty="0" smtClean="0"/>
              <a:t>		</a:t>
            </a:r>
            <a:r>
              <a:rPr lang="en-US" dirty="0" smtClean="0"/>
              <a:t>						</a:t>
            </a:r>
            <a:r>
              <a:rPr lang="en-US" dirty="0" err="1" smtClean="0"/>
              <a:t>Deeksha</a:t>
            </a:r>
            <a:r>
              <a:rPr lang="en-US" dirty="0" smtClean="0"/>
              <a:t> </a:t>
            </a:r>
            <a:r>
              <a:rPr lang="en-US" dirty="0" err="1" smtClean="0"/>
              <a:t>Udasi</a:t>
            </a:r>
            <a:endParaRPr lang="en-US" dirty="0" smtClean="0"/>
          </a:p>
          <a:p>
            <a:pPr algn="just"/>
            <a:r>
              <a:rPr lang="en-US" dirty="0"/>
              <a:t>	</a:t>
            </a:r>
            <a:r>
              <a:rPr lang="en-US" dirty="0" smtClean="0"/>
              <a:t>		</a:t>
            </a:r>
            <a:r>
              <a:rPr lang="en-US" dirty="0" smtClean="0"/>
              <a:t>						Kavita </a:t>
            </a:r>
            <a:r>
              <a:rPr lang="en-US" dirty="0" smtClean="0"/>
              <a:t>Hegde</a:t>
            </a:r>
          </a:p>
          <a:p>
            <a:pPr algn="just"/>
            <a:r>
              <a:rPr lang="en-US" dirty="0"/>
              <a:t>	</a:t>
            </a:r>
            <a:r>
              <a:rPr lang="en-US" dirty="0" smtClean="0"/>
              <a:t>		</a:t>
            </a:r>
            <a:r>
              <a:rPr lang="en-US" dirty="0" smtClean="0"/>
              <a:t>						</a:t>
            </a:r>
            <a:r>
              <a:rPr lang="en-US" dirty="0" err="1" smtClean="0"/>
              <a:t>Reshma</a:t>
            </a:r>
            <a:r>
              <a:rPr lang="en-US" dirty="0" smtClean="0"/>
              <a:t> </a:t>
            </a:r>
            <a:r>
              <a:rPr lang="en-US" dirty="0" smtClean="0"/>
              <a:t>B</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512" t="18570" r="27238" b="8849"/>
          <a:stretch/>
        </p:blipFill>
        <p:spPr>
          <a:xfrm>
            <a:off x="2241985" y="1772816"/>
            <a:ext cx="7704856" cy="4680520"/>
          </a:xfrm>
          <a:prstGeom prst="rect">
            <a:avLst/>
          </a:prstGeom>
        </p:spPr>
      </p:pic>
    </p:spTree>
    <p:extLst>
      <p:ext uri="{BB962C8B-B14F-4D97-AF65-F5344CB8AC3E}">
        <p14:creationId xmlns:p14="http://schemas.microsoft.com/office/powerpoint/2010/main" val="334406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Code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353" t="26210" r="20079" b="5029"/>
          <a:stretch/>
        </p:blipFill>
        <p:spPr>
          <a:xfrm>
            <a:off x="1531521" y="1772816"/>
            <a:ext cx="9134891" cy="4680520"/>
          </a:xfrm>
          <a:prstGeom prst="rect">
            <a:avLst/>
          </a:prstGeom>
        </p:spPr>
      </p:pic>
    </p:spTree>
    <p:extLst>
      <p:ext uri="{BB962C8B-B14F-4D97-AF65-F5344CB8AC3E}">
        <p14:creationId xmlns:p14="http://schemas.microsoft.com/office/powerpoint/2010/main" val="111026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351" t="27483" r="19364" b="6303"/>
          <a:stretch/>
        </p:blipFill>
        <p:spPr>
          <a:xfrm>
            <a:off x="1629916" y="764704"/>
            <a:ext cx="8568952" cy="5544616"/>
          </a:xfrm>
          <a:prstGeom prst="rect">
            <a:avLst/>
          </a:prstGeom>
        </p:spPr>
      </p:pic>
    </p:spTree>
    <p:extLst>
      <p:ext uri="{BB962C8B-B14F-4D97-AF65-F5344CB8AC3E}">
        <p14:creationId xmlns:p14="http://schemas.microsoft.com/office/powerpoint/2010/main" val="262043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352" t="30030" r="20080" b="5030"/>
          <a:stretch/>
        </p:blipFill>
        <p:spPr>
          <a:xfrm>
            <a:off x="1845940" y="764704"/>
            <a:ext cx="8280920" cy="5328592"/>
          </a:xfrm>
          <a:prstGeom prst="rect">
            <a:avLst/>
          </a:prstGeom>
        </p:spPr>
      </p:pic>
    </p:spTree>
    <p:extLst>
      <p:ext uri="{BB962C8B-B14F-4D97-AF65-F5344CB8AC3E}">
        <p14:creationId xmlns:p14="http://schemas.microsoft.com/office/powerpoint/2010/main" val="375173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352" t="24937" r="20081" b="6303"/>
          <a:stretch/>
        </p:blipFill>
        <p:spPr>
          <a:xfrm>
            <a:off x="1413892" y="548680"/>
            <a:ext cx="9001000" cy="5616624"/>
          </a:xfrm>
          <a:prstGeom prst="rect">
            <a:avLst/>
          </a:prstGeom>
        </p:spPr>
      </p:pic>
    </p:spTree>
    <p:extLst>
      <p:ext uri="{BB962C8B-B14F-4D97-AF65-F5344CB8AC3E}">
        <p14:creationId xmlns:p14="http://schemas.microsoft.com/office/powerpoint/2010/main" val="399172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Rectangle 2"/>
          <p:cNvSpPr/>
          <p:nvPr/>
        </p:nvSpPr>
        <p:spPr>
          <a:xfrm>
            <a:off x="1522414" y="1628800"/>
            <a:ext cx="9540550" cy="2806859"/>
          </a:xfrm>
          <a:prstGeom prst="rect">
            <a:avLst/>
          </a:prstGeom>
        </p:spPr>
        <p:txBody>
          <a:bodyPr wrap="square">
            <a:spAutoFit/>
          </a:bodyPr>
          <a:lstStyle/>
          <a:p>
            <a:pPr marL="6350" indent="-6350">
              <a:lnSpc>
                <a:spcPct val="147000"/>
              </a:lnSpc>
              <a:spcAft>
                <a:spcPts val="25"/>
              </a:spcAft>
            </a:pPr>
            <a:r>
              <a:rPr lang="en-IN" sz="2400" dirty="0" smtClean="0">
                <a:latin typeface="Times New Roman" panose="02020603050405020304" pitchFamily="18" charset="0"/>
                <a:ea typeface="Times New Roman" panose="02020603050405020304" pitchFamily="18" charset="0"/>
              </a:rPr>
              <a:t>In this project, Convolutional </a:t>
            </a:r>
            <a:r>
              <a:rPr lang="en-IN" sz="2400" dirty="0">
                <a:latin typeface="Times New Roman" panose="02020603050405020304" pitchFamily="18" charset="0"/>
                <a:ea typeface="Times New Roman" panose="02020603050405020304" pitchFamily="18" charset="0"/>
              </a:rPr>
              <a:t>Neural Network is used to predict the malaria disease in a blood cell. We have added 2 convolutional layers as well as 2 pooling layers to increase the performance.</a:t>
            </a:r>
          </a:p>
          <a:p>
            <a:pPr marL="6350" indent="-6350">
              <a:lnSpc>
                <a:spcPct val="147000"/>
              </a:lnSpc>
              <a:spcAft>
                <a:spcPts val="25"/>
              </a:spcAft>
            </a:pPr>
            <a:r>
              <a:rPr lang="en-IN" sz="2400" dirty="0">
                <a:latin typeface="Times New Roman" panose="02020603050405020304" pitchFamily="18" charset="0"/>
                <a:ea typeface="Times New Roman" panose="02020603050405020304" pitchFamily="18" charset="0"/>
              </a:rPr>
              <a:t>From the table below we can see that as we increase the no. of epochs, the accuracy is also increasing.</a:t>
            </a:r>
            <a:endParaRPr lang="en-IN" sz="2400" dirty="0">
              <a:effectLst/>
              <a:latin typeface="Times New Roman" panose="02020603050405020304" pitchFamily="18" charset="0"/>
              <a:ea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78316812"/>
              </p:ext>
            </p:extLst>
          </p:nvPr>
        </p:nvGraphicFramePr>
        <p:xfrm>
          <a:off x="2511887" y="4653136"/>
          <a:ext cx="6624736" cy="1624485"/>
        </p:xfrm>
        <a:graphic>
          <a:graphicData uri="http://schemas.openxmlformats.org/drawingml/2006/table">
            <a:tbl>
              <a:tblPr firstRow="1" firstCol="1" bandRow="1">
                <a:tableStyleId>{8EC20E35-A176-4012-BC5E-935CFFF8708E}</a:tableStyleId>
              </a:tblPr>
              <a:tblGrid>
                <a:gridCol w="609617"/>
                <a:gridCol w="2715567"/>
                <a:gridCol w="1740872"/>
                <a:gridCol w="1558680"/>
              </a:tblGrid>
              <a:tr h="324897">
                <a:tc>
                  <a:txBody>
                    <a:bodyPr/>
                    <a:lstStyle/>
                    <a:p>
                      <a:pPr marL="6350" indent="-6350">
                        <a:lnSpc>
                          <a:spcPct val="147000"/>
                        </a:lnSpc>
                        <a:spcAft>
                          <a:spcPts val="25"/>
                        </a:spcAft>
                      </a:pPr>
                      <a:r>
                        <a:rPr lang="en-IN" sz="1200">
                          <a:effectLst/>
                        </a:rPr>
                        <a:t>S No:</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dirty="0">
                          <a:effectLst/>
                        </a:rPr>
                        <a:t>No of Epochs</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Accuracy</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Value Accuracy</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4897">
                <a:tc>
                  <a:txBody>
                    <a:bodyPr/>
                    <a:lstStyle/>
                    <a:p>
                      <a:pPr marL="6350" indent="-6350">
                        <a:lnSpc>
                          <a:spcPct val="147000"/>
                        </a:lnSpc>
                        <a:spcAft>
                          <a:spcPts val="25"/>
                        </a:spcAft>
                      </a:pPr>
                      <a:r>
                        <a:rPr lang="en-IN" sz="1200">
                          <a:effectLst/>
                        </a:rPr>
                        <a:t>1</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5</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0.9379</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0.9455</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4897">
                <a:tc>
                  <a:txBody>
                    <a:bodyPr/>
                    <a:lstStyle/>
                    <a:p>
                      <a:pPr marL="6350" indent="-6350">
                        <a:lnSpc>
                          <a:spcPct val="147000"/>
                        </a:lnSpc>
                        <a:spcAft>
                          <a:spcPts val="25"/>
                        </a:spcAft>
                      </a:pPr>
                      <a:r>
                        <a:rPr lang="en-IN" sz="1200">
                          <a:effectLst/>
                        </a:rPr>
                        <a:t>2</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10</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0.9537</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0.9499</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4897">
                <a:tc>
                  <a:txBody>
                    <a:bodyPr/>
                    <a:lstStyle/>
                    <a:p>
                      <a:pPr marL="6350" indent="-6350">
                        <a:lnSpc>
                          <a:spcPct val="147000"/>
                        </a:lnSpc>
                        <a:spcAft>
                          <a:spcPts val="25"/>
                        </a:spcAft>
                      </a:pPr>
                      <a:r>
                        <a:rPr lang="en-IN" sz="1200">
                          <a:effectLst/>
                        </a:rPr>
                        <a:t>3</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20</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0.9598</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0.9557</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4897">
                <a:tc>
                  <a:txBody>
                    <a:bodyPr/>
                    <a:lstStyle/>
                    <a:p>
                      <a:pPr marL="6350" indent="-6350">
                        <a:lnSpc>
                          <a:spcPct val="147000"/>
                        </a:lnSpc>
                        <a:spcAft>
                          <a:spcPts val="25"/>
                        </a:spcAft>
                      </a:pPr>
                      <a:r>
                        <a:rPr lang="en-IN" sz="1200">
                          <a:effectLst/>
                        </a:rPr>
                        <a:t>4</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25</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a:effectLst/>
                        </a:rPr>
                        <a:t>0.9651</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indent="-6350">
                        <a:lnSpc>
                          <a:spcPct val="147000"/>
                        </a:lnSpc>
                        <a:spcAft>
                          <a:spcPts val="25"/>
                        </a:spcAft>
                      </a:pPr>
                      <a:r>
                        <a:rPr lang="en-IN" sz="1200" dirty="0">
                          <a:effectLst/>
                        </a:rPr>
                        <a:t>0.9586</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3057525" y="336708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6952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364" t="24936" r="20796" b="31771"/>
          <a:stretch/>
        </p:blipFill>
        <p:spPr>
          <a:xfrm>
            <a:off x="2710036" y="3933056"/>
            <a:ext cx="5616624" cy="2448272"/>
          </a:xfrm>
          <a:prstGeom prst="rect">
            <a:avLst/>
          </a:prstGeom>
        </p:spPr>
      </p:pic>
      <p:sp>
        <p:nvSpPr>
          <p:cNvPr id="4" name="Rectangle 3"/>
          <p:cNvSpPr/>
          <p:nvPr/>
        </p:nvSpPr>
        <p:spPr>
          <a:xfrm>
            <a:off x="1413892" y="1783174"/>
            <a:ext cx="10309274" cy="1721049"/>
          </a:xfrm>
          <a:prstGeom prst="rect">
            <a:avLst/>
          </a:prstGeom>
        </p:spPr>
        <p:txBody>
          <a:bodyPr wrap="square">
            <a:spAutoFit/>
          </a:bodyPr>
          <a:lstStyle/>
          <a:p>
            <a:pPr marL="6350" indent="-6350" algn="just">
              <a:lnSpc>
                <a:spcPct val="147000"/>
              </a:lnSpc>
              <a:spcAft>
                <a:spcPts val="25"/>
              </a:spcAft>
            </a:pPr>
            <a:r>
              <a:rPr lang="en-IN" sz="2400" spc="-5" dirty="0">
                <a:latin typeface="Times New Roman" panose="02020603050405020304" pitchFamily="18" charset="0"/>
                <a:ea typeface="Times New Roman" panose="02020603050405020304" pitchFamily="18" charset="0"/>
              </a:rPr>
              <a:t>We get a </a:t>
            </a:r>
            <a:r>
              <a:rPr lang="en-IN" sz="2400" b="1" i="1" spc="-5" dirty="0">
                <a:latin typeface="Times New Roman" panose="02020603050405020304" pitchFamily="18" charset="0"/>
                <a:ea typeface="Times New Roman" panose="02020603050405020304" pitchFamily="18" charset="0"/>
              </a:rPr>
              <a:t>validation accuracy</a:t>
            </a:r>
            <a:r>
              <a:rPr lang="en-IN" sz="2400" spc="-5" dirty="0">
                <a:latin typeface="Times New Roman" panose="02020603050405020304" pitchFamily="18" charset="0"/>
                <a:ea typeface="Times New Roman" panose="02020603050405020304" pitchFamily="18" charset="0"/>
              </a:rPr>
              <a:t> of </a:t>
            </a:r>
            <a:r>
              <a:rPr lang="en-IN" sz="2400" b="1" spc="-5" dirty="0">
                <a:latin typeface="Times New Roman" panose="02020603050405020304" pitchFamily="18" charset="0"/>
                <a:ea typeface="Times New Roman" panose="02020603050405020304" pitchFamily="18" charset="0"/>
              </a:rPr>
              <a:t>95.8%</a:t>
            </a:r>
            <a:r>
              <a:rPr lang="en-IN" sz="2400" spc="-5" dirty="0">
                <a:latin typeface="Times New Roman" panose="02020603050405020304" pitchFamily="18" charset="0"/>
                <a:ea typeface="Times New Roman" panose="02020603050405020304" pitchFamily="18" charset="0"/>
              </a:rPr>
              <a:t> which is pretty good, which is nearer to our </a:t>
            </a:r>
            <a:r>
              <a:rPr lang="en-IN" sz="2400" b="1" i="1" spc="-5" dirty="0">
                <a:latin typeface="Times New Roman" panose="02020603050405020304" pitchFamily="18" charset="0"/>
                <a:ea typeface="Times New Roman" panose="02020603050405020304" pitchFamily="18" charset="0"/>
              </a:rPr>
              <a:t>training accuracy</a:t>
            </a:r>
            <a:r>
              <a:rPr lang="en-IN" sz="2400" spc="-5" dirty="0">
                <a:latin typeface="Times New Roman" panose="02020603050405020304" pitchFamily="18" charset="0"/>
                <a:ea typeface="Times New Roman" panose="02020603050405020304" pitchFamily="18" charset="0"/>
              </a:rPr>
              <a:t> which is </a:t>
            </a:r>
            <a:r>
              <a:rPr lang="en-IN" sz="2400" b="1" spc="-5" dirty="0">
                <a:latin typeface="Times New Roman" panose="02020603050405020304" pitchFamily="18" charset="0"/>
                <a:ea typeface="Times New Roman" panose="02020603050405020304" pitchFamily="18" charset="0"/>
              </a:rPr>
              <a:t>96.5%</a:t>
            </a:r>
            <a:r>
              <a:rPr lang="en-IN" sz="2400" spc="-5" dirty="0">
                <a:latin typeface="Times New Roman" panose="02020603050405020304" pitchFamily="18" charset="0"/>
                <a:ea typeface="Times New Roman" panose="02020603050405020304" pitchFamily="18" charset="0"/>
              </a:rPr>
              <a:t>. We can get a clear perspective on this by plotting the training and validation accuracy and loss curves.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761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AND DISADVANTAGES </a:t>
            </a:r>
          </a:p>
        </p:txBody>
      </p:sp>
      <p:sp>
        <p:nvSpPr>
          <p:cNvPr id="3" name="Rectangle 2"/>
          <p:cNvSpPr/>
          <p:nvPr/>
        </p:nvSpPr>
        <p:spPr>
          <a:xfrm>
            <a:off x="1519285" y="1844824"/>
            <a:ext cx="9327655" cy="2873159"/>
          </a:xfrm>
          <a:prstGeom prst="rect">
            <a:avLst/>
          </a:prstGeom>
        </p:spPr>
        <p:txBody>
          <a:bodyPr wrap="square">
            <a:spAutoFit/>
          </a:bodyPr>
          <a:lstStyle/>
          <a:p>
            <a:pPr marL="457835" indent="-6350">
              <a:lnSpc>
                <a:spcPct val="147000"/>
              </a:lnSpc>
              <a:spcAft>
                <a:spcPts val="0"/>
              </a:spcAft>
            </a:pPr>
            <a:r>
              <a:rPr lang="en-IN" sz="2600" b="1" dirty="0">
                <a:latin typeface="Times New Roman" panose="02020603050405020304" pitchFamily="18" charset="0"/>
                <a:ea typeface="Times New Roman" panose="02020603050405020304" pitchFamily="18" charset="0"/>
                <a:cs typeface="Times New Roman" panose="02020603050405020304" pitchFamily="18" charset="0"/>
              </a:rPr>
              <a:t>Advantages: </a:t>
            </a:r>
            <a:endParaRPr lang="en-IN" sz="2600" dirty="0">
              <a:latin typeface="Times New Roman" panose="02020603050405020304" pitchFamily="18" charset="0"/>
              <a:ea typeface="Times New Roman" panose="02020603050405020304" pitchFamily="18" charset="0"/>
              <a:cs typeface="Times New Roman" panose="02020603050405020304" pitchFamily="18" charset="0"/>
            </a:endParaRPr>
          </a:p>
          <a:p>
            <a:pPr marL="908685" indent="-457200" algn="just">
              <a:lnSpc>
                <a:spcPct val="147000"/>
              </a:lnSpc>
              <a:spcAft>
                <a:spcPts val="0"/>
              </a:spcAft>
              <a:buFont typeface="Wingdings" panose="05000000000000000000" pitchFamily="2" charset="2"/>
              <a:buChar char="q"/>
            </a:pPr>
            <a:r>
              <a:rPr lang="en-IN" sz="2600" dirty="0" smtClean="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It </a:t>
            </a:r>
            <a:r>
              <a:rPr lang="en-IN" sz="2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can easily identify the parasitized or uninfected blood </a:t>
            </a:r>
            <a:r>
              <a:rPr lang="en-IN" sz="2600" dirty="0" smtClean="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cell.</a:t>
            </a:r>
          </a:p>
          <a:p>
            <a:pPr marL="908685" indent="-457200" algn="just">
              <a:lnSpc>
                <a:spcPct val="147000"/>
              </a:lnSpc>
              <a:spcAft>
                <a:spcPts val="0"/>
              </a:spcAft>
              <a:buFont typeface="Wingdings" panose="05000000000000000000" pitchFamily="2" charset="2"/>
              <a:buChar char="q"/>
            </a:pPr>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can work in real time and predict as soon as the necessary details for predictions  are  given to  the model. </a:t>
            </a:r>
          </a:p>
          <a:p>
            <a:pPr marL="342900" lvl="0" indent="-342900" fontAlgn="base">
              <a:lnSpc>
                <a:spcPct val="107000"/>
              </a:lnSpc>
              <a:spcAft>
                <a:spcPts val="450"/>
              </a:spcAft>
              <a:buClr>
                <a:srgbClr val="292929"/>
              </a:buClr>
              <a:buSzPts val="1200"/>
              <a:buFont typeface="Arial" panose="020B0604020202020204" pitchFamily="34" charset="0"/>
              <a:buChar char="•"/>
            </a:pPr>
            <a:endParaRPr lang="en-IN" sz="26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Rectangle 3"/>
          <p:cNvSpPr/>
          <p:nvPr/>
        </p:nvSpPr>
        <p:spPr>
          <a:xfrm>
            <a:off x="1917948" y="4365104"/>
            <a:ext cx="9577064" cy="2263953"/>
          </a:xfrm>
          <a:prstGeom prst="rect">
            <a:avLst/>
          </a:prstGeom>
        </p:spPr>
        <p:txBody>
          <a:bodyPr wrap="square">
            <a:spAutoFit/>
          </a:bodyPr>
          <a:lstStyle/>
          <a:p>
            <a:pPr marL="6350" indent="-6350">
              <a:lnSpc>
                <a:spcPct val="147000"/>
              </a:lnSpc>
              <a:spcAft>
                <a:spcPts val="0"/>
              </a:spcAf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Disadvantages: </a:t>
            </a:r>
            <a:endParaRPr lang="en-IN"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47000"/>
              </a:lnSpc>
              <a:spcAft>
                <a:spcPts val="0"/>
              </a:spcAft>
              <a:buFont typeface="Wingdings" panose="05000000000000000000" pitchFamily="2" charset="2"/>
              <a:buChar char="q"/>
            </a:pPr>
            <a:r>
              <a:rPr lang="en-IN" sz="2400" dirty="0" smtClean="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Gives </a:t>
            </a:r>
            <a:r>
              <a:rPr lang="en-IN"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only 0.9651 accuracy for the prediction of malaria status. </a:t>
            </a:r>
            <a:endParaRPr lang="en-IN" sz="2400" dirty="0" smtClean="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indent="-342900">
              <a:lnSpc>
                <a:spcPct val="147000"/>
              </a:lnSpc>
              <a:spcAft>
                <a:spcPts val="0"/>
              </a:spcAft>
              <a:buFont typeface="Wingdings" panose="05000000000000000000" pitchFamily="2" charset="2"/>
              <a:buChar char="q"/>
            </a:pPr>
            <a:r>
              <a:rPr lang="en-IN" sz="2400" dirty="0" smtClean="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a:t>
            </a:r>
            <a:r>
              <a:rPr lang="en-IN"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calculation becomes incompatible because the shape of red blood cells is not perfect. </a:t>
            </a:r>
            <a:endParaRPr lang="en-IN"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6038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a:t>
            </a:r>
            <a:endParaRPr lang="en-IN" dirty="0"/>
          </a:p>
        </p:txBody>
      </p:sp>
      <p:sp>
        <p:nvSpPr>
          <p:cNvPr id="3" name="Rectangle 2"/>
          <p:cNvSpPr/>
          <p:nvPr/>
        </p:nvSpPr>
        <p:spPr>
          <a:xfrm>
            <a:off x="1701924" y="1772816"/>
            <a:ext cx="9433048" cy="4445832"/>
          </a:xfrm>
          <a:prstGeom prst="rect">
            <a:avLst/>
          </a:prstGeom>
        </p:spPr>
        <p:txBody>
          <a:bodyPr wrap="square">
            <a:spAutoFit/>
          </a:bodyPr>
          <a:lstStyle/>
          <a:p>
            <a:pPr marL="342900" lvl="0" indent="-342900" fontAlgn="base">
              <a:lnSpc>
                <a:spcPct val="147000"/>
              </a:lnSpc>
              <a:spcAft>
                <a:spcPts val="265"/>
              </a:spcAft>
              <a:buClr>
                <a:srgbClr val="000000"/>
              </a:buClr>
              <a:buSzPts val="1100"/>
              <a:buFont typeface="Arial" panose="020B0604020202020204" pitchFamily="34" charset="0"/>
              <a:buChar char="•"/>
            </a:pPr>
            <a:r>
              <a:rPr lang="en-IN" sz="26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Deep learning based model can detect malaria parasites from microscopic images with accuracy of 99.23% while requiring just over 4600 floating point operations </a:t>
            </a:r>
            <a:endParaRPr lang="en-IN" sz="2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07000"/>
              </a:lnSpc>
              <a:spcAft>
                <a:spcPts val="675"/>
              </a:spcAft>
              <a:buClr>
                <a:srgbClr val="000000"/>
              </a:buClr>
              <a:buSzPts val="1100"/>
              <a:buFont typeface="Arial" panose="020B0604020202020204" pitchFamily="34" charset="0"/>
              <a:buChar char="•"/>
            </a:pPr>
            <a:r>
              <a:rPr lang="en-IN" sz="26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Malaria detection of drawing blood cells using the </a:t>
            </a:r>
            <a:r>
              <a:rPr lang="en-IN" sz="2600" dirty="0" err="1">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Opencv</a:t>
            </a:r>
            <a:r>
              <a:rPr lang="en-IN" sz="26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which can detect malaria on patient through microscopic digital image of blood samples. </a:t>
            </a:r>
            <a:endParaRPr lang="en-IN" sz="2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47000"/>
              </a:lnSpc>
              <a:spcAft>
                <a:spcPts val="265"/>
              </a:spcAft>
              <a:buClr>
                <a:srgbClr val="000000"/>
              </a:buClr>
              <a:buSzPts val="1100"/>
              <a:buFont typeface="Arial" panose="020B0604020202020204" pitchFamily="34" charset="0"/>
              <a:buChar char="•"/>
            </a:pPr>
            <a:r>
              <a:rPr lang="en-IN" sz="26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For practical validation of model efficiency, we have deployed the miniaturized model in a server-backend web application. </a:t>
            </a:r>
            <a:endParaRPr lang="en-IN" sz="26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5380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05" y="836712"/>
            <a:ext cx="9143998" cy="1020762"/>
          </a:xfrm>
        </p:spPr>
        <p:txBody>
          <a:bodyPr/>
          <a:lstStyle/>
          <a:p>
            <a:r>
              <a:rPr lang="en-IN" b="1" dirty="0">
                <a:latin typeface="Times New Roman" panose="02020603050405020304" pitchFamily="18" charset="0"/>
                <a:ea typeface="Times New Roman" panose="02020603050405020304" pitchFamily="18" charset="0"/>
              </a:rPr>
              <a:t>CONCLUSION  </a:t>
            </a:r>
            <a:r>
              <a:rPr lang="en-IN" b="1" dirty="0">
                <a:solidFill>
                  <a:srgbClr val="000000"/>
                </a:solidFill>
                <a:latin typeface="Times New Roman" panose="02020603050405020304" pitchFamily="18" charset="0"/>
                <a:ea typeface="Times New Roman" panose="02020603050405020304" pitchFamily="18" charset="0"/>
              </a:rPr>
              <a:t/>
            </a:r>
            <a:br>
              <a:rPr lang="en-IN" b="1" dirty="0">
                <a:solidFill>
                  <a:srgbClr val="000000"/>
                </a:solidFill>
                <a:latin typeface="Times New Roman" panose="02020603050405020304" pitchFamily="18" charset="0"/>
                <a:ea typeface="Times New Roman" panose="02020603050405020304" pitchFamily="18" charset="0"/>
              </a:rPr>
            </a:br>
            <a:endParaRPr lang="en-IN" dirty="0"/>
          </a:p>
        </p:txBody>
      </p:sp>
      <p:sp>
        <p:nvSpPr>
          <p:cNvPr id="3" name="Rectangle 2"/>
          <p:cNvSpPr/>
          <p:nvPr/>
        </p:nvSpPr>
        <p:spPr>
          <a:xfrm>
            <a:off x="1673276" y="2060848"/>
            <a:ext cx="9505056" cy="3243260"/>
          </a:xfrm>
          <a:prstGeom prst="rect">
            <a:avLst/>
          </a:prstGeom>
        </p:spPr>
        <p:txBody>
          <a:bodyPr wrap="square">
            <a:spAutoFit/>
          </a:bodyPr>
          <a:lstStyle/>
          <a:p>
            <a:pPr>
              <a:lnSpc>
                <a:spcPct val="107000"/>
              </a:lnSpc>
              <a:spcAft>
                <a:spcPts val="1470"/>
              </a:spcAft>
            </a:pPr>
            <a:r>
              <a:rPr lang="en-IN" sz="2400" dirty="0" smtClean="0">
                <a:latin typeface="Times New Roman" panose="02020603050405020304" pitchFamily="18" charset="0"/>
                <a:ea typeface="Times New Roman" panose="02020603050405020304" pitchFamily="18" charset="0"/>
              </a:rPr>
              <a:t>We </a:t>
            </a:r>
            <a:r>
              <a:rPr lang="en-IN" sz="2400" dirty="0">
                <a:latin typeface="Times New Roman" panose="02020603050405020304" pitchFamily="18" charset="0"/>
                <a:ea typeface="Times New Roman" panose="02020603050405020304" pitchFamily="18" charset="0"/>
              </a:rPr>
              <a:t>looked at an interesting real-world medical imaging case study of malaria detection in this article. </a:t>
            </a:r>
            <a:endParaRPr lang="en-IN" sz="2400" dirty="0" smtClean="0">
              <a:latin typeface="Times New Roman" panose="02020603050405020304" pitchFamily="18" charset="0"/>
              <a:ea typeface="Times New Roman" panose="02020603050405020304" pitchFamily="18" charset="0"/>
            </a:endParaRPr>
          </a:p>
          <a:p>
            <a:pPr>
              <a:lnSpc>
                <a:spcPct val="107000"/>
              </a:lnSpc>
              <a:spcAft>
                <a:spcPts val="1470"/>
              </a:spcAft>
            </a:pPr>
            <a:r>
              <a:rPr lang="en-IN" sz="2400" dirty="0" smtClean="0">
                <a:latin typeface="Times New Roman" panose="02020603050405020304" pitchFamily="18" charset="0"/>
                <a:ea typeface="Times New Roman" panose="02020603050405020304" pitchFamily="18" charset="0"/>
              </a:rPr>
              <a:t>We </a:t>
            </a:r>
            <a:r>
              <a:rPr lang="en-IN" sz="2400" dirty="0">
                <a:latin typeface="Times New Roman" panose="02020603050405020304" pitchFamily="18" charset="0"/>
                <a:ea typeface="Times New Roman" panose="02020603050405020304" pitchFamily="18" charset="0"/>
              </a:rPr>
              <a:t>looked at easy to build open-source techniques leveraging AI which can give us state-of-the-art accuracy in detecting malaria thus enabling AI for social good. </a:t>
            </a:r>
            <a:endParaRPr lang="en-IN" sz="2400" dirty="0" smtClean="0">
              <a:latin typeface="Times New Roman" panose="02020603050405020304" pitchFamily="18" charset="0"/>
              <a:ea typeface="Times New Roman" panose="02020603050405020304" pitchFamily="18" charset="0"/>
            </a:endParaRPr>
          </a:p>
          <a:p>
            <a:pPr>
              <a:lnSpc>
                <a:spcPct val="107000"/>
              </a:lnSpc>
              <a:spcAft>
                <a:spcPts val="1470"/>
              </a:spcAft>
            </a:pPr>
            <a:r>
              <a:rPr lang="en-IN" sz="2400" dirty="0" smtClean="0">
                <a:latin typeface="Times New Roman" panose="02020603050405020304" pitchFamily="18" charset="0"/>
                <a:ea typeface="Times New Roman" panose="02020603050405020304" pitchFamily="18" charset="0"/>
              </a:rPr>
              <a:t>Let’s </a:t>
            </a:r>
            <a:r>
              <a:rPr lang="en-IN" sz="2400" dirty="0">
                <a:latin typeface="Times New Roman" panose="02020603050405020304" pitchFamily="18" charset="0"/>
                <a:ea typeface="Times New Roman" panose="02020603050405020304" pitchFamily="18" charset="0"/>
              </a:rPr>
              <a:t>hope for more adoption of open-source AI capabilities across healthcare making it cheaper and accessible for everyone across the world!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968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IN" dirty="0"/>
          </a:p>
        </p:txBody>
      </p:sp>
      <p:sp>
        <p:nvSpPr>
          <p:cNvPr id="3" name="Rectangle 2"/>
          <p:cNvSpPr/>
          <p:nvPr/>
        </p:nvSpPr>
        <p:spPr>
          <a:xfrm>
            <a:off x="1508112" y="1844824"/>
            <a:ext cx="1008112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Malaria remains a major burden on global </a:t>
            </a:r>
            <a:r>
              <a:rPr lang="en-US" sz="2400" dirty="0" smtClean="0">
                <a:latin typeface="Times New Roman" panose="02020603050405020304" pitchFamily="18" charset="0"/>
                <a:cs typeface="Times New Roman" panose="02020603050405020304" pitchFamily="18" charset="0"/>
              </a:rPr>
              <a:t>health.</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Besides </a:t>
            </a:r>
            <a:r>
              <a:rPr lang="en-US" sz="2400" dirty="0">
                <a:latin typeface="Times New Roman" panose="02020603050405020304" pitchFamily="18" charset="0"/>
                <a:cs typeface="Times New Roman" panose="02020603050405020304" pitchFamily="18" charset="0"/>
              </a:rPr>
              <a:t>biomedical research and political efforts, modern information technology is playing a key role in many attempts at fighting the disease.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barriers to a successful mortality reduction has been inadequate malaria diagnosis in particular.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improve diagnosis, image analysis software and machine learning methods have been used to quantify </a:t>
            </a:r>
            <a:r>
              <a:rPr lang="en-US" sz="2400" dirty="0" err="1">
                <a:latin typeface="Times New Roman" panose="02020603050405020304" pitchFamily="18" charset="0"/>
                <a:cs typeface="Times New Roman" panose="02020603050405020304" pitchFamily="18" charset="0"/>
              </a:rPr>
              <a:t>parasitemia</a:t>
            </a:r>
            <a:r>
              <a:rPr lang="en-US" sz="2400" dirty="0">
                <a:latin typeface="Times New Roman" panose="02020603050405020304" pitchFamily="18" charset="0"/>
                <a:cs typeface="Times New Roman" panose="02020603050405020304" pitchFamily="18" charset="0"/>
              </a:rPr>
              <a:t> in microscopic blood slides.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80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092" y="2780928"/>
            <a:ext cx="5616624" cy="923330"/>
          </a:xfrm>
          <a:prstGeom prst="rect">
            <a:avLst/>
          </a:prstGeom>
          <a:noFill/>
        </p:spPr>
        <p:txBody>
          <a:bodyPr wrap="square" rtlCol="0">
            <a:spAutoFit/>
          </a:bodyPr>
          <a:lstStyle/>
          <a:p>
            <a:pPr>
              <a:lnSpc>
                <a:spcPct val="90000"/>
              </a:lnSpc>
            </a:pPr>
            <a:r>
              <a:rPr lang="en-US"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5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p:txBody>
          <a:bodyPr/>
          <a:lstStyle/>
          <a:p>
            <a:pPr marL="0" indent="0" algn="just">
              <a:buNone/>
            </a:pPr>
            <a:r>
              <a:rPr lang="en-US" dirty="0">
                <a:latin typeface="Times New Roman" panose="02020603050405020304" pitchFamily="18" charset="0"/>
                <a:ea typeface="Tahoma" panose="020B0604030504040204" pitchFamily="34" charset="0"/>
                <a:cs typeface="Times New Roman" panose="02020603050405020304" pitchFamily="18" charset="0"/>
              </a:rPr>
              <a:t>Malaria is a deadly, infectious mosquito-borne disease caused by Plasmodium parasites. </a:t>
            </a: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dirty="0" smtClean="0">
                <a:latin typeface="Times New Roman" panose="02020603050405020304" pitchFamily="18" charset="0"/>
                <a:ea typeface="Tahoma" panose="020B0604030504040204" pitchFamily="34" charset="0"/>
                <a:cs typeface="Times New Roman" panose="02020603050405020304" pitchFamily="18" charset="0"/>
              </a:rPr>
              <a:t>These </a:t>
            </a:r>
            <a:r>
              <a:rPr lang="en-US" dirty="0">
                <a:latin typeface="Times New Roman" panose="02020603050405020304" pitchFamily="18" charset="0"/>
                <a:ea typeface="Tahoma" panose="020B0604030504040204" pitchFamily="34" charset="0"/>
                <a:cs typeface="Times New Roman" panose="02020603050405020304" pitchFamily="18" charset="0"/>
              </a:rPr>
              <a:t>parasites are transmitted by the bites of infected female Anopheles mosquitoes</a:t>
            </a:r>
            <a:r>
              <a:rPr lang="en-US" dirty="0" smtClean="0">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early </a:t>
            </a:r>
            <a:r>
              <a:rPr lang="en-US" dirty="0">
                <a:latin typeface="Times New Roman" panose="02020603050405020304" pitchFamily="18" charset="0"/>
                <a:cs typeface="Times New Roman" panose="02020603050405020304" pitchFamily="18" charset="0"/>
              </a:rPr>
              <a:t>half the world’s population is at risk from malaria and there are over 200 million malaria cases and approximately 400,000 deaths due to malaria every year.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gives us all the more motivation to make malaria detection and diagnosis fast, easy and effective.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036" y="836712"/>
            <a:ext cx="6552728" cy="3384376"/>
          </a:xfrm>
          <a:prstGeom prst="rect">
            <a:avLst/>
          </a:prstGeom>
        </p:spPr>
      </p:pic>
      <p:sp>
        <p:nvSpPr>
          <p:cNvPr id="3" name="Rectangle 2"/>
          <p:cNvSpPr/>
          <p:nvPr/>
        </p:nvSpPr>
        <p:spPr>
          <a:xfrm>
            <a:off x="837828" y="4653136"/>
            <a:ext cx="10801200" cy="1569660"/>
          </a:xfrm>
          <a:prstGeom prst="rect">
            <a:avLst/>
          </a:prstGeom>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is the Malaria </a:t>
            </a:r>
            <a:r>
              <a:rPr lang="en-US" sz="2400" dirty="0">
                <a:latin typeface="Times New Roman" panose="02020603050405020304" pitchFamily="18" charset="0"/>
                <a:cs typeface="Times New Roman" panose="02020603050405020304" pitchFamily="18" charset="0"/>
              </a:rPr>
              <a:t>Estimated Risk Heath </a:t>
            </a:r>
            <a:r>
              <a:rPr lang="en-US" sz="2400" dirty="0" smtClean="0">
                <a:latin typeface="Times New Roman" panose="02020603050405020304" pitchFamily="18" charset="0"/>
                <a:cs typeface="Times New Roman" panose="02020603050405020304" pitchFamily="18" charset="0"/>
              </a:rPr>
              <a:t>Map by WHO.</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pretty clear that malaria is prevalent across the globe </a:t>
            </a:r>
            <a:r>
              <a:rPr lang="en-US" sz="2400" dirty="0" smtClean="0">
                <a:latin typeface="Times New Roman" panose="02020603050405020304" pitchFamily="18" charset="0"/>
                <a:cs typeface="Times New Roman" panose="02020603050405020304" pitchFamily="18" charset="0"/>
              </a:rPr>
              <a:t>especially </a:t>
            </a:r>
            <a:r>
              <a:rPr lang="en-US" sz="2400" dirty="0">
                <a:latin typeface="Times New Roman" panose="02020603050405020304" pitchFamily="18" charset="0"/>
                <a:cs typeface="Times New Roman" panose="02020603050405020304" pitchFamily="18" charset="0"/>
              </a:rPr>
              <a:t>in tropical regions.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85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Detecting Malaria</a:t>
            </a:r>
            <a:endParaRPr lang="en-IN" dirty="0"/>
          </a:p>
        </p:txBody>
      </p:sp>
      <p:sp>
        <p:nvSpPr>
          <p:cNvPr id="3" name="Rectangle 2"/>
          <p:cNvSpPr/>
          <p:nvPr/>
        </p:nvSpPr>
        <p:spPr>
          <a:xfrm>
            <a:off x="1522414" y="1779460"/>
            <a:ext cx="10188622"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several methods and tests which can be used for malaria detection and </a:t>
            </a:r>
            <a:r>
              <a:rPr lang="en-US" sz="2400" dirty="0" smtClean="0">
                <a:latin typeface="Times New Roman" panose="02020603050405020304" pitchFamily="18" charset="0"/>
                <a:cs typeface="Times New Roman" panose="02020603050405020304" pitchFamily="18" charset="0"/>
              </a:rPr>
              <a:t>diagnosis including thick </a:t>
            </a:r>
            <a:r>
              <a:rPr lang="en-US" sz="2400" dirty="0">
                <a:latin typeface="Times New Roman" panose="02020603050405020304" pitchFamily="18" charset="0"/>
                <a:cs typeface="Times New Roman" panose="02020603050405020304" pitchFamily="18" charset="0"/>
              </a:rPr>
              <a:t>and thin blood smear examinations, polymerase chain reaction (PCR) and rapid diagnostic tests (RDT).</a:t>
            </a:r>
            <a:endParaRPr lang="en-IN" sz="2400" dirty="0">
              <a:latin typeface="Times New Roman" panose="02020603050405020304" pitchFamily="18" charset="0"/>
              <a:cs typeface="Times New Roman" panose="02020603050405020304" pitchFamily="18" charset="0"/>
            </a:endParaRPr>
          </a:p>
        </p:txBody>
      </p:sp>
      <p:pic>
        <p:nvPicPr>
          <p:cNvPr id="1026"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657" y="3292016"/>
            <a:ext cx="5076054" cy="26291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60424" y="6183026"/>
            <a:ext cx="468052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 blood smear workflow for Malaria </a:t>
            </a:r>
            <a:r>
              <a:rPr lang="en-US" dirty="0" smtClean="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958508" y="3212976"/>
            <a:ext cx="4464496"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Based on the guidelines from the WHO protocol, this procedure involves intensive examination of the blood smear at a 100X magnification, where people manually count red blood cells that contain parasites out of 5000 cells.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34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342" y="476672"/>
            <a:ext cx="108012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Thus, malaria detection is definitely an intensive manual process which can perhaps be automated using deep learning which forms the basis of this </a:t>
            </a:r>
            <a:r>
              <a:rPr lang="en-US" sz="2400" dirty="0" smtClean="0">
                <a:latin typeface="Times New Roman" panose="02020603050405020304" pitchFamily="18" charset="0"/>
                <a:cs typeface="Times New Roman" panose="02020603050405020304" pitchFamily="18" charset="0"/>
              </a:rPr>
              <a:t>project.</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86872" y="1628800"/>
            <a:ext cx="10789670" cy="4585871"/>
          </a:xfrm>
          <a:prstGeom prst="rect">
            <a:avLst/>
          </a:prstGeom>
        </p:spPr>
        <p:txBody>
          <a:bodyPr wrap="square">
            <a:spAutoFit/>
          </a:bodyPr>
          <a:lstStyle/>
          <a:p>
            <a:r>
              <a:rPr lang="en-US" sz="2600" b="1" u="sng" dirty="0">
                <a:latin typeface="Times New Roman" panose="02020603050405020304" pitchFamily="18" charset="0"/>
                <a:cs typeface="Times New Roman" panose="02020603050405020304" pitchFamily="18" charset="0"/>
              </a:rPr>
              <a:t>Deep Learning for Malaria </a:t>
            </a:r>
            <a:r>
              <a:rPr lang="en-US" sz="2600" b="1" u="sng" dirty="0" smtClean="0">
                <a:latin typeface="Times New Roman" panose="02020603050405020304" pitchFamily="18" charset="0"/>
                <a:cs typeface="Times New Roman" panose="02020603050405020304" pitchFamily="18" charset="0"/>
              </a:rPr>
              <a:t>Detection</a:t>
            </a:r>
            <a:r>
              <a:rPr lang="en-US" sz="2600" b="1" dirty="0" smtClean="0">
                <a:latin typeface="Times New Roman" panose="02020603050405020304" pitchFamily="18" charset="0"/>
                <a:cs typeface="Times New Roman" panose="02020603050405020304" pitchFamily="18" charset="0"/>
              </a:rPr>
              <a:t>:</a:t>
            </a:r>
          </a:p>
          <a:p>
            <a:endParaRPr lang="en-US" sz="26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With </a:t>
            </a:r>
            <a:r>
              <a:rPr lang="en-US" sz="2400" dirty="0">
                <a:latin typeface="Times New Roman" panose="02020603050405020304" pitchFamily="18" charset="0"/>
                <a:cs typeface="Times New Roman" panose="02020603050405020304" pitchFamily="18" charset="0"/>
              </a:rPr>
              <a:t>regular manual diagnosis of blood smears, it is an intensive manual process requiring proper expertise in classifying and counting the parasitized and uninfected cells. Typically this may not scale well and might cause problems if we do not have the right expertise in specific regions around the world</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Deep Learning models, or to be more specific, Convolutional Neural Networks (CNNs) have proven to be really effective in a wide variety of computer vision tasks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Our focus would be to try out </a:t>
            </a:r>
            <a:r>
              <a:rPr lang="en-US" sz="2400" dirty="0" smtClean="0">
                <a:latin typeface="Times New Roman" panose="02020603050405020304" pitchFamily="18" charset="0"/>
                <a:cs typeface="Times New Roman" panose="02020603050405020304" pitchFamily="18" charset="0"/>
              </a:rPr>
              <a:t>simple </a:t>
            </a:r>
            <a:r>
              <a:rPr lang="en-US" sz="2400" dirty="0">
                <a:latin typeface="Times New Roman" panose="02020603050405020304" pitchFamily="18" charset="0"/>
                <a:cs typeface="Times New Roman" panose="02020603050405020304" pitchFamily="18" charset="0"/>
              </a:rPr>
              <a:t>CNN </a:t>
            </a: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from scratch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see the kind of results we get on the </a:t>
            </a:r>
            <a:r>
              <a:rPr lang="en-US" sz="2400" dirty="0" smtClean="0">
                <a:latin typeface="Times New Roman" panose="02020603050405020304" pitchFamily="18" charset="0"/>
                <a:cs typeface="Times New Roman" panose="02020603050405020304" pitchFamily="18" charset="0"/>
              </a:rPr>
              <a:t>malaria dataset</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will be using open-source tools and frameworks which include Python and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build our models.</a:t>
            </a:r>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31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6544" y="1865621"/>
            <a:ext cx="10068468" cy="3214021"/>
          </a:xfrm>
          <a:prstGeom prst="rect">
            <a:avLst/>
          </a:prstGeom>
        </p:spPr>
        <p:txBody>
          <a:bodyPr wrap="square">
            <a:spAutoFit/>
          </a:bodyPr>
          <a:lstStyle/>
          <a:p>
            <a:pPr marL="6350" marR="866775" indent="-6350" algn="just">
              <a:lnSpc>
                <a:spcPct val="111000"/>
              </a:lnSpc>
              <a:spcAft>
                <a:spcPts val="1055"/>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In this paper, the dataset we used is derived from</a:t>
            </a:r>
            <a:r>
              <a:rPr lang="en-IN" sz="2400" dirty="0">
                <a:latin typeface="Times New Roman" panose="02020603050405020304" pitchFamily="18" charset="0"/>
                <a:ea typeface="Calibri" panose="020F0502020204030204" pitchFamily="34" charset="0"/>
                <a:cs typeface="Times New Roman" panose="02020603050405020304" pitchFamily="18" charset="0"/>
                <a:hlinkClick r:id="rId2"/>
              </a:rPr>
              <a:t> </a:t>
            </a:r>
            <a:r>
              <a:rPr lang="en-IN" sz="2400" u="sng" dirty="0">
                <a:uFill>
                  <a:solidFill>
                    <a:srgbClr val="3C8DBC"/>
                  </a:solidFill>
                </a:uFill>
                <a:latin typeface="Times New Roman" panose="02020603050405020304" pitchFamily="18" charset="0"/>
                <a:ea typeface="Arial" panose="020B0604020202020204" pitchFamily="34" charset="0"/>
                <a:cs typeface="Times New Roman" panose="02020603050405020304" pitchFamily="18" charset="0"/>
                <a:hlinkClick r:id="rId2"/>
              </a:rPr>
              <a:t>https://www.kaggle.com/iarunava/cellimages-for-detecting-malaria</a:t>
            </a:r>
            <a:r>
              <a:rPr lang="en-IN" sz="2400" dirty="0">
                <a:latin typeface="Times New Roman" panose="02020603050405020304" pitchFamily="18" charset="0"/>
                <a:ea typeface="Calibri" panose="020F0502020204030204" pitchFamily="34" charset="0"/>
                <a:cs typeface="Times New Roman" panose="02020603050405020304" pitchFamily="18" charset="0"/>
                <a:hlinkClick r:id="rId2"/>
              </a:rPr>
              <a:t>.</a:t>
            </a:r>
            <a:r>
              <a:rPr lang="en-IN" sz="2400" dirty="0">
                <a:latin typeface="Times New Roman" panose="02020603050405020304" pitchFamily="18" charset="0"/>
                <a:ea typeface="Calibri" panose="020F0502020204030204" pitchFamily="34" charset="0"/>
                <a:cs typeface="Times New Roman" panose="02020603050405020304" pitchFamily="18" charset="0"/>
              </a:rPr>
              <a:t>  Malaria dataset contains 27,558 cell images classified into two groups called parasitized and uninfected cells, where each cell contains an equal number of instances.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6350" marR="866775" indent="-6350" algn="just">
              <a:lnSpc>
                <a:spcPct val="111000"/>
              </a:lnSpc>
              <a:spcAft>
                <a:spcPts val="1055"/>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Then we are splitting it into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test_set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train_set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with 80-20 split.</a:t>
            </a:r>
          </a:p>
          <a:p>
            <a:pPr marL="6350" marR="866775" indent="-6350" algn="just">
              <a:lnSpc>
                <a:spcPct val="111000"/>
              </a:lnSpc>
              <a:spcAft>
                <a:spcPts val="1055"/>
              </a:spcAft>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3"/>
          <a:stretch>
            <a:fillRect/>
          </a:stretch>
        </p:blipFill>
        <p:spPr>
          <a:xfrm>
            <a:off x="2710036" y="4941168"/>
            <a:ext cx="952500" cy="990600"/>
          </a:xfrm>
          <a:prstGeom prst="rect">
            <a:avLst/>
          </a:prstGeom>
        </p:spPr>
      </p:pic>
      <p:pic>
        <p:nvPicPr>
          <p:cNvPr id="4" name="Picture 3"/>
          <p:cNvPicPr>
            <a:picLocks noChangeAspect="1"/>
          </p:cNvPicPr>
          <p:nvPr/>
        </p:nvPicPr>
        <p:blipFill>
          <a:blip r:embed="rId4"/>
          <a:stretch>
            <a:fillRect/>
          </a:stretch>
        </p:blipFill>
        <p:spPr>
          <a:xfrm>
            <a:off x="7246540" y="4932562"/>
            <a:ext cx="1030313" cy="902286"/>
          </a:xfrm>
          <a:prstGeom prst="rect">
            <a:avLst/>
          </a:prstGeom>
        </p:spPr>
      </p:pic>
      <p:sp>
        <p:nvSpPr>
          <p:cNvPr id="5" name="Title 4"/>
          <p:cNvSpPr>
            <a:spLocks noGrp="1"/>
          </p:cNvSpPr>
          <p:nvPr>
            <p:ph type="title"/>
          </p:nvPr>
        </p:nvSpPr>
        <p:spPr/>
        <p:txBody>
          <a:bodyPr/>
          <a:lstStyle/>
          <a:p>
            <a:r>
              <a:rPr lang="en-US" dirty="0" smtClean="0"/>
              <a:t>Dataset</a:t>
            </a:r>
            <a:endParaRPr lang="en-IN" dirty="0"/>
          </a:p>
        </p:txBody>
      </p:sp>
      <p:sp>
        <p:nvSpPr>
          <p:cNvPr id="6" name="Rectangle 5"/>
          <p:cNvSpPr/>
          <p:nvPr/>
        </p:nvSpPr>
        <p:spPr>
          <a:xfrm>
            <a:off x="3949601" y="5251802"/>
            <a:ext cx="1710725"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Uninfected </a:t>
            </a:r>
            <a:r>
              <a:rPr lang="en-IN" dirty="0" smtClean="0">
                <a:latin typeface="Times New Roman" panose="02020603050405020304" pitchFamily="18" charset="0"/>
                <a:ea typeface="Times New Roman" panose="02020603050405020304" pitchFamily="18" charset="0"/>
              </a:rPr>
              <a:t>Cell </a:t>
            </a:r>
            <a:endParaRPr lang="en-IN" dirty="0"/>
          </a:p>
        </p:txBody>
      </p:sp>
      <p:sp>
        <p:nvSpPr>
          <p:cNvPr id="7" name="Rectangle 6"/>
          <p:cNvSpPr/>
          <p:nvPr/>
        </p:nvSpPr>
        <p:spPr>
          <a:xfrm>
            <a:off x="8633581" y="5199039"/>
            <a:ext cx="1697901" cy="369332"/>
          </a:xfrm>
          <a:prstGeom prst="rect">
            <a:avLst/>
          </a:prstGeom>
        </p:spPr>
        <p:txBody>
          <a:bodyPr wrap="none">
            <a:spAutoFit/>
          </a:bodyPr>
          <a:lstStyle/>
          <a:p>
            <a:r>
              <a:rPr lang="en-IN" dirty="0">
                <a:latin typeface="Times New Roman" panose="02020603050405020304" pitchFamily="18" charset="0"/>
                <a:ea typeface="Times New Roman" panose="02020603050405020304" pitchFamily="18" charset="0"/>
              </a:rPr>
              <a:t>Parasitized </a:t>
            </a:r>
            <a:r>
              <a:rPr lang="en-IN" dirty="0" smtClean="0">
                <a:latin typeface="Times New Roman" panose="02020603050405020304" pitchFamily="18" charset="0"/>
                <a:ea typeface="Times New Roman" panose="02020603050405020304" pitchFamily="18" charset="0"/>
              </a:rPr>
              <a:t>Cell </a:t>
            </a:r>
            <a:endParaRPr lang="en-IN" dirty="0"/>
          </a:p>
        </p:txBody>
      </p:sp>
    </p:spTree>
    <p:extLst>
      <p:ext uri="{BB962C8B-B14F-4D97-AF65-F5344CB8AC3E}">
        <p14:creationId xmlns:p14="http://schemas.microsoft.com/office/powerpoint/2010/main" val="150604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908720"/>
            <a:ext cx="9143998" cy="792088"/>
          </a:xfrm>
        </p:spPr>
        <p:txBody>
          <a:bodyPr>
            <a:noAutofit/>
          </a:bodyPr>
          <a:lstStyle/>
          <a:p>
            <a:r>
              <a:rPr lang="en-IN" sz="3000" b="1" dirty="0">
                <a:latin typeface="Times New Roman" panose="02020603050405020304" pitchFamily="18" charset="0"/>
                <a:cs typeface="Times New Roman" panose="02020603050405020304" pitchFamily="18" charset="0"/>
              </a:rPr>
              <a:t>Software Designing         </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1557908" y="1678377"/>
            <a:ext cx="8928992" cy="4359655"/>
          </a:xfrm>
          <a:prstGeom prst="rect">
            <a:avLst/>
          </a:prstGeom>
        </p:spPr>
        <p:txBody>
          <a:bodyPr wrap="square">
            <a:spAutoFit/>
          </a:bodyPr>
          <a:lstStyle/>
          <a:p>
            <a:pPr marL="342900" marR="866775" lvl="0" indent="-342900" fontAlgn="base">
              <a:lnSpc>
                <a:spcPct val="111000"/>
              </a:lnSpc>
              <a:spcAft>
                <a:spcPts val="1055"/>
              </a:spcAft>
              <a:buClr>
                <a:srgbClr val="000000"/>
              </a:buClr>
              <a:buSzPts val="1200"/>
              <a:buFont typeface="Courier New" panose="02070309020205020404" pitchFamily="49" charset="0"/>
              <a:buChar char="o"/>
            </a:pPr>
            <a:r>
              <a:rPr lang="en-IN" sz="2400" dirty="0" err="1">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Jupyter</a:t>
            </a: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Notebook Environment </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Google </a:t>
            </a:r>
            <a:r>
              <a:rPr lang="en-IN" sz="2400" dirty="0" err="1"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Colab</a:t>
            </a:r>
            <a:endPar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IN" sz="2400" dirty="0" err="1">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Spyder</a:t>
            </a: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IDE  </a:t>
            </a:r>
            <a:endPar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Deep </a:t>
            </a: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Learning Algorithms </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(CNN)</a:t>
            </a:r>
            <a:endPar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indent="-342900" fontAlgn="base">
              <a:lnSpc>
                <a:spcPct val="111000"/>
              </a:lnSpc>
              <a:spcAft>
                <a:spcPts val="1055"/>
              </a:spcAft>
              <a:buClr>
                <a:srgbClr val="000000"/>
              </a:buClr>
              <a:buSzPts val="1200"/>
              <a:buFont typeface="Arial" panose="020B0604020202020204" pitchFamily="34" charset="0"/>
              <a:buChar char="●"/>
            </a:pP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Python </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numpy</a:t>
            </a: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matplotlib</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smtClean="0"/>
              <a:t>ImageDataGenerator</a:t>
            </a:r>
            <a:r>
              <a:rPr lang="en-IN" sz="2400" dirty="0" smtClean="0"/>
              <a:t>,</a:t>
            </a:r>
            <a:r>
              <a:rPr lang="en-IN" sz="2400" dirty="0"/>
              <a:t> </a:t>
            </a:r>
            <a:r>
              <a:rPr lang="en-IN" sz="2400" dirty="0" err="1" smtClean="0"/>
              <a:t>keras</a:t>
            </a:r>
            <a:r>
              <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HTML  </a:t>
            </a:r>
            <a:endParaRPr lang="en-IN"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US"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CSS</a:t>
            </a: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US" sz="2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JavaScript</a:t>
            </a:r>
            <a:endPar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866775" lvl="0" indent="-342900" fontAlgn="base">
              <a:lnSpc>
                <a:spcPct val="111000"/>
              </a:lnSpc>
              <a:spcAft>
                <a:spcPts val="1055"/>
              </a:spcAft>
              <a:buClr>
                <a:srgbClr val="000000"/>
              </a:buClr>
              <a:buSzPts val="1200"/>
              <a:buFont typeface="Arial" panose="020B0604020202020204" pitchFamily="34" charset="0"/>
              <a:buChar char="●"/>
            </a:pPr>
            <a:r>
              <a:rPr lang="en-IN" sz="2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Flask</a:t>
            </a:r>
            <a:r>
              <a:rPr lang="en-IN" sz="2400" b="1"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810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034" t="25467" r="52034" b="8913"/>
          <a:stretch/>
        </p:blipFill>
        <p:spPr>
          <a:xfrm>
            <a:off x="2494012" y="1916832"/>
            <a:ext cx="6552728" cy="4248472"/>
          </a:xfrm>
          <a:prstGeom prst="rect">
            <a:avLst/>
          </a:prstGeom>
        </p:spPr>
      </p:pic>
    </p:spTree>
    <p:extLst>
      <p:ext uri="{BB962C8B-B14F-4D97-AF65-F5344CB8AC3E}">
        <p14:creationId xmlns:p14="http://schemas.microsoft.com/office/powerpoint/2010/main" val="112060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129</TotalTime>
  <Words>656</Words>
  <Application>Microsoft Office PowerPoint</Application>
  <PresentationFormat>Custom</PresentationFormat>
  <Paragraphs>91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Corbel</vt:lpstr>
      <vt:lpstr>Courier New</vt:lpstr>
      <vt:lpstr>Tahoma</vt:lpstr>
      <vt:lpstr>Times New Roman</vt:lpstr>
      <vt:lpstr>Wingdings</vt:lpstr>
      <vt:lpstr>Chalkboard 16x9</vt:lpstr>
      <vt:lpstr>Malaria Disease Prediction </vt:lpstr>
      <vt:lpstr>Problem Statement </vt:lpstr>
      <vt:lpstr>INTRODUCTION</vt:lpstr>
      <vt:lpstr>PowerPoint Presentation</vt:lpstr>
      <vt:lpstr>Methods for Detecting Malaria</vt:lpstr>
      <vt:lpstr>PowerPoint Presentation</vt:lpstr>
      <vt:lpstr>Dataset</vt:lpstr>
      <vt:lpstr>Software Designing          </vt:lpstr>
      <vt:lpstr>Flowchart</vt:lpstr>
      <vt:lpstr>Block Diagram</vt:lpstr>
      <vt:lpstr>Model Code</vt:lpstr>
      <vt:lpstr>PowerPoint Presentation</vt:lpstr>
      <vt:lpstr>PowerPoint Presentation</vt:lpstr>
      <vt:lpstr>PowerPoint Presentation</vt:lpstr>
      <vt:lpstr>Result</vt:lpstr>
      <vt:lpstr>Accuracy</vt:lpstr>
      <vt:lpstr>ADVANTAGES AND DISADVANTAGES </vt:lpstr>
      <vt:lpstr>APPLICATIONS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Disease Prediction </dc:title>
  <dc:creator>Kavita Hegde</dc:creator>
  <cp:lastModifiedBy>Kavita Hegde</cp:lastModifiedBy>
  <cp:revision>13</cp:revision>
  <dcterms:created xsi:type="dcterms:W3CDTF">2020-09-03T16:30:16Z</dcterms:created>
  <dcterms:modified xsi:type="dcterms:W3CDTF">2020-09-04T09:08:12Z</dcterms:modified>
</cp:coreProperties>
</file>