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5"/>
  </p:notesMasterIdLst>
  <p:sldIdLst>
    <p:sldId id="256" r:id="rId2"/>
    <p:sldId id="262" r:id="rId3"/>
    <p:sldId id="257" r:id="rId4"/>
    <p:sldId id="272" r:id="rId5"/>
    <p:sldId id="259" r:id="rId6"/>
    <p:sldId id="260" r:id="rId7"/>
    <p:sldId id="261" r:id="rId8"/>
    <p:sldId id="271" r:id="rId9"/>
    <p:sldId id="273" r:id="rId10"/>
    <p:sldId id="274" r:id="rId11"/>
    <p:sldId id="275" r:id="rId12"/>
    <p:sldId id="264"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3399"/>
    <a:srgbClr val="0C0C0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9" d="100"/>
          <a:sy n="69" d="100"/>
        </p:scale>
        <p:origin x="116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F7A49E-81B5-4AF1-AD12-E02AA6C53257}" type="datetimeFigureOut">
              <a:rPr lang="en-IN" smtClean="0"/>
              <a:t>06-09-2020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48EC4-1614-4F77-8EBE-FF4A52090981}" type="slidenum">
              <a:rPr lang="en-IN" smtClean="0"/>
              <a:t>‹#›</a:t>
            </a:fld>
            <a:endParaRPr lang="en-IN"/>
          </a:p>
        </p:txBody>
      </p:sp>
    </p:spTree>
    <p:extLst>
      <p:ext uri="{BB962C8B-B14F-4D97-AF65-F5344CB8AC3E}">
        <p14:creationId xmlns:p14="http://schemas.microsoft.com/office/powerpoint/2010/main" val="135989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448EC4-1614-4F77-8EBE-FF4A52090981}" type="slidenum">
              <a:rPr lang="en-IN" smtClean="0"/>
              <a:t>1</a:t>
            </a:fld>
            <a:endParaRPr lang="en-IN"/>
          </a:p>
        </p:txBody>
      </p:sp>
    </p:spTree>
    <p:extLst>
      <p:ext uri="{BB962C8B-B14F-4D97-AF65-F5344CB8AC3E}">
        <p14:creationId xmlns:p14="http://schemas.microsoft.com/office/powerpoint/2010/main" val="1550468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2483B7-C7CA-4E3B-9447-E7A1FFEAB183}"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318334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2483B7-C7CA-4E3B-9447-E7A1FFEAB183}"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877087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2483B7-C7CA-4E3B-9447-E7A1FFEAB183}"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E42B62-415F-4079-90EE-4773ACE58F4E}"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341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92483B7-C7CA-4E3B-9447-E7A1FFEAB183}"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3942201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92483B7-C7CA-4E3B-9447-E7A1FFEAB183}"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E42B62-415F-4079-90EE-4773ACE58F4E}"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8283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92483B7-C7CA-4E3B-9447-E7A1FFEAB183}"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61173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2483B7-C7CA-4E3B-9447-E7A1FFEAB183}"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3081345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2483B7-C7CA-4E3B-9447-E7A1FFEAB183}"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62217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2483B7-C7CA-4E3B-9447-E7A1FFEAB183}"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111989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2483B7-C7CA-4E3B-9447-E7A1FFEAB183}"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4259807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2483B7-C7CA-4E3B-9447-E7A1FFEAB183}"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396141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2483B7-C7CA-4E3B-9447-E7A1FFEAB183}"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9367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2483B7-C7CA-4E3B-9447-E7A1FFEAB183}"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423778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483B7-C7CA-4E3B-9447-E7A1FFEAB183}"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394039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2483B7-C7CA-4E3B-9447-E7A1FFEAB183}"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155491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2483B7-C7CA-4E3B-9447-E7A1FFEAB183}"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E42B62-415F-4079-90EE-4773ACE58F4E}" type="slidenum">
              <a:rPr lang="en-IN" smtClean="0"/>
              <a:t>‹#›</a:t>
            </a:fld>
            <a:endParaRPr lang="en-IN"/>
          </a:p>
        </p:txBody>
      </p:sp>
    </p:spTree>
    <p:extLst>
      <p:ext uri="{BB962C8B-B14F-4D97-AF65-F5344CB8AC3E}">
        <p14:creationId xmlns:p14="http://schemas.microsoft.com/office/powerpoint/2010/main" val="191352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092483B7-C7CA-4E3B-9447-E7A1FFEAB183}" type="datetimeFigureOut">
              <a:rPr lang="en-IN" smtClean="0"/>
              <a:t>06-09-2020</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7E42B62-415F-4079-90EE-4773ACE58F4E}" type="slidenum">
              <a:rPr lang="en-IN" smtClean="0"/>
              <a:t>‹#›</a:t>
            </a:fld>
            <a:endParaRPr lang="en-IN"/>
          </a:p>
        </p:txBody>
      </p:sp>
    </p:spTree>
    <p:extLst>
      <p:ext uri="{BB962C8B-B14F-4D97-AF65-F5344CB8AC3E}">
        <p14:creationId xmlns:p14="http://schemas.microsoft.com/office/powerpoint/2010/main" val="3289233852"/>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 id="2147484107" r:id="rId15"/>
    <p:sldLayoutId id="214748410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24128" y="3401616"/>
            <a:ext cx="7143845" cy="3456384"/>
          </a:xfrm>
        </p:spPr>
        <p:txBody>
          <a:bodyPr>
            <a:normAutofit/>
          </a:bodyPr>
          <a:lstStyle/>
          <a:p>
            <a:r>
              <a:rPr lang="en-US" dirty="0" smtClean="0"/>
              <a:t>                                                       </a:t>
            </a:r>
          </a:p>
          <a:p>
            <a:endParaRPr lang="en-US" sz="1400" b="1" i="1" dirty="0" smtClean="0">
              <a:solidFill>
                <a:schemeClr val="bg1"/>
              </a:solidFill>
            </a:endParaRPr>
          </a:p>
          <a:p>
            <a:r>
              <a:rPr lang="en-US" sz="2000" b="1" i="1" dirty="0" smtClean="0">
                <a:solidFill>
                  <a:schemeClr val="bg1"/>
                </a:solidFill>
                <a:latin typeface="Bell MT" panose="02020503060305020303" pitchFamily="18" charset="0"/>
              </a:rPr>
              <a:t>    : </a:t>
            </a:r>
            <a:r>
              <a:rPr lang="en-US" sz="2200" b="1" dirty="0" smtClean="0">
                <a:solidFill>
                  <a:srgbClr val="000000"/>
                </a:solidFill>
                <a:latin typeface="Bell MT" panose="02020503060305020303" pitchFamily="18" charset="0"/>
                <a:ea typeface="Cambria" panose="02040503050406030204" pitchFamily="18" charset="0"/>
              </a:rPr>
              <a:t>Developed</a:t>
            </a:r>
            <a:r>
              <a:rPr lang="en-US" sz="2200" b="1" dirty="0" smtClean="0">
                <a:solidFill>
                  <a:srgbClr val="000000"/>
                </a:solidFill>
                <a:latin typeface="Bell MT" panose="02020503060305020303" pitchFamily="18" charset="0"/>
              </a:rPr>
              <a:t> By:</a:t>
            </a:r>
          </a:p>
          <a:p>
            <a:r>
              <a:rPr lang="en-US" sz="2200" b="1" dirty="0">
                <a:solidFill>
                  <a:srgbClr val="000000"/>
                </a:solidFill>
                <a:latin typeface="Bell MT" panose="02020503060305020303" pitchFamily="18" charset="0"/>
              </a:rPr>
              <a:t>	</a:t>
            </a:r>
            <a:r>
              <a:rPr lang="en-US" sz="2200" b="1" dirty="0" err="1" smtClean="0">
                <a:solidFill>
                  <a:srgbClr val="000000"/>
                </a:solidFill>
                <a:latin typeface="Bell MT" panose="02020503060305020303" pitchFamily="18" charset="0"/>
              </a:rPr>
              <a:t>Sheetal</a:t>
            </a:r>
            <a:r>
              <a:rPr lang="en-US" sz="2200" b="1" dirty="0" smtClean="0">
                <a:solidFill>
                  <a:srgbClr val="000000"/>
                </a:solidFill>
                <a:latin typeface="Bell MT" panose="02020503060305020303" pitchFamily="18" charset="0"/>
              </a:rPr>
              <a:t> P</a:t>
            </a:r>
          </a:p>
          <a:p>
            <a:r>
              <a:rPr lang="en-US" sz="2200" b="1" dirty="0">
                <a:solidFill>
                  <a:srgbClr val="000000"/>
                </a:solidFill>
                <a:latin typeface="Bell MT" panose="02020503060305020303" pitchFamily="18" charset="0"/>
              </a:rPr>
              <a:t>	</a:t>
            </a:r>
            <a:r>
              <a:rPr lang="en-US" sz="2200" b="1" dirty="0" err="1" smtClean="0">
                <a:solidFill>
                  <a:srgbClr val="000000"/>
                </a:solidFill>
                <a:latin typeface="Bell MT" panose="02020503060305020303" pitchFamily="18" charset="0"/>
              </a:rPr>
              <a:t>Meghana</a:t>
            </a:r>
            <a:r>
              <a:rPr lang="en-US" sz="2200" b="1" dirty="0" smtClean="0">
                <a:solidFill>
                  <a:srgbClr val="000000"/>
                </a:solidFill>
                <a:latin typeface="Bell MT" panose="02020503060305020303" pitchFamily="18" charset="0"/>
              </a:rPr>
              <a:t> H D</a:t>
            </a:r>
          </a:p>
          <a:p>
            <a:r>
              <a:rPr lang="en-US" sz="2200" b="1" dirty="0">
                <a:solidFill>
                  <a:srgbClr val="000000"/>
                </a:solidFill>
                <a:latin typeface="Bell MT" panose="02020503060305020303" pitchFamily="18" charset="0"/>
              </a:rPr>
              <a:t>	</a:t>
            </a:r>
            <a:r>
              <a:rPr lang="en-US" sz="2200" b="1" dirty="0" err="1" smtClean="0">
                <a:solidFill>
                  <a:srgbClr val="000000"/>
                </a:solidFill>
                <a:latin typeface="Bell MT" panose="02020503060305020303" pitchFamily="18" charset="0"/>
              </a:rPr>
              <a:t>Vidyashree</a:t>
            </a:r>
            <a:r>
              <a:rPr lang="en-US" sz="2200" b="1" dirty="0" smtClean="0">
                <a:solidFill>
                  <a:srgbClr val="000000"/>
                </a:solidFill>
                <a:latin typeface="Bell MT" panose="02020503060305020303" pitchFamily="18" charset="0"/>
              </a:rPr>
              <a:t> M B</a:t>
            </a:r>
          </a:p>
          <a:p>
            <a:r>
              <a:rPr lang="en-US" sz="2200" b="1" dirty="0">
                <a:solidFill>
                  <a:srgbClr val="000000"/>
                </a:solidFill>
                <a:latin typeface="Bell MT" panose="02020503060305020303" pitchFamily="18" charset="0"/>
              </a:rPr>
              <a:t>	</a:t>
            </a:r>
            <a:r>
              <a:rPr lang="en-US" sz="2200" b="1" dirty="0" err="1" smtClean="0">
                <a:solidFill>
                  <a:srgbClr val="000000"/>
                </a:solidFill>
                <a:latin typeface="Bell MT" panose="02020503060305020303" pitchFamily="18" charset="0"/>
              </a:rPr>
              <a:t>Smruthi</a:t>
            </a:r>
            <a:r>
              <a:rPr lang="en-US" sz="2200" b="1" dirty="0" smtClean="0">
                <a:solidFill>
                  <a:srgbClr val="000000"/>
                </a:solidFill>
                <a:latin typeface="Bell MT" panose="02020503060305020303" pitchFamily="18" charset="0"/>
              </a:rPr>
              <a:t> S </a:t>
            </a:r>
            <a:r>
              <a:rPr lang="en-US" sz="2200" b="1" dirty="0" err="1" smtClean="0">
                <a:solidFill>
                  <a:srgbClr val="000000"/>
                </a:solidFill>
                <a:latin typeface="Bell MT" panose="02020503060305020303" pitchFamily="18" charset="0"/>
              </a:rPr>
              <a:t>Kiran</a:t>
            </a:r>
            <a:endParaRPr lang="en-US" sz="2200" b="1" dirty="0" smtClean="0">
              <a:solidFill>
                <a:schemeClr val="bg1"/>
              </a:solidFill>
              <a:latin typeface="Bell MT" panose="02020503060305020303" pitchFamily="18" charset="0"/>
            </a:endParaRPr>
          </a:p>
          <a:p>
            <a:endParaRPr lang="en-US" sz="1400" b="1" i="1" dirty="0">
              <a:solidFill>
                <a:schemeClr val="bg1"/>
              </a:solidFill>
            </a:endParaRPr>
          </a:p>
          <a:p>
            <a:endParaRPr lang="en-US" sz="1400" b="1" i="1" dirty="0" smtClean="0">
              <a:solidFill>
                <a:schemeClr val="bg1"/>
              </a:solidFill>
            </a:endParaRPr>
          </a:p>
          <a:p>
            <a:endParaRPr lang="en-US" sz="1400" b="1" i="1" dirty="0" smtClean="0">
              <a:solidFill>
                <a:schemeClr val="bg1"/>
              </a:solidFill>
            </a:endParaRPr>
          </a:p>
          <a:p>
            <a:endParaRPr lang="en-US" sz="1400" b="1" i="1" dirty="0" smtClean="0">
              <a:solidFill>
                <a:schemeClr val="bg1"/>
              </a:solidFill>
            </a:endParaRPr>
          </a:p>
        </p:txBody>
      </p:sp>
      <p:sp>
        <p:nvSpPr>
          <p:cNvPr id="5" name="Rectangle 4"/>
          <p:cNvSpPr/>
          <p:nvPr/>
        </p:nvSpPr>
        <p:spPr>
          <a:xfrm>
            <a:off x="683568" y="764704"/>
            <a:ext cx="7653667"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smtClean="0">
                <a:ln/>
                <a:solidFill>
                  <a:schemeClr val="accent3"/>
                </a:solidFill>
              </a:rPr>
              <a:t>Detection Of Lung Cancer Using Radiology Images (CNN)</a:t>
            </a:r>
            <a:endParaRPr lang="en-US" sz="4000" b="1" dirty="0">
              <a:ln/>
              <a:solidFill>
                <a:schemeClr val="accent3"/>
              </a:solidFill>
            </a:endParaRPr>
          </a:p>
        </p:txBody>
      </p:sp>
    </p:spTree>
    <p:extLst>
      <p:ext uri="{BB962C8B-B14F-4D97-AF65-F5344CB8AC3E}">
        <p14:creationId xmlns:p14="http://schemas.microsoft.com/office/powerpoint/2010/main" val="1564279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692696"/>
            <a:ext cx="7632848" cy="5087523"/>
          </a:xfrm>
          <a:prstGeom prst="rect">
            <a:avLst/>
          </a:prstGeom>
        </p:spPr>
      </p:pic>
      <p:sp>
        <p:nvSpPr>
          <p:cNvPr id="2" name="TextBox 1"/>
          <p:cNvSpPr txBox="1"/>
          <p:nvPr/>
        </p:nvSpPr>
        <p:spPr>
          <a:xfrm>
            <a:off x="3537783" y="6021288"/>
            <a:ext cx="5616624" cy="384721"/>
          </a:xfrm>
          <a:prstGeom prst="rect">
            <a:avLst/>
          </a:prstGeom>
          <a:noFill/>
        </p:spPr>
        <p:txBody>
          <a:bodyPr wrap="square" rtlCol="0">
            <a:spAutoFit/>
          </a:bodyPr>
          <a:lstStyle/>
          <a:p>
            <a:r>
              <a:rPr lang="en-US" sz="1900" dirty="0" smtClean="0">
                <a:solidFill>
                  <a:srgbClr val="080808"/>
                </a:solidFill>
              </a:rPr>
              <a:t>Fig3: Final Prediction</a:t>
            </a:r>
            <a:endParaRPr lang="en-IN" sz="1900" dirty="0">
              <a:solidFill>
                <a:srgbClr val="080808"/>
              </a:solidFill>
            </a:endParaRPr>
          </a:p>
        </p:txBody>
      </p:sp>
    </p:spTree>
    <p:extLst>
      <p:ext uri="{BB962C8B-B14F-4D97-AF65-F5344CB8AC3E}">
        <p14:creationId xmlns:p14="http://schemas.microsoft.com/office/powerpoint/2010/main" val="80057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764704"/>
            <a:ext cx="7560840" cy="5040560"/>
          </a:xfrm>
          <a:prstGeom prst="rect">
            <a:avLst/>
          </a:prstGeom>
        </p:spPr>
      </p:pic>
      <p:sp>
        <p:nvSpPr>
          <p:cNvPr id="2" name="TextBox 1"/>
          <p:cNvSpPr txBox="1"/>
          <p:nvPr/>
        </p:nvSpPr>
        <p:spPr>
          <a:xfrm>
            <a:off x="2339752" y="6021288"/>
            <a:ext cx="5688632" cy="384721"/>
          </a:xfrm>
          <a:prstGeom prst="rect">
            <a:avLst/>
          </a:prstGeom>
          <a:noFill/>
        </p:spPr>
        <p:txBody>
          <a:bodyPr wrap="square" rtlCol="0">
            <a:spAutoFit/>
          </a:bodyPr>
          <a:lstStyle/>
          <a:p>
            <a:r>
              <a:rPr lang="en-US" sz="1900" dirty="0" smtClean="0">
                <a:solidFill>
                  <a:srgbClr val="080808"/>
                </a:solidFill>
              </a:rPr>
              <a:t>Fig4: Redirected when clicked on Need button</a:t>
            </a:r>
            <a:endParaRPr lang="en-IN" sz="1900" dirty="0">
              <a:solidFill>
                <a:srgbClr val="080808"/>
              </a:solidFill>
            </a:endParaRPr>
          </a:p>
        </p:txBody>
      </p:sp>
    </p:spTree>
    <p:extLst>
      <p:ext uri="{BB962C8B-B14F-4D97-AF65-F5344CB8AC3E}">
        <p14:creationId xmlns:p14="http://schemas.microsoft.com/office/powerpoint/2010/main" val="9927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1008112"/>
          </a:xfrm>
        </p:spPr>
        <p:txBody>
          <a:bodyPr/>
          <a:lstStyle/>
          <a:p>
            <a:r>
              <a:rPr lang="en-US" dirty="0" smtClean="0"/>
              <a:t>        </a:t>
            </a:r>
            <a:endParaRPr lang="en-IN" dirty="0"/>
          </a:p>
        </p:txBody>
      </p:sp>
      <p:sp>
        <p:nvSpPr>
          <p:cNvPr id="3" name="Content Placeholder 2"/>
          <p:cNvSpPr>
            <a:spLocks noGrp="1"/>
          </p:cNvSpPr>
          <p:nvPr>
            <p:ph idx="1"/>
          </p:nvPr>
        </p:nvSpPr>
        <p:spPr>
          <a:xfrm>
            <a:off x="647056" y="808972"/>
            <a:ext cx="8496944" cy="6461556"/>
          </a:xfrm>
        </p:spPr>
        <p:txBody>
          <a:bodyPr>
            <a:normAutofit/>
          </a:bodyPr>
          <a:lstStyle/>
          <a:p>
            <a:pPr marL="109728" indent="0">
              <a:buNone/>
            </a:pPr>
            <a:r>
              <a:rPr lang="en-IN" sz="1900" dirty="0" smtClean="0">
                <a:solidFill>
                  <a:srgbClr val="080808"/>
                </a:solidFill>
              </a:rPr>
              <a:t>        </a:t>
            </a:r>
            <a:r>
              <a:rPr lang="en-IN" sz="1900" dirty="0" smtClean="0">
                <a:solidFill>
                  <a:srgbClr val="080808"/>
                </a:solidFill>
              </a:rPr>
              <a:t>                                </a:t>
            </a:r>
            <a:r>
              <a:rPr lang="en-IN" sz="1900" b="1" dirty="0" smtClean="0">
                <a:solidFill>
                  <a:srgbClr val="080808"/>
                </a:solidFill>
                <a:latin typeface="Arial" panose="020B0604020202020204" pitchFamily="34" charset="0"/>
                <a:cs typeface="Arial" panose="020B0604020202020204" pitchFamily="34" charset="0"/>
              </a:rPr>
              <a:t>ADVANTAGES</a:t>
            </a:r>
            <a:endParaRPr lang="en-IN" sz="1900" b="1" dirty="0" smtClean="0">
              <a:solidFill>
                <a:srgbClr val="080808"/>
              </a:solidFill>
            </a:endParaRPr>
          </a:p>
          <a:p>
            <a:r>
              <a:rPr lang="en-US" sz="1900" dirty="0" smtClean="0">
                <a:solidFill>
                  <a:srgbClr val="080808"/>
                </a:solidFill>
                <a:latin typeface="Arial" panose="020B0604020202020204" pitchFamily="34" charset="0"/>
                <a:cs typeface="Arial" panose="020B0604020202020204" pitchFamily="34" charset="0"/>
              </a:rPr>
              <a:t>Easy and simple User Interface for detection of lung </a:t>
            </a:r>
            <a:r>
              <a:rPr lang="en-US" sz="1900" dirty="0" err="1" smtClean="0">
                <a:solidFill>
                  <a:srgbClr val="080808"/>
                </a:solidFill>
                <a:latin typeface="Arial" panose="020B0604020202020204" pitchFamily="34" charset="0"/>
                <a:cs typeface="Arial" panose="020B0604020202020204" pitchFamily="34" charset="0"/>
              </a:rPr>
              <a:t>cance</a:t>
            </a:r>
            <a:r>
              <a:rPr lang="en-US" sz="1900" dirty="0" smtClean="0">
                <a:solidFill>
                  <a:srgbClr val="080808"/>
                </a:solidFill>
                <a:latin typeface="Arial" panose="020B0604020202020204" pitchFamily="34" charset="0"/>
                <a:cs typeface="Arial" panose="020B0604020202020204" pitchFamily="34" charset="0"/>
              </a:rPr>
              <a:t> at early stage using radiology images</a:t>
            </a:r>
            <a:endParaRPr lang="en-US" sz="1900" dirty="0" smtClean="0">
              <a:solidFill>
                <a:srgbClr val="080808"/>
              </a:solidFill>
              <a:latin typeface="Arial" panose="020B0604020202020204" pitchFamily="34" charset="0"/>
              <a:cs typeface="Arial" panose="020B0604020202020204" pitchFamily="34" charset="0"/>
            </a:endParaRPr>
          </a:p>
          <a:p>
            <a:r>
              <a:rPr lang="en-US" sz="1900" dirty="0">
                <a:solidFill>
                  <a:srgbClr val="080808"/>
                </a:solidFill>
                <a:latin typeface="Arial" panose="020B0604020202020204" pitchFamily="34" charset="0"/>
                <a:cs typeface="Arial" panose="020B0604020202020204" pitchFamily="34" charset="0"/>
              </a:rPr>
              <a:t>The known benefits of lung cancer screening include reduced lung cancer mortality and using it as a “teachable moment for smoking cessation, which is the single best way to prevent lung cancer,” </a:t>
            </a:r>
            <a:endParaRPr lang="en-US" sz="1900" dirty="0" smtClean="0">
              <a:solidFill>
                <a:srgbClr val="080808"/>
              </a:solidFill>
              <a:latin typeface="Arial" panose="020B0604020202020204" pitchFamily="34" charset="0"/>
              <a:cs typeface="Arial" panose="020B0604020202020204" pitchFamily="34" charset="0"/>
            </a:endParaRPr>
          </a:p>
          <a:p>
            <a:r>
              <a:rPr lang="en-US" sz="1900" dirty="0">
                <a:solidFill>
                  <a:srgbClr val="080808"/>
                </a:solidFill>
                <a:latin typeface="Arial" panose="020B0604020202020204" pitchFamily="34" charset="0"/>
                <a:cs typeface="Arial" panose="020B0604020202020204" pitchFamily="34" charset="0"/>
              </a:rPr>
              <a:t>It is composed using the HTML and Python for the web usage in real time. </a:t>
            </a:r>
            <a:endParaRPr lang="en-US" sz="1900" dirty="0" smtClean="0">
              <a:solidFill>
                <a:srgbClr val="080808"/>
              </a:solidFill>
              <a:latin typeface="Arial" panose="020B0604020202020204" pitchFamily="34" charset="0"/>
              <a:cs typeface="Arial" panose="020B0604020202020204" pitchFamily="34" charset="0"/>
            </a:endParaRPr>
          </a:p>
          <a:p>
            <a:endParaRPr lang="en-IN" sz="1900" dirty="0" smtClean="0">
              <a:solidFill>
                <a:srgbClr val="080808"/>
              </a:solidFill>
              <a:latin typeface="Arial" panose="020B0604020202020204" pitchFamily="34" charset="0"/>
              <a:cs typeface="Arial" panose="020B0604020202020204" pitchFamily="34" charset="0"/>
            </a:endParaRPr>
          </a:p>
          <a:p>
            <a:pPr marL="109728" indent="0">
              <a:buNone/>
            </a:pPr>
            <a:r>
              <a:rPr lang="en-IN" sz="1900" b="1" dirty="0" smtClean="0">
                <a:solidFill>
                  <a:srgbClr val="080808"/>
                </a:solidFill>
              </a:rPr>
              <a:t> </a:t>
            </a:r>
            <a:r>
              <a:rPr lang="en-IN" sz="1900" dirty="0" smtClean="0">
                <a:solidFill>
                  <a:srgbClr val="080808"/>
                </a:solidFill>
              </a:rPr>
              <a:t>                                 </a:t>
            </a:r>
            <a:r>
              <a:rPr lang="en-IN" sz="1900" b="1" dirty="0" smtClean="0">
                <a:solidFill>
                  <a:srgbClr val="080808"/>
                </a:solidFill>
                <a:latin typeface="Arial" panose="020B0604020202020204" pitchFamily="34" charset="0"/>
                <a:cs typeface="Arial" panose="020B0604020202020204" pitchFamily="34" charset="0"/>
              </a:rPr>
              <a:t>DISADVANTAGES</a:t>
            </a:r>
            <a:endParaRPr lang="en-IN" sz="1900" dirty="0" smtClean="0">
              <a:solidFill>
                <a:srgbClr val="080808"/>
              </a:solidFill>
            </a:endParaRPr>
          </a:p>
          <a:p>
            <a:r>
              <a:rPr lang="en-US" sz="1900" dirty="0">
                <a:solidFill>
                  <a:srgbClr val="080808"/>
                </a:solidFill>
                <a:latin typeface="Arial" panose="020B0604020202020204" pitchFamily="34" charset="0"/>
                <a:cs typeface="Arial" panose="020B0604020202020204" pitchFamily="34" charset="0"/>
              </a:rPr>
              <a:t>There are also potential harms to doing these studies that are usually related </a:t>
            </a:r>
            <a:r>
              <a:rPr lang="en-US" sz="1900" dirty="0" smtClean="0">
                <a:solidFill>
                  <a:srgbClr val="080808"/>
                </a:solidFill>
                <a:latin typeface="Arial" panose="020B0604020202020204" pitchFamily="34" charset="0"/>
                <a:cs typeface="Arial" panose="020B0604020202020204" pitchFamily="34" charset="0"/>
              </a:rPr>
              <a:t>to patients </a:t>
            </a:r>
            <a:r>
              <a:rPr lang="en-US" sz="1900" dirty="0">
                <a:solidFill>
                  <a:srgbClr val="080808"/>
                </a:solidFill>
                <a:latin typeface="Arial" panose="020B0604020202020204" pitchFamily="34" charset="0"/>
                <a:cs typeface="Arial" panose="020B0604020202020204" pitchFamily="34" charset="0"/>
              </a:rPr>
              <a:t>who are low risk or who will not benefit from screening results in unnecessary diagnostic tests, potentially unnecessary invasive procedures.</a:t>
            </a:r>
            <a:endParaRPr lang="en-IN" sz="1900" dirty="0">
              <a:solidFill>
                <a:srgbClr val="080808"/>
              </a:solidFill>
              <a:latin typeface="Arial" panose="020B0604020202020204" pitchFamily="34" charset="0"/>
              <a:cs typeface="Arial" panose="020B0604020202020204" pitchFamily="34" charset="0"/>
            </a:endParaRPr>
          </a:p>
          <a:p>
            <a:r>
              <a:rPr lang="en-IN" sz="1900" dirty="0" smtClean="0">
                <a:solidFill>
                  <a:srgbClr val="080808"/>
                </a:solidFill>
                <a:latin typeface="Arial" panose="020B0604020202020204" pitchFamily="34" charset="0"/>
                <a:cs typeface="Arial" panose="020B0604020202020204" pitchFamily="34" charset="0"/>
              </a:rPr>
              <a:t>It </a:t>
            </a:r>
            <a:r>
              <a:rPr lang="en-IN" sz="1900" dirty="0">
                <a:solidFill>
                  <a:srgbClr val="080808"/>
                </a:solidFill>
                <a:latin typeface="Arial" panose="020B0604020202020204" pitchFamily="34" charset="0"/>
                <a:cs typeface="Arial" panose="020B0604020202020204" pitchFamily="34" charset="0"/>
              </a:rPr>
              <a:t>could not work anywhere like an web-application, if one is using other should be quiet.</a:t>
            </a:r>
          </a:p>
          <a:p>
            <a:r>
              <a:rPr lang="en-IN" sz="1900" dirty="0" smtClean="0">
                <a:solidFill>
                  <a:srgbClr val="080808"/>
                </a:solidFill>
                <a:latin typeface="Arial" panose="020B0604020202020204" pitchFamily="34" charset="0"/>
                <a:cs typeface="Arial" panose="020B0604020202020204" pitchFamily="34" charset="0"/>
              </a:rPr>
              <a:t> </a:t>
            </a:r>
            <a:r>
              <a:rPr lang="en-IN" sz="1900" dirty="0">
                <a:solidFill>
                  <a:srgbClr val="080808"/>
                </a:solidFill>
                <a:latin typeface="Arial" panose="020B0604020202020204" pitchFamily="34" charset="0"/>
                <a:cs typeface="Arial" panose="020B0604020202020204" pitchFamily="34" charset="0"/>
              </a:rPr>
              <a:t>Needs more than a single value for the prediction.</a:t>
            </a:r>
          </a:p>
          <a:p>
            <a:endParaRPr lang="en-IN" sz="1900" dirty="0">
              <a:solidFill>
                <a:srgbClr val="080808"/>
              </a:solidFill>
            </a:endParaRPr>
          </a:p>
        </p:txBody>
      </p:sp>
      <p:sp>
        <p:nvSpPr>
          <p:cNvPr id="4" name="TextBox 3"/>
          <p:cNvSpPr txBox="1"/>
          <p:nvPr/>
        </p:nvSpPr>
        <p:spPr>
          <a:xfrm>
            <a:off x="2231232" y="980728"/>
            <a:ext cx="6912768" cy="523220"/>
          </a:xfrm>
          <a:prstGeom prst="rect">
            <a:avLst/>
          </a:prstGeom>
          <a:noFill/>
        </p:spPr>
        <p:txBody>
          <a:bodyPr wrap="square" rtlCol="0">
            <a:spAutoFit/>
          </a:bodyPr>
          <a:lstStyle/>
          <a:p>
            <a:r>
              <a:rPr lang="en-IN" sz="2800" dirty="0" smtClean="0">
                <a:solidFill>
                  <a:schemeClr val="bg1"/>
                </a:solidFill>
              </a:rPr>
              <a:t>Advantages </a:t>
            </a:r>
            <a:r>
              <a:rPr lang="en-IN" sz="2800" dirty="0" smtClean="0">
                <a:solidFill>
                  <a:schemeClr val="bg1"/>
                </a:solidFill>
              </a:rPr>
              <a:t>and </a:t>
            </a:r>
            <a:r>
              <a:rPr lang="en-IN" sz="2800" dirty="0" smtClean="0">
                <a:solidFill>
                  <a:schemeClr val="bg1"/>
                </a:solidFill>
              </a:rPr>
              <a:t>Disadvantages</a:t>
            </a:r>
            <a:endParaRPr lang="en-IN" sz="2800" dirty="0">
              <a:solidFill>
                <a:schemeClr val="bg1"/>
              </a:solidFill>
            </a:endParaRPr>
          </a:p>
        </p:txBody>
      </p:sp>
      <p:sp>
        <p:nvSpPr>
          <p:cNvPr id="5" name="TextBox 4"/>
          <p:cNvSpPr txBox="1"/>
          <p:nvPr/>
        </p:nvSpPr>
        <p:spPr>
          <a:xfrm>
            <a:off x="1608272" y="118373"/>
            <a:ext cx="7535728" cy="615553"/>
          </a:xfrm>
          <a:prstGeom prst="rect">
            <a:avLst/>
          </a:prstGeom>
          <a:noFill/>
        </p:spPr>
        <p:txBody>
          <a:bodyPr wrap="square" rtlCol="0">
            <a:spAutoFit/>
          </a:bodyPr>
          <a:lstStyle/>
          <a:p>
            <a:r>
              <a:rPr lang="en-US" sz="3400" dirty="0" smtClean="0">
                <a:solidFill>
                  <a:srgbClr val="003399"/>
                </a:solidFill>
                <a:latin typeface="Bell MT" panose="02020503060305020303" pitchFamily="18" charset="0"/>
              </a:rPr>
              <a:t>Advantages and Disadvantages</a:t>
            </a:r>
            <a:endParaRPr lang="en-IN" sz="3400" dirty="0">
              <a:solidFill>
                <a:srgbClr val="003399"/>
              </a:solidFill>
              <a:latin typeface="Bell MT" panose="02020503060305020303" pitchFamily="18" charset="0"/>
            </a:endParaRPr>
          </a:p>
        </p:txBody>
      </p:sp>
    </p:spTree>
    <p:extLst>
      <p:ext uri="{BB962C8B-B14F-4D97-AF65-F5344CB8AC3E}">
        <p14:creationId xmlns:p14="http://schemas.microsoft.com/office/powerpoint/2010/main" val="3118055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8229600" cy="1066800"/>
          </a:xfrm>
        </p:spPr>
        <p:txBody>
          <a:bodyPr/>
          <a:lstStyle/>
          <a:p>
            <a:r>
              <a:rPr lang="en-US" dirty="0" smtClean="0">
                <a:latin typeface="Bell MT" panose="02020503060305020303" pitchFamily="18" charset="0"/>
              </a:rPr>
              <a:t>                 </a:t>
            </a:r>
            <a:r>
              <a:rPr lang="en-US" dirty="0" smtClean="0">
                <a:latin typeface="Bell MT" panose="02020503060305020303" pitchFamily="18" charset="0"/>
              </a:rPr>
              <a:t> </a:t>
            </a:r>
            <a:r>
              <a:rPr lang="en-US" dirty="0" smtClean="0">
                <a:solidFill>
                  <a:srgbClr val="003399"/>
                </a:solidFill>
                <a:latin typeface="Bell MT" panose="02020503060305020303" pitchFamily="18" charset="0"/>
              </a:rPr>
              <a:t>CONCLUSION</a:t>
            </a:r>
            <a:endParaRPr lang="en-IN" dirty="0">
              <a:solidFill>
                <a:srgbClr val="003399"/>
              </a:solidFill>
              <a:latin typeface="Bell MT" panose="02020503060305020303" pitchFamily="18" charset="0"/>
            </a:endParaRPr>
          </a:p>
        </p:txBody>
      </p:sp>
      <p:sp>
        <p:nvSpPr>
          <p:cNvPr id="3" name="Content Placeholder 2"/>
          <p:cNvSpPr>
            <a:spLocks noGrp="1"/>
          </p:cNvSpPr>
          <p:nvPr>
            <p:ph idx="1"/>
          </p:nvPr>
        </p:nvSpPr>
        <p:spPr>
          <a:xfrm>
            <a:off x="1547664" y="1412776"/>
            <a:ext cx="6663993" cy="5040560"/>
          </a:xfrm>
        </p:spPr>
        <p:txBody>
          <a:bodyPr>
            <a:noAutofit/>
          </a:bodyPr>
          <a:lstStyle/>
          <a:p>
            <a:r>
              <a:rPr lang="en-IN" sz="1900" dirty="0">
                <a:solidFill>
                  <a:srgbClr val="080808"/>
                </a:solidFill>
                <a:latin typeface="Arial" panose="020B0604020202020204" pitchFamily="34" charset="0"/>
                <a:cs typeface="Arial" panose="020B0604020202020204" pitchFamily="34" charset="0"/>
              </a:rPr>
              <a:t>An image processing technique is built to detect diseases at early stage of cancer so the patient can take the treatment at early </a:t>
            </a:r>
            <a:r>
              <a:rPr lang="en-IN" sz="1900" dirty="0" err="1">
                <a:solidFill>
                  <a:srgbClr val="080808"/>
                </a:solidFill>
                <a:latin typeface="Arial" panose="020B0604020202020204" pitchFamily="34" charset="0"/>
                <a:cs typeface="Arial" panose="020B0604020202020204" pitchFamily="34" charset="0"/>
              </a:rPr>
              <a:t>stages.The</a:t>
            </a:r>
            <a:r>
              <a:rPr lang="en-IN" sz="1900" dirty="0">
                <a:solidFill>
                  <a:srgbClr val="080808"/>
                </a:solidFill>
                <a:latin typeface="Arial" panose="020B0604020202020204" pitchFamily="34" charset="0"/>
                <a:cs typeface="Arial" panose="020B0604020202020204" pitchFamily="34" charset="0"/>
              </a:rPr>
              <a:t> time factor is major factor to discover the abnormal tissue in target x-ray </a:t>
            </a:r>
            <a:r>
              <a:rPr lang="en-IN" sz="1900" dirty="0" err="1">
                <a:solidFill>
                  <a:srgbClr val="080808"/>
                </a:solidFill>
                <a:latin typeface="Arial" panose="020B0604020202020204" pitchFamily="34" charset="0"/>
                <a:cs typeface="Arial" panose="020B0604020202020204" pitchFamily="34" charset="0"/>
              </a:rPr>
              <a:t>images.The</a:t>
            </a:r>
            <a:r>
              <a:rPr lang="en-IN" sz="1900" dirty="0">
                <a:solidFill>
                  <a:srgbClr val="080808"/>
                </a:solidFill>
                <a:latin typeface="Arial" panose="020B0604020202020204" pitchFamily="34" charset="0"/>
                <a:cs typeface="Arial" panose="020B0604020202020204" pitchFamily="34" charset="0"/>
              </a:rPr>
              <a:t> accuracy and the quality of image is one the major core factor of this research. The empirical results demonstrate the advantage of the proposed CNN system for detecting lung </a:t>
            </a:r>
            <a:r>
              <a:rPr lang="en-IN" sz="1900" dirty="0" err="1">
                <a:solidFill>
                  <a:srgbClr val="080808"/>
                </a:solidFill>
                <a:latin typeface="Arial" panose="020B0604020202020204" pitchFamily="34" charset="0"/>
                <a:cs typeface="Arial" panose="020B0604020202020204" pitchFamily="34" charset="0"/>
              </a:rPr>
              <a:t>cancer.The</a:t>
            </a:r>
            <a:r>
              <a:rPr lang="en-IN" sz="1900" dirty="0">
                <a:solidFill>
                  <a:srgbClr val="080808"/>
                </a:solidFill>
                <a:latin typeface="Arial" panose="020B0604020202020204" pitchFamily="34" charset="0"/>
                <a:cs typeface="Arial" panose="020B0604020202020204" pitchFamily="34" charset="0"/>
              </a:rPr>
              <a:t> main feature for detection of accurate image comparison are pixel percentage and mask </a:t>
            </a:r>
            <a:r>
              <a:rPr lang="en-IN" sz="1900" dirty="0" err="1">
                <a:solidFill>
                  <a:srgbClr val="080808"/>
                </a:solidFill>
                <a:latin typeface="Arial" panose="020B0604020202020204" pitchFamily="34" charset="0"/>
                <a:cs typeface="Arial" panose="020B0604020202020204" pitchFamily="34" charset="0"/>
              </a:rPr>
              <a:t>labeling</a:t>
            </a:r>
            <a:r>
              <a:rPr lang="en-IN" sz="1900" dirty="0">
                <a:solidFill>
                  <a:srgbClr val="080808"/>
                </a:solidFill>
                <a:latin typeface="Arial" panose="020B0604020202020204" pitchFamily="34" charset="0"/>
                <a:cs typeface="Arial" panose="020B0604020202020204" pitchFamily="34" charset="0"/>
              </a:rPr>
              <a:t> which gives us the indication that the process of detection this disease plays a very important and essential role to avoid serious stages and to reduce its percentage distribution in the world. Machine learning algorithms can be used for medical oriented research, it advances the system, reduces human errors and lowers manual </a:t>
            </a:r>
            <a:r>
              <a:rPr lang="en-IN" sz="1900" dirty="0" smtClean="0">
                <a:solidFill>
                  <a:srgbClr val="080808"/>
                </a:solidFill>
                <a:latin typeface="Arial" panose="020B0604020202020204" pitchFamily="34" charset="0"/>
                <a:cs typeface="Arial" panose="020B0604020202020204" pitchFamily="34" charset="0"/>
              </a:rPr>
              <a:t>mistakes.</a:t>
            </a:r>
            <a:endParaRPr lang="en-IN" sz="1900" dirty="0">
              <a:solidFill>
                <a:srgbClr val="080808"/>
              </a:solidFill>
              <a:latin typeface="Arial" panose="020B0604020202020204" pitchFamily="34" charset="0"/>
              <a:cs typeface="Arial" panose="020B0604020202020204" pitchFamily="34" charset="0"/>
            </a:endParaRPr>
          </a:p>
          <a:p>
            <a:pPr marL="109728" indent="0">
              <a:buNone/>
            </a:pPr>
            <a:r>
              <a:rPr lang="en-IN" sz="1900" dirty="0">
                <a:solidFill>
                  <a:srgbClr val="080808"/>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36497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648" y="548680"/>
            <a:ext cx="7989752" cy="1083329"/>
          </a:xfrm>
        </p:spPr>
        <p:txBody>
          <a:bodyPr/>
          <a:lstStyle/>
          <a:p>
            <a:r>
              <a:rPr lang="en-US" dirty="0" smtClean="0"/>
              <a:t>          </a:t>
            </a:r>
            <a:r>
              <a:rPr lang="en-US" dirty="0" smtClean="0"/>
              <a:t>  </a:t>
            </a:r>
            <a:r>
              <a:rPr lang="en-US" dirty="0" smtClean="0">
                <a:solidFill>
                  <a:srgbClr val="003399"/>
                </a:solidFill>
                <a:latin typeface="Bell MT" panose="02020503060305020303" pitchFamily="18" charset="0"/>
              </a:rPr>
              <a:t>TABLE </a:t>
            </a:r>
            <a:r>
              <a:rPr lang="en-US" dirty="0" smtClean="0">
                <a:solidFill>
                  <a:srgbClr val="003399"/>
                </a:solidFill>
                <a:latin typeface="Bell MT" panose="02020503060305020303" pitchFamily="18" charset="0"/>
              </a:rPr>
              <a:t>OF CONTENTS</a:t>
            </a:r>
            <a:endParaRPr lang="en-IN" dirty="0">
              <a:solidFill>
                <a:srgbClr val="003399"/>
              </a:solidFill>
              <a:latin typeface="Bell MT" panose="02020503060305020303" pitchFamily="18" charset="0"/>
            </a:endParaRPr>
          </a:p>
        </p:txBody>
      </p:sp>
      <p:sp>
        <p:nvSpPr>
          <p:cNvPr id="3" name="Content Placeholder 2"/>
          <p:cNvSpPr>
            <a:spLocks noGrp="1"/>
          </p:cNvSpPr>
          <p:nvPr>
            <p:ph idx="1"/>
          </p:nvPr>
        </p:nvSpPr>
        <p:spPr>
          <a:xfrm>
            <a:off x="1331640" y="1632009"/>
            <a:ext cx="7202760" cy="4608511"/>
          </a:xfrm>
        </p:spPr>
        <p:txBody>
          <a:bodyPr>
            <a:normAutofit/>
          </a:bodyPr>
          <a:lstStyle/>
          <a:p>
            <a:endParaRPr lang="en-US" sz="2300" dirty="0" smtClean="0">
              <a:latin typeface="Arial" panose="020B0604020202020204" pitchFamily="34" charset="0"/>
              <a:cs typeface="Arial" panose="020B0604020202020204" pitchFamily="34" charset="0"/>
            </a:endParaRPr>
          </a:p>
          <a:p>
            <a:r>
              <a:rPr lang="en-US" sz="2300" dirty="0" smtClean="0">
                <a:solidFill>
                  <a:srgbClr val="0C0C0C"/>
                </a:solidFill>
                <a:latin typeface="Arial" panose="020B0604020202020204" pitchFamily="34" charset="0"/>
                <a:cs typeface="Arial" panose="020B0604020202020204" pitchFamily="34" charset="0"/>
              </a:rPr>
              <a:t>Introduction</a:t>
            </a:r>
          </a:p>
          <a:p>
            <a:r>
              <a:rPr lang="en-US" sz="2300" dirty="0" smtClean="0">
                <a:solidFill>
                  <a:srgbClr val="0C0C0C"/>
                </a:solidFill>
                <a:latin typeface="Arial" panose="020B0604020202020204" pitchFamily="34" charset="0"/>
                <a:cs typeface="Arial" panose="020B0604020202020204" pitchFamily="34" charset="0"/>
              </a:rPr>
              <a:t>Purpose</a:t>
            </a:r>
          </a:p>
          <a:p>
            <a:r>
              <a:rPr lang="en-US" sz="2300" dirty="0" smtClean="0">
                <a:solidFill>
                  <a:srgbClr val="0C0C0C"/>
                </a:solidFill>
                <a:latin typeface="Arial" panose="020B0604020202020204" pitchFamily="34" charset="0"/>
                <a:cs typeface="Arial" panose="020B0604020202020204" pitchFamily="34" charset="0"/>
              </a:rPr>
              <a:t>Block Diagram </a:t>
            </a:r>
          </a:p>
          <a:p>
            <a:r>
              <a:rPr lang="en-US" sz="2300" dirty="0" smtClean="0">
                <a:solidFill>
                  <a:srgbClr val="0C0C0C"/>
                </a:solidFill>
                <a:latin typeface="Arial" panose="020B0604020202020204" pitchFamily="34" charset="0"/>
                <a:cs typeface="Arial" panose="020B0604020202020204" pitchFamily="34" charset="0"/>
              </a:rPr>
              <a:t>Flow Chart</a:t>
            </a:r>
          </a:p>
          <a:p>
            <a:r>
              <a:rPr lang="en-US" sz="2300" dirty="0" smtClean="0">
                <a:solidFill>
                  <a:srgbClr val="0C0C0C"/>
                </a:solidFill>
                <a:latin typeface="Arial" panose="020B0604020202020204" pitchFamily="34" charset="0"/>
                <a:cs typeface="Arial" panose="020B0604020202020204" pitchFamily="34" charset="0"/>
              </a:rPr>
              <a:t>Software Designing</a:t>
            </a:r>
          </a:p>
          <a:p>
            <a:r>
              <a:rPr lang="en-US" sz="2300" dirty="0" smtClean="0">
                <a:solidFill>
                  <a:srgbClr val="0C0C0C"/>
                </a:solidFill>
                <a:latin typeface="Arial" panose="020B0604020202020204" pitchFamily="34" charset="0"/>
                <a:cs typeface="Arial" panose="020B0604020202020204" pitchFamily="34" charset="0"/>
              </a:rPr>
              <a:t>Result</a:t>
            </a:r>
          </a:p>
          <a:p>
            <a:r>
              <a:rPr lang="en-US" sz="2300" dirty="0" smtClean="0">
                <a:solidFill>
                  <a:srgbClr val="0C0C0C"/>
                </a:solidFill>
                <a:latin typeface="Arial" panose="020B0604020202020204" pitchFamily="34" charset="0"/>
                <a:cs typeface="Arial" panose="020B0604020202020204" pitchFamily="34" charset="0"/>
              </a:rPr>
              <a:t>Advantages and Disadvantages</a:t>
            </a:r>
          </a:p>
          <a:p>
            <a:r>
              <a:rPr lang="en-US" sz="2300" dirty="0" smtClean="0">
                <a:solidFill>
                  <a:srgbClr val="0C0C0C"/>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1143637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27584" y="476672"/>
            <a:ext cx="7989752" cy="1083329"/>
          </a:xfrm>
        </p:spPr>
        <p:txBody>
          <a:bodyPr/>
          <a:lstStyle/>
          <a:p>
            <a:r>
              <a:rPr lang="en-US" dirty="0" smtClean="0">
                <a:solidFill>
                  <a:srgbClr val="003399"/>
                </a:solidFill>
              </a:rPr>
              <a:t>             </a:t>
            </a:r>
            <a:r>
              <a:rPr lang="en-US" dirty="0" smtClean="0">
                <a:solidFill>
                  <a:srgbClr val="003399"/>
                </a:solidFill>
              </a:rPr>
              <a:t>  </a:t>
            </a:r>
            <a:r>
              <a:rPr lang="en-US" dirty="0" smtClean="0">
                <a:solidFill>
                  <a:srgbClr val="003399"/>
                </a:solidFill>
                <a:latin typeface="Bell MT" panose="02020503060305020303" pitchFamily="18" charset="0"/>
              </a:rPr>
              <a:t>INTRODUCTION</a:t>
            </a:r>
            <a:endParaRPr lang="en-IN" dirty="0">
              <a:solidFill>
                <a:srgbClr val="003399"/>
              </a:solidFill>
              <a:latin typeface="Bell MT" panose="02020503060305020303" pitchFamily="18" charset="0"/>
            </a:endParaRPr>
          </a:p>
        </p:txBody>
      </p:sp>
      <p:sp>
        <p:nvSpPr>
          <p:cNvPr id="3" name="Content Placeholder 2"/>
          <p:cNvSpPr>
            <a:spLocks noGrp="1"/>
          </p:cNvSpPr>
          <p:nvPr>
            <p:ph idx="1"/>
          </p:nvPr>
        </p:nvSpPr>
        <p:spPr>
          <a:xfrm>
            <a:off x="1187624" y="1340768"/>
            <a:ext cx="7629712" cy="5298000"/>
          </a:xfrm>
        </p:spPr>
        <p:txBody>
          <a:bodyPr>
            <a:normAutofit fontScale="92500" lnSpcReduction="10000"/>
          </a:bodyPr>
          <a:lstStyle/>
          <a:p>
            <a:endParaRPr lang="en-IN" dirty="0" smtClean="0"/>
          </a:p>
          <a:p>
            <a:r>
              <a:rPr lang="en-US" sz="2200" dirty="0">
                <a:latin typeface="Arial" panose="020B0604020202020204" pitchFamily="34" charset="0"/>
                <a:cs typeface="Arial" panose="020B0604020202020204" pitchFamily="34" charset="0"/>
              </a:rPr>
              <a:t>Deep learning is a class of machine learning algorithms that uses multiple layers to progressively extract highest level features from the raw input. </a:t>
            </a:r>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Deep </a:t>
            </a:r>
            <a:r>
              <a:rPr lang="en-US" sz="2200" dirty="0">
                <a:latin typeface="Arial" panose="020B0604020202020204" pitchFamily="34" charset="0"/>
                <a:cs typeface="Arial" panose="020B0604020202020204" pitchFamily="34" charset="0"/>
              </a:rPr>
              <a:t>Learning is a subfield of machine learning concerned with algorithms inspired by the structure and function of the brain called artificial neural networks</a:t>
            </a:r>
            <a:r>
              <a:rPr lang="en-US" sz="2200" dirty="0" smtClean="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According to Huang et al, Deep Learning has gained large popularity within different fields of interest ranging from a theoretical research in academia to practical application in industry. </a:t>
            </a:r>
            <a:endParaRPr lang="en-US" sz="2200" dirty="0" smtClean="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Deep Learning Neural Networks works well for my lung cancer detection project as our dataset is large and can iteratively grow larger as more people infer new data to it which will result in a boost in performance. </a:t>
            </a:r>
            <a:endParaRPr lang="en-IN" sz="2200" dirty="0" smtClean="0">
              <a:latin typeface="Arial" panose="020B0604020202020204" pitchFamily="34" charset="0"/>
              <a:cs typeface="Arial" panose="020B0604020202020204" pitchFamily="34" charset="0"/>
            </a:endParaRPr>
          </a:p>
          <a:p>
            <a:pPr marL="109728" indent="0">
              <a:buNone/>
            </a:pPr>
            <a:r>
              <a:rPr lang="en-IN" dirty="0"/>
              <a:t/>
            </a:r>
            <a:br>
              <a:rPr lang="en-IN" dirty="0"/>
            </a:br>
            <a:endParaRPr lang="en-IN" dirty="0"/>
          </a:p>
        </p:txBody>
      </p:sp>
    </p:spTree>
    <p:extLst>
      <p:ext uri="{BB962C8B-B14F-4D97-AF65-F5344CB8AC3E}">
        <p14:creationId xmlns:p14="http://schemas.microsoft.com/office/powerpoint/2010/main" val="22858701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989752" cy="1083329"/>
          </a:xfrm>
        </p:spPr>
        <p:txBody>
          <a:bodyPr/>
          <a:lstStyle/>
          <a:p>
            <a:r>
              <a:rPr lang="en-US" dirty="0" smtClean="0">
                <a:solidFill>
                  <a:srgbClr val="003399"/>
                </a:solidFill>
                <a:latin typeface="Bell MT" panose="02020503060305020303" pitchFamily="18" charset="0"/>
              </a:rPr>
              <a:t>                      </a:t>
            </a:r>
            <a:r>
              <a:rPr lang="en-US" dirty="0" smtClean="0">
                <a:solidFill>
                  <a:srgbClr val="003399"/>
                </a:solidFill>
                <a:latin typeface="Bell MT" panose="02020503060305020303" pitchFamily="18" charset="0"/>
              </a:rPr>
              <a:t>PURPOSE</a:t>
            </a:r>
            <a:endParaRPr lang="en-IN" dirty="0">
              <a:solidFill>
                <a:srgbClr val="003399"/>
              </a:solidFill>
              <a:latin typeface="Bell MT" panose="02020503060305020303" pitchFamily="18" charset="0"/>
            </a:endParaRPr>
          </a:p>
        </p:txBody>
      </p:sp>
      <p:sp>
        <p:nvSpPr>
          <p:cNvPr id="3" name="Content Placeholder 2"/>
          <p:cNvSpPr>
            <a:spLocks noGrp="1"/>
          </p:cNvSpPr>
          <p:nvPr>
            <p:ph idx="1"/>
          </p:nvPr>
        </p:nvSpPr>
        <p:spPr>
          <a:xfrm>
            <a:off x="1547664" y="1473394"/>
            <a:ext cx="6591985" cy="3777622"/>
          </a:xfrm>
        </p:spPr>
        <p:txBody>
          <a:bodyPr>
            <a:noAutofit/>
          </a:bodyPr>
          <a:lstStyle/>
          <a:p>
            <a:r>
              <a:rPr lang="en-IN" sz="2000" b="1" dirty="0" smtClean="0">
                <a:solidFill>
                  <a:srgbClr val="080808"/>
                </a:solidFill>
                <a:latin typeface="Arial" panose="020B0604020202020204" pitchFamily="34" charset="0"/>
                <a:cs typeface="Arial" panose="020B0604020202020204" pitchFamily="34" charset="0"/>
              </a:rPr>
              <a:t> </a:t>
            </a:r>
            <a:r>
              <a:rPr lang="en-IN" sz="2000" dirty="0" smtClean="0">
                <a:solidFill>
                  <a:srgbClr val="080808"/>
                </a:solidFill>
                <a:latin typeface="Arial" panose="020B0604020202020204" pitchFamily="34" charset="0"/>
                <a:cs typeface="Arial" panose="020B0604020202020204" pitchFamily="34" charset="0"/>
              </a:rPr>
              <a:t> </a:t>
            </a:r>
            <a:r>
              <a:rPr lang="en-IN" sz="2000" dirty="0" err="1" smtClean="0">
                <a:solidFill>
                  <a:srgbClr val="080808"/>
                </a:solidFill>
                <a:latin typeface="Arial" panose="020B0604020202020204" pitchFamily="34" charset="0"/>
                <a:cs typeface="Arial" panose="020B0604020202020204" pitchFamily="34" charset="0"/>
              </a:rPr>
              <a:t>Tumors</a:t>
            </a:r>
            <a:r>
              <a:rPr lang="en-IN" sz="2000" dirty="0" smtClean="0">
                <a:solidFill>
                  <a:srgbClr val="080808"/>
                </a:solidFill>
                <a:latin typeface="Arial" panose="020B0604020202020204" pitchFamily="34" charset="0"/>
                <a:cs typeface="Arial" panose="020B0604020202020204" pitchFamily="34" charset="0"/>
              </a:rPr>
              <a:t> are continuously evolving biological systems, and medical imaging      is uniquely positioned to monitor changes throughout treatment. Smoking causes the majority of lung cancers both in smokers and in people exposed to second hand smoke. But lung cancer also occurs in people who never smoked and in those who never had prolonged exposure to second hand smoke. In these cases, there may be no clear cause of lung cancer Early prediction of Lung cancer will help with the survival of cancer patients. Machine learning and Deep Learning have been widely used in the diagnosis of Lung cancer and on the early detection. The main aim of this research is to review the role of deep learning techniques in Lung cancer detection and diagnosis.</a:t>
            </a:r>
            <a:endParaRPr lang="en-IN" sz="2000" dirty="0">
              <a:solidFill>
                <a:srgbClr val="08080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4727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0688"/>
            <a:ext cx="8229600" cy="792088"/>
          </a:xfrm>
        </p:spPr>
        <p:txBody>
          <a:bodyPr>
            <a:normAutofit/>
          </a:bodyPr>
          <a:lstStyle/>
          <a:p>
            <a:r>
              <a:rPr lang="en-US" dirty="0" smtClean="0">
                <a:solidFill>
                  <a:srgbClr val="003399"/>
                </a:solidFill>
              </a:rPr>
              <a:t>                  </a:t>
            </a:r>
            <a:r>
              <a:rPr lang="en-US" dirty="0" smtClean="0">
                <a:solidFill>
                  <a:srgbClr val="003399"/>
                </a:solidFill>
                <a:latin typeface="Bell MT" panose="02020503060305020303" pitchFamily="18" charset="0"/>
              </a:rPr>
              <a:t>Block </a:t>
            </a:r>
            <a:r>
              <a:rPr lang="en-US" dirty="0" smtClean="0">
                <a:solidFill>
                  <a:srgbClr val="003399"/>
                </a:solidFill>
                <a:latin typeface="Bell MT" panose="02020503060305020303" pitchFamily="18" charset="0"/>
              </a:rPr>
              <a:t>Diagram</a:t>
            </a:r>
            <a:endParaRPr lang="en-IN" dirty="0">
              <a:solidFill>
                <a:srgbClr val="003399"/>
              </a:solidFill>
              <a:latin typeface="Bell MT" panose="02020503060305020303" pitchFamily="18" charset="0"/>
            </a:endParaRPr>
          </a:p>
        </p:txBody>
      </p:sp>
      <p:pic>
        <p:nvPicPr>
          <p:cNvPr id="32" name="Content Placeholder 3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700808"/>
            <a:ext cx="7301910" cy="4608512"/>
          </a:xfrm>
        </p:spPr>
      </p:pic>
    </p:spTree>
    <p:extLst>
      <p:ext uri="{BB962C8B-B14F-4D97-AF65-F5344CB8AC3E}">
        <p14:creationId xmlns:p14="http://schemas.microsoft.com/office/powerpoint/2010/main" val="3294174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160338"/>
            <a:ext cx="6589199" cy="892398"/>
          </a:xfrm>
        </p:spPr>
        <p:txBody>
          <a:bodyPr/>
          <a:lstStyle/>
          <a:p>
            <a:r>
              <a:rPr lang="en-US" dirty="0" smtClean="0">
                <a:solidFill>
                  <a:srgbClr val="003399"/>
                </a:solidFill>
              </a:rPr>
              <a:t>           </a:t>
            </a:r>
            <a:r>
              <a:rPr lang="en-US" dirty="0" smtClean="0">
                <a:solidFill>
                  <a:srgbClr val="003399"/>
                </a:solidFill>
              </a:rPr>
              <a:t> </a:t>
            </a:r>
            <a:r>
              <a:rPr lang="en-US" dirty="0" err="1" smtClean="0">
                <a:solidFill>
                  <a:srgbClr val="003399"/>
                </a:solidFill>
                <a:latin typeface="Bell MT" panose="02020503060305020303" pitchFamily="18" charset="0"/>
              </a:rPr>
              <a:t>FlowChart</a:t>
            </a:r>
            <a:endParaRPr lang="en-IN" dirty="0">
              <a:solidFill>
                <a:srgbClr val="003399"/>
              </a:solidFill>
              <a:latin typeface="Bell MT" panose="02020503060305020303" pitchFamily="18" charset="0"/>
            </a:endParaRPr>
          </a:p>
        </p:txBody>
      </p:sp>
      <p:sp>
        <p:nvSpPr>
          <p:cNvPr id="5" name="AutoShape 2" descr="data:image/png;base64,iVBORw0KGgoAAAANSUhEUgAABnIAAAslCAYAAAB05COLAAAgAElEQVR4XuzdDbTVVZ0//q2QIIjIQ6SYEIZjiCKKoIIamqssn7KyJ5WmUGx8HHVNK12po7asmcaHVBpFqKRsLGtM09IZJylFVHwAE8kl+QCJSQgigmCQv7W///856557z7333HPvPXd/z3l91zrr8vB9+OzX3lzW+r7v3nubd999993gIECAAAECBAgQIECAAAECBAgQIECAAAECBAgQSE5gG0FOcn2iIAIECBAgQIAAAQIECBAgQIAAAQIECBAgQIBAJiDIMRAIECBAgAABAgQIECBAgAABAgQIECBAgAABAokKCHIS7RhlESBAgAABAgQIECBAgAABAgQIECBAgAABAgQEOcYAAQIECBAgQIAAAQIECBAgQIAAAQIECBAgQCBRAUFOoh2jLAIECBAgQIAAAQIECBAgQIAAAQIECBAgQICAIMcYIECAAAECBAgQIECAAAECBAgQIECAAAECBAgkKiDISbRjlEWAAAECBAgQIECAAAECBAgQIECAAAECBAgQEOQYAwQIECBAgAABAgQIECBAgAABAgQIECBAgACBRAUEOYl2jLIIECBAgAABAgQIECBAgAABAgQIECBAgAABAoIcY4AAAQIECBAgQIAAAQIECBAgQIAAAQIECBAgkKiAICfRjlEWAQIECBAgQIAAAQIECBAgQIAAAQIECBAgQECQYwwQIECAAAECBAgQIECAAAECBAgQIECAAAECBBIVEOQk2jHKIkCAAAECBAgQIECAAAECBAgQIECAAAECBAgIcowBAgQIECBAgAABAgQIECBAgAABAgQIECBAgECiAoKcRDtGWQQIECBAgAABAgQIECBAgAABAgQIECBAgAABQY4xQIAAAQIECBAgQIAAAQIECBAgQIAAAQIECBBIVECQk2jHKIsAAQIECBAgQIAAAQIECBAgQIAAAQIECBAgIMgxBggQIECAAAECBAgQIECAAAECBAgQIECAAAECiQoIchLtGGURIECAAAECBAgQIECAAAECBAgQIECAAAECBAQ5xgABAgQIECBAgAABAgQIECBAgAABAgQIECBAIFEBQU6iHaMsAgQIECBAgAABAgQIECBAgAABAgQIECBAgIAgxxggQIAAAQIECBAgQIAAAQIECBAgQIAAAQIECCQqIMhJtGOURYAAAQIECBAgQIAAAQIECBAgQIAAAQIECBAQ5BgDBAgQIECAAAECBAgQIECAAAECBAgQIECAAIFEBQQ5iXaMsggQIECAAAECBAgQIECAAAECBAgQIECAAAECghxjgAABAgQIECBAgAABAgQIECBAgAABAgQIECCQqIAgJ9GOURYBAgQIECBAgAABAgQIECBAgAABAgQIECBAQJBjDBAgQIAAAQIECBAgQIAAAQIECBAgQIAAAQIEEhUQ5CTaMcoiQIAAAQIECBAgQIAAAQIECBAgQIAAAQIECAhyjAECBAgQIECAAAECBAgQIECAAAECBAgQIECAQKICgpxEO0ZZBAgQIECAAAECBAgQIECAAAECBAgQIECAAAFBjjFAgAABAgQIECBAgAABAgQIECBAgAABAgQIEEhUQJCTaMcoiwABAgQIECBAgAABAgQIECBAgAABAgQIECAgyDEGCBAgQIAAAQIECBAgQIAAAQIECBAgQIAAAQKJCghyEu0YZREgQIAAAQIECBAgQIAAAQIECBAgQIAAAQIEBDnGAAECBAgQIECAAAECBAgQIECAAAECBAgQIEAgUQFBTqIdoywCBAgQIECAAAECBAgQIECAAAECBAgQIECAgCDHGCBAgAABAgQIECBAgAABAgQIECBAgAABAgQIJCogyEm0Y5RFgAABAgQIECBAgAABAgQIECBAgAABAgQIEBDkGAMECBAgQIAAAQIECBAgQIAAAQIECBAgQIAAgUQFBDmJdoyyCBAgQIAAAQIECBAgQIAAAQIECBAgQIAAAQKCHGOAAAECBAgQIECAAAECBAgQIECAAAECBAgQIJCogCAn0Y5RFgECBAgQIECAAAECBAgQIECAAAECBAgQIEBAkGMMECBAgAABAgQIECBAgAABAgQIECBAgAABAgQSFRDkJNoxyiJAgAABAgQIECBAgAABAgQIECBAgAABAgQICHKMAQIECBAgQIAAAQIECBAgQIAAAQIECBAgQIBAogKCnEQ7RlkECBAgQIAAAQIECBAgQIAAAQIECBAgQIAAAUGOMUCAAAECBAgQIECAAAECBAgQIECAAAECBAgQSFRAkJNoxyiLAAECBAgQIECAAAECBAgQIECAAAECBAgQICDIMQYIECBAgAABAgQIECBAgAABAgQIECBAgAABAokKCHIS7RhlESBAgAABAgQIECBAgAABAgQIECBAgAABAgQEOcYAAQIECBAgQIAAAQIECBAgQIAAAQIECBAgQCBRAUFOoh2jLAIECBAgQIAAAQIECBAgQIAAAQIECBAgQICAIMcYIECAAAECBAgQIECAAAECBAgQIECAAAECBAgkKiDISbRjlEWAAAECBAgQIECAAAECBAgQIECAAAECBAgQEOQYAwQIECBAgAABAgQIECBAgAABAgQIECBAgACBRAUEOYl2jLIIECBAgAABAgQIECBAgAABAgQIECBAgAABAoIcY4AAAQIECBAgQIAAAQIECBAgQIAAAQIECBAgkKiAICfRjlEWAQIECBAgQIAAAQIECBAgQIAAAQIECBAgQECQYwwQIECAAAECBAgQIECAAAECBAgQIECAAAECBBIVEOQk2jHKIkCAAAECBAgQIECAAAECBAgQIECAAAECBAgIcowBAgQIECBAgAABAgQIECBAgAABAgQIECBAgECiAoKcRDtGWQQIECBAgAABAgQIECBAgAABAgQIECBAgAABQY4xQIAAAQIECBAgQIAAAQIECBAgQIAAAQIECBBIVECQk2jHKIsAAQIECBAgQIAAAQIECBAgQIAAAQIECBAgIMgxBggQIECAAAECBAgQIECAAAECBAgQIECAAAECiQoIchLtGGURIECAAAECBAgQIECAAAECBAgQIECAAAECBAQ5xgABAgQIECBAgAABAgQIECBAgAABAgQIECBAIFEBQU6iHaMsAgQIECBAgAABAgQIECBAgAABAgQIECBAgIAgxxggQIAAAQIECBAgQIAAAQIECBAgQIAAAQIECCQqIMhJtGOURYAAAQIECBAgQIAAAQIECBAgQIAAAQIECBAQ5BgDBAgQIECAAAECBAgQIECAAAECBAgQIECAAIFEBQQ5iXaMsggQIECAAAECBAgQIECAAAECBAgQIECAAAECghxjgAABAgQIECBAgAABAgQIECBAgAABAgQIECCQqIAgJ9GOURYBAgQIECBAgAABAgQIECBAgAABAgQIECBAQJBjDBAgQIAAAQIECBAgQIAAAQIECBAgQIAAAQIEEhUQ5CTaMcoiQIAAAQIECBAgQIAAAQIECBAgQIAAAQIECAhyjAECBAgQIECAAAECBAgQIECAAAECBAgQIECAQKICgpxEO0ZZBAgQIECAAAECBAgQIECAAAECBAgQIECAAAFBjjFAgAABAgQIECBAgAABAgQIECBAgAABAgQIEEhUQJCTaMcoiwABAgQIECBAgAABAgQIECBAgAABAgQIECAgyDEGCBAgQIAAAQIECBAgQIAAAQIECBAgQIAAAQKJCghyEu0YZREgQIAAAQIECBAgQIAAAQIECBAgQIAAAQIEBDnGAAECBAgQIECAAAECBAgQIECAAAECBAgQIEAgUQFBTqIdoywCBAgQIECAAAECBAgQIECAAAECBAgQIECAgCDHGCBAgAABAgQIECBAgAABAgQIECBAgAABAgQIJCogyEm0Y5RFgAABAgQIECBAgAABAgQIECBAgAABAgQIEBDkGAMECBAgQIAAAQIECBAgQIAAAQIECBAgQIAAgUQFBDmJdoyyCBAgQIAAAQIECBAgQIAAAQIECBAgQIAAAQKCHGOAAAECBAgQIECAAAECBAgQIECAAAECBAgQIJCogCAn0Y5RFgECBAgQIECAAAECBAgQIECAAAECBAgQIEBAkGMMECBAgAABAgQIECBAgAABAgQIECBAgAABAgQSFRDkJNoxyiJAgAABAgQIECBAgAABAgQIECBAgAABAgQICHKMAQIECBAgQIAAAQIECBAgQIAAAQIECBAgQIBAogKCnEQ7RlkECBAgQIAAAQIECBAgQIAAAQIECBAgQIAAAUGOMUCAAAECBAgQIECAAAECBAgQIECAAAECBAgQSFRAkJNoxyiLAAECBAgQIECAAAECBAgQIECAAAECBAgQICDIMQYIECBAgAABAgQIECBAgAABAgQIECBAgAABAokKCHIS7RhlESBAgAABAgQIECBAgAABAgQIECBAgAABAgQEOcYAAQIECBAgQIAAAQIECBAgQIAAAQIECBAgQCBRAUFOoh2jLAIECBAgQIAAAQIECBAgQIAAAQIECBAgQICAIMcYIECAAAECBAgQIECAAAECBAgQIECAAAECBAgkKiDISbRjlEWAAAECBAgQIECAAAECBAgQIECAAAECBAgQEOQYAwQIECBAgAABAgQIECBAgAABAgQIECBAgACBRAUEOYl2jLIIECBAgAABAgQIECBAgAABAgQIECBAgAABAoIcY4AAAQIECBAgQIAAAQIECBAgQIAAAQIECBAgkKiAICfRjlEWAQIECBAgQIAAAQIECBAgQIAAAQIECBAgQECQYwwQIECAAAECBAgQIECAAAECBAgQIECAAAECBBIVEOQk2jHKIkCAAAECBAgQIECAAAECBAgQIECAAAECBAgIcowBAgQIECBAgAABAgQIECBAgAABAgQIECBAgECiAoKcRDtGWQQIECBAgAABAgQIECBAgAABAgQIECBAgAABQY4xQIAAAQIECBAgQIAAAQIECBAgQIAAAQIECBBIVECQk2jHKIsAAQIECBAgQIAAAQIECBAgQIAAAQIECBAgIMgxBggQIECAAAECBAgQIECAAAECBAgQIECAAAECiQoIchLtGGURIECAAAECBAgQIECAAAECBAgQIECAAAECBAQ5xgABAgQIECBAgAABAgQIECBAgAABAgQIECBAIFEBQU6iHaMsAgQIECBAgAABAgQIECBAgAABAgQIECBAgIAgxxggQIAAAQIECBAgQIAAAQIECBAgQIAAAQIECCQqIMhJtGOURYAAAQIECBAgQIAAAQIECBAgQIAAAQIECBAQ5BgDBAgQIECAAAECBAgQIECAAAECBAgQIECAAIFEBQQ5iXaMsggQIECAAAECBAgQIECAAAECBAgQIECAAAECghxjgAABAgQIECBAgAABAgQIECBAgAABAgQIECCQqIAgJ9GOURYBAgQIECBAgAABAgQIECBAgAABAgQIECBAQJBjDBAgQIAAAQIECBAgQIAAAQIECBAgQIAAAQIEEhUQ5CTaMcoiQIAAAQIECBAgQIAAAQIECBAgQIAAAQIECAhyjAECBAgQIECAAAECBAgQIECAAAECBAgQIECAQKICgpxEO0ZZBAgQIECAAAECBAgQIECAAAECBAgQIECAAAFBjjFAgAABAgQIECBAgAABAgQIECBAgAABAgQIEEhUQJCTaMcoiwABAgQIECBAgAABAgQIECBAgAABAgQIECAgyDEGCBAgQIAAAQIECBAgQIAAAQIECBAgQIAAAQKJCghyEu0YZREgQIAAAQIECBAgQIAAAQIECBAgQIAAAQIEBDnGAAECBAgQIECAAAECBAgQIECAAAECBAgQIEAgUQFBTqIdoywCBAgQIECAAAECBAgQIECAAAECBAgQIECAgCDHGCBAgAABAgQIECBAgAABAgQIECBAgAABAgQIJCogyEm0Y5RFgAABAgQIECBAgAABAgQIECBAgAABAgQIEBDkGAMECBAgQIAAAQIECBAgQIAAAQIECBAgQIAAgUQFBDmJdoyyCBAgQIAAAQIECBAgQIAAAQIECBAgQIAAAQKCHGOAAAECBAgQIECAAAECBAgQIECAAAECBAgQIJCogCAn0Y5RFgECBAgQIECAAAECBAgQIECAAAECBAgQIEBAkGMMECBAgAABAgQIECBAgAABAgQIECBAgAABAgQSFRDkJNoxyiJAgAABAgQIECBAgAABAgQIECBAgAABAgQICHKMAQIECBAgQIAAAQIECBAgQIAAAQIECBAgQIBAogKCnEQ7RlkECBAgQIAAAQIECBAgQIAAAQIECBAgQIAAAUGOMUCAAAECBAgQIECAAAECBAgQIECAAAECBAgQSFRAkJNoxyiLAAECBAgQIECAAAECBAgQIECAAAECBAgQICDIMQYIECBAgAABAgQIECBAgAABAgQIECBAgAABAokKCHIS7RhlESBAgAABAgQIECBAgAABAgQIECBAgAABAgQEOcYAAQIECBAgQIAAAQIECBAgQIAAAQIECBAgQCBRAUFOoh2jLAIECBAgQIAAAQIECBAgQIAAAQIECBAgQICAIMcYIECAAAECBAgQIECAAAECBAgQIECAAAECBAgkKiDISbRjlEWAAAECBAgQIECAAAECBAgQIECAAAECBAgQEOQYAwQIECBAgAABAgQIECBAgAABAgQIECBAgACBRAUEOYl2jLIIECBAgAABAgQIECBAgAABAgQIECBAgAABAoIcY4AAAQIECBAgQIAAAQIECBAgQIAAAQIECBAgkKiAICfRjlEWAQIECBAgQIAAAQIECBAgQIAAAQIECBAgQECQYwwQIECAAAECBAgQIECAAAECBAgQIECAAAECBBIVEOQk2jHKIkCAAAECBAgQIECAAAECBAgQIECAAAECBAgIcowBAgQIECBAgAABAgQIECBAgAABAgQIECBAgECiAoKcRDtGWQQIECBAgAABAgQIECBAgAABAgQIECBAgAABQY4xQIAAAQIECBAgQIAAAQIECBAgQIAAAQIECBBIVECQk2jHKIsAAQIECBAgQIAAAQIECBAgQIAAAQIECBAgIMgxBggQIECAAAECBAgQIECAAAECBAgQIECAAAECiQoIchLtGGURIECAAAECBAgQIECAAAECBAgQIECAAAECBAQ5xgABAgQIECBAgAABAgQIECBAgAABAgQIECBAIFEBQU6iHaMsAgQIECBAgAABAgQIECBAgAABAgQIECBAgIAgxxggQIAAAQIECBAgQIAAAQIECBAgQIAAAQIECCQqIMhJtGOURYAAAQIECBAgQIAAAQIECBAgQIAAAQIECBAQ5BgDBAgQIECAAAECBAgQIECAAAECBAgQIECAAIFEBQQ5iXaMsggQIECAAAECBAgQIECAAAECBAgQIECAAAECghxjgAABAgQIECBAgAABAgQIECBAgAABAgQIECCQqIAgJ9GOURYBAgQIECBAgAABAgQIECBAgAABAgQIECBAQJBjDBAgQIAAAQIECBAgQIAAAQIECBAgQIAAAQIEEhUQ5CTaMcoiQIAAAQIECBAgQIAAAQIECBAgQIAAAQIECAhyjAECBAgQIECAAAECBAgQIECAAAECBAgQIECAQKICgpxEO0ZZBAgQIECAAAECBAgQIECAAAECBAgQIECAAAFBjjFAgAABAgQIECBAgAABAgQIECBAgAABAgQIEEhUQJCTaMcoiwABAgQIECBAgAABAgQIECBAgAABAgQIECAgyDEGCBAgQIAAAQIECBAgQIAAAQIECBAgQIAAAQKJCghyEu0YZREgQIAAAQIECBAgQIAAAQIECBAgQIAAAQIEBDnGAAECBAgQIECAAAECBAgQIECAAAECBAgQIEAgUQFBTqIdoywCBAgQIECAAAECBAgQIECAAAECBAgQIECAgCDHGCBAgAABAgQIECBAgAABAgQIECBAgAABAgQIJCogyEm0Y5RFgAABAgQIECBAgAABAgQIECBAgAABAgQIEBDkGAMECBAgQIAAAQIECBAgQIAAAQIECBAgQIAAgUQFBDmJdoyyCBAgQIAAAQIECBAgQIAAAQIECBAgQIAAAQKCHGOAAAECBAgQIECAAAECBAgQIECAAAECBAgQIJCogCAn0Y5RFgECBAgQIECAAAECBAgQIECAAAECBAgQIEBAkGMMECBAgAABAgQIECBAgAABAgQIECBAgAABAgQSFRDkJNoxyiJAgAABAgQIECBAgAABAgQIECBAgAABAgQICHKMAQIECBAgQIAAAQIECBAgQIAAAQIECBAgQIBAogKCnEQ7RlkECBAgQIAAAQIECBAgQIAAAQIECBAgQIAAAUGOMUCAAAECBAgQIECAAAECBAgQIECAAAECBAgQSFRAkJNoxyiLAAECBAgQIECAAAECBAgQIECAAAECBAgQICDIMQYIECBAgAABAgQIECBAgAABAgQIECBAgAABAokKCHIS7RhlESBAgAABAgQIECBAgAABAgQIECBAgAABAgQEOcYAAQIECBAgQIAAAQIECBAgQIAAAQIECBAgQCBRAUFOoh2jLAIECBAgQIAAAQIECBAgQIAAAQIECBAgQICAIMcYIECAAAECBAgQIECAAAECBAgQIECAAAECBAgkKiDISbRjlEWAAAECBAgQIECAAAECBAgQIECAAAECBAgQEOQYAwQIECBAgAABAgQIECBAgAABAgQIECBAgACBRAUEOYl2jLIIECBAgAABAgQIECBAgAABAgQIECBAgAABAoIcY4AAAQIECBAgQIAAAQIECBAgQIAAAQIECBAgkKiAICfRjlEWAQIECBAgQIAAAQIECBAgQIAAAQIECBAgQECQYwwQIECAAAECBCoUePvtt8Obb74Z1q9fX9HXzZs3h7/97W9hy5YtXfb1Pe95T+jdu3f2Kfy6ta+VnNO3b98wYMCAsOOOO2afwq9b+7r99ttXqOU0AgQIECBAgAABAgQIECBAoCsEBDldoegeBAgQIECAQG4EYrjy2muvhVWrVmVfC5+//vWv7YYzMZRp9COGQ+0FPu973/vCsGHDQvza9LPddts1Op/2EyBAgAABAgQIECBAgACBDgsIcjpM5gICBAgQIEAgNYENGza0CGaaBzWF369duza18humnkGDBmXBTtOQp1zgE/+sf//+DeOioQQIECBAgAABAgQIECBAoC0BQY7xQYAAAQIECCQtEJcle+mll7LPiy++WPz1yy+/XJxNE5c6q8URlxVra+mx5n8Xzy+3vFklS561tlxaZ5ZpK3dtJcvFNV1KLp5fiyNaFkKfD3zgAyF+Ro0alX0t/LpXr161KMUzCBAgQIAAAQIECBAgQIBAjwoIcnqU38MJECBAgACBKLB8+fKSoKZ5YNOVSjFEKSz31XxmyMCBA9sMaiwNFsI777zT5h5B69atK5kd1XRmVAySuvIYOXJk2YAnBj0jRozoyke5FwECBAgQIECAAAECBAgQ6DEBQU6P0XswAQIECBBoHIGNGzeGJUuWhGXLlpUNbDr7gr9v376thjPNQ5uhQ4c2DnxiLV29enWL/YmaBj1Nf71p06ZOVR8Du+YzeGLAM3r06DB27NjQr1+/Tt3fxQQIECBAgAABAgQIECBAoFYCgpxaSXsOAQIECBBoAIHNmzdngc2zzz5b8vVPf/pTp1ofZ1eUW1pr5513zgKcnXbaqVP3d3F6Am+88UYW+vzlL38pWVKvMFsrzuLqzBEDnb322isLdeLXwq/79OnTmdu6lgABAgQIECBAgAABAgQIdLmAIKfLSd2QAAECBAjUv0CcQdM8rIm/f+6556pqfAxkms6eaBraxD+PsyscBJoKxDHYdAm+5r+OAVA1x5577lkS8BSCHmOwGk3XECBAgAABAgQIECBAgEBXCAhyukLRPQgQIECAQB0LlJthE0Objh7xhfiHPvShsstdWeaqo5rOb08gLuf30ksvtQh7li5dmoWQHT2aztopzN6JY9pBgAABAgQIECBAgAABAgS6W0CQ093C7k+AAAECBHIkEJerWrhwYfHz2GOPhbfeeqtDLYgzGgqzGJp+7dWrV4fu42QC3SWwdevWkqX/CmFlR2eU7bDDDmHixIlh0qRJxa+77bZbd5XtvgQIECBAgAABAgQIECDQoAKCnAbteM0mQIAAAQIxoImhTQxrCuFNR/YdKWwa33ymgj1GjK28CsQ9nsotGbhs2bKKmxSDnKbBTgx6YuDjIECAAAECBAgQIECAAAEC1QoIcqqVcx0BAgQIEMiZwOLFi7PQphDcxN9XcowYMSLss88+LTaFtxxaJXrOqQeBuExbYdZOIej5wx/+ECoNPvfdd99iuBODnfHjx9cDizYQIECAAAECBAgQIECAQI0EBDk1gvYYAgQIECBQS4HXX389zJs3rxjaxPBmw4YN7ZYwYMCAbImopstFWSqqXTYnNKjAihUrWsxqW79+fbsahSXZCv/Opk6dGoYMGdLudU4gQIAAAQIECBAgQIAAgcYUEOQ0Zr9rNQECBAjUmcCWLVvCb3/72/DAAw9kn0cffbSiFsaZAYVloOJL5ThzwEGAQPUCcaZbYanCGKAuWrSoopsddNBB4fDDDy9+evfuXdF1TiJAgAABAgQIECBAgACB+hcQ5NR/H2shAQIECNSpQAxrYmhTCHBimNPWMXLkyBazbfr371+nOppFIA2BOBOu+V5UL7/8cpvFvec97ykJdQ488MA0GqMKAgQIECBAgAABAgQIEOgRAUFOj7B7KAECBAgQ6LjAH//4x5LgJi6f1tYxZcqUcOihhxaXSXv/+9/f8Ye6ggCBLhf485//XFz28MEHHwzz589v8xlx2bU4W+eII47Ivn7oQx/q8prckAABAgQIECBAgAABAgTSFRDkpNs3KiNAgACBBhd49dVXi7Nt4qybF198sU2Rvffeu/hT/PGF78CBAxtcUJJt2ZUAACAASURBVPMJ5ENg3bp1JSHtM88802bhu+++e8mMneHDh+ejoaokQIAAAQIECBAgQIAAgaoEBDlVsbmIAAECBAh0j0B8gXvXXXeFO++8M/uJ/baO3XbbrfgT+vGn9EeMGNE9RbkrAQI1FVi+fHlxv6sY4q5YsaLN58el14477rhw/PHHh7Fjx9a0Vg8jQIAAAQIECBAgQIAAge4XEOR0v7EnECBAgACBNgWefPLJLLiJn7hRemtHnGFT2Aw9zriJM3AcBAjUv0AMeJvuhxVn8LR2jB8/vhjq7L///vWPo4UECBAgQIAAAQIECBBoAAFBTgN0siYSIECAQHoCCxYsKIY3ce+b1o6m+2LEPW8cBAgQiHvqxGCnEO60JjJmzJhiqHPwwQeDI0CAAAECBAgQIECAAIGcCghyctpxyiZAgACB/AnMmzevGN60tt/Ndtttly2PFD9xqaQBAwbkr6EqJkCgZgLr168vLscYZ/W98847ZZ8d99WJ31PiJwbEDgIECBAgQIAAAQIECBDIj4AgJz99pVICBAgQyKHAfffdVwxvVq5cWbYFMaxpGt7EMMdBgACBjgrEECeGOYV9tmLIU+4YPnx4MSw+6qijOvoY5xMgQIAAAQIECBAgQIBAjQUEOTUG9zgCBAgQqH+Bp59+OsydOzf86Ec/CqtWrSrb4KFDhxbDm2OPPbb+UbSQAIGaC8RApxDqrF69uuzzhw0bFqZNmxZOOeWUMG7cuJrX6IEECBAgQIAAAQIECBAg0L6AIKd9I2cQIECAAIF2BbZu3VoMb+K+FeWOXXfdtfhT8B/72MfavacTCBAg0FUCcXZgIdR55ZVXyt42LrlWCHV69erVVY92HwIECBAgQIAAAQIECBDopIAgp5OALidAgACBxhZYuHBhFuDEz5tvvtkCI+5LUdjvZurUqY2NpfUECCQhEPfrKoQ6L7zwQouaBg4cmM3QiaHOxIkTk6hZEQQIECBAgAABAgQIEGhkAUFOI/e+thMgQIBAVQIbN24szr55+OGHy97js5/9bPYS9Oijj67qGS4iQIBALQTuueee7PvZz372s7KPmzx5cjHU6devXy1K8gwCBAgQIECAAAECBAgQaCYgyDEkCBAgQIBAhQIPPfRQcfbN5s2bW1w1duzY4rJEu+yyS4V3dRoBAgR6XuDVV1/N9vWKoc6SJUtaFNS3b98s0ImfQw89tOcLVgEBAgQIECBAgAABAgQaSECQ00CdrakECBAgUJ3Addddl73cfOKJJ8reoLCnxJFHHlndA1xFgACBhATuv//+4qzDcmVNmDAhC63POeechKpWCgECBAgQIECAAAECBOpXQJBTv32rZQQIECDQCYFNmzaF7373uyGGOCtXrmxxp/gis/DT6YMHD+7Ek1xKgACBNAXWrFmTzdKJn3JB9vDhw7Mw59xzzw1xxo6DAAECBAgQIECAAAECBLpHQJDTPa7uSoAAAQI5FXjjjTeyACd+1q5dW9IKSwvltFOVTYBApwUefPDBYqgTg+6mx6BBg7IwJ3522mmnTj/LDQgQIECAAAECBAgQIECgVECQY0QQIECAAIEQQtwfojAD5+233y4x2X333bMXlNOnTw/9+/fnRYAAgYYV2LBhQ5gzZ042W/FPf/pTicP222+ffa+Ms3TsE9awQ0TDCRAgQIAAAQIECBDoBgFBTjeguiUBAgQI5EfgxRdfLM7AaV712LFjsxeSM2bMyE+DVEqAAIEaCcyaNSsLdJYsWdLiiYUZOqNGjapRNR5DgAABAgQIECBAgACB+hUQ5NRv32oZAQIECLQhsHTp0izAuemmm1qcFfe/iS8h4x44DgIECBBoWyDuoRO/n5bbR+f000/Pvp+OGTMGIwECBAgQIECAAAECBAhUKSDIqRLOZQQIECCQT4Hnn38+fPOb3wxz585t0YBDDjkkm4Fz4okn5rNxqiZAgEAPCtx+++3ZDJ2HHnqoRRXTpk0LF198cRg9enQPVujRBAgQIECAAAECBAgQyKeAICef/aZqAgQIEKhC4IorrgiXXHJJiyuPPPLI7CfGjznmmCru6hICBAgQaCpw9913ZzN07r///hYwl19+eRboOAgQIECAAAECBAgQIECgcgFBTuVWziRAgACBnAr84he/yF4cxuXUmh4xuIkBTgxyHAQIECDQtQIxyImBTgx2mh5xmbUYrH/605/u2ge6GwECBAgQIECAAAECBOpUQJBTpx2rWQQIECAQsuAmBjgxyGl6TJkyJXuJePjhh2MiQIAAgW4WeOCBB7LvxfPnzy95Ugxy4vdi++d0cwe4PQECBAgQIECAAAECuRcQ5OS+CzWAAAECBMoJxCXU4gvCpsegQYOyPzvzzDOhESBAgECNBWbOnJkFOmvXri15cvyzuOSagwABAgQIECBAgAABAgTKCwhyjAwCBAgQqCuB2267LXtRuGzZspJ2nXHGGVmIM3jw4Lpqr8YQIEAgTwKvv/569j36P//zP0vKHj16dPY9+vOf/3yemqNWAgQIECBAgAABAgQI1ERAkFMTZg8hQIAAge4WePrpp7OXg3fddVfJo6ZOnZq9HDzkkEO6uwT3J0CAAIEKBR588MEQZ07Omzev5Irjjjsu+549bty4Cu/kNAIECBAgQIAAAQIECNS/gCCn/vtYCwkQIFD3AjfddFP46le/WtLOYcOGZS8DZ8yYUfft10ACBAjkVSB+/46BzqpVq0qacOONN4bTTz89r81SNwECBAgQIECAAAECBLpUQJDTpZxuRoAAAQK1Fogv+mbNmlXy2HPPPTfbb2HHHXesdTmeR4AAAQIdFHjzzTezGZXXXXddyZUxiI9Bj4MAAQIECBAgQIAAAQKNLiDIafQRoP0ECBDIqcBTTz2V/bT2woULiy044IADwvXXXx8OOuignLZK2QQIEGhcgUceeSScffbZ4fHHHy8iTJw4MQtz9ttvv8aF0XICBAgQIECAAAECBBpeQJDT8EMAAAECBPIn8P3vfz9bMm3r1q3F4v3kdv76UcUECBAoJ9B8pmWvXr2ymZdf+cpXgBEgQIAAAQIECBAgQKAhBQQ5DdntGk2AAIH8Cpx11llh5syZJQ2wl0J++1PlBAgQKCdQbu+zM888M9xwww3ACBAgQIAAAQIECBAg0HACgpyG63INJkCAQD4FnnnmmWwWzoIFC4oNGD9+fLbkzqRJk/LZKFUTIECAQKsCjz32WLaE5qJFi4rnHHzwwdnsnL333pscAQIECBAgQIAAAQIEGkZAkNMwXa2hBAgQyK/A3LlzsxBn8+bNxUZ8+ctfzl7m9e7dO78NUzkBAgQItCmwZcuWLMyJS2oWjj59+mTf/6dNm0aPAAECBAgQIECAAAECDSEgyGmIbtZIAgQI5Fdgzpw54dRTTy1pwPXXXx/iEmsOAgQIEGgMgbik2tlnn13S2NmzZ4fp06c3BoBWEiBAgAABAgQIECDQ0AKCnIbufo0nQIBA2gLNQ5yxY8dmP4U9efLktAtXHQECBAh0ucDDDz+czc6JS20WDmFOlzO7IQECBAgQIECAAAECCQoIchLsFCURIECAQAjNQ5wDDzww3H333WHo0KF4CBAgQKBBBVavXh2OOeaY8OijjwpzGnQMaDYBAgQIECBAgACBRhQQ5DRir2szAQIEEheIP2F92mmnFasU4iTeYcojQIBADQXKhTk333xzi2U4a1iSRxEgQIAAAQIECBAgQKBbBQQ53crr5gQIECDQUYFyIc4999wThgwZ0tFbOZ8AAQIE6lTg9ddfD0cffXTJzBxhTp12tmYRIECAAAECBAgQIBAEOQYBAQIECCQjEF/CzZgxo1jPQQcdlC2nJsRJposUQoAAgWQEYpgTl1l75JFHijUJc5LpHoUQIECAAAECBAgQINCFAoKcLsR0KwIECBCoXkCIU72dKwkQINCoAuXCnFmzZpUsz9moNtpNgAABAgQIECBAgED9CAhy6qcvtYQAAQK5FXjyySfDhAkTivUffPDB2UycwYMH57ZNCidAgACB2gisWbMmm5mzYMGC4gOfeOKJsP/++9emAE8hQIAAAQIECBAgQIBANwsIcroZ2O0JECBAoH2BKVOmhIcffjg7UYjTvpczCBAgQKBUoHmYM3ny5DB//nxMBAgQIECAAAECBAgQqAsBQU5ddKNGECBAIL8CF110UfjWt75VbICfos5vX6qcAAECPSnQfHbnhRdeGK688sqeLMmzCRAgQIAAAQIECBAg0CUCgpwuYXQTAgQIEKhG4N577w0f//jHi5deffXV4bzzzqvmVq4hQIAAAQLhmmuuCeeff35R4je/+U046qijyBAgQIAAAQIECBAgQCDXAoKcXHef4gkQIJBfgY0bN4Z99903LFu2LGvEJz/5yXDHHXfkt0EqJ0CAAIEkBE444YTwy1/+Mqtljz32CIsWLQr9+vVLojZFECBAgAABAgQIECBAoBoBQU41aq4hQIAAgU4LnHrqqWHOnDnZfQYNGhQWL14cdtttt07f1w0IECBAoLEFVqxYkf2gwNq1azOI6dOnh9mzZzc2itYTIECAAAECBAgQIJBrAUFOrrtP8QQIEMinwNy5c8OXvvSlYvE//vGPw0knnZTPxqiaAAECBJITuPXWW8PJJ59crOuWW24J06ZNS65OBREgQIAAAQIECBAgQKASAUFOJUrOIUCAAIEuE9i6dWvYddddw2uvvZbd87TTTguzZs3qsvu7EQECBAgQiAIzZswIN998c4ax8847h1deeSVsu+22cAgQIECAAAECBAgQIJA7AUFO7rpMwQQIEMi3wNVXXx0uuOCCrBFx74Knn3469O3bN9+NUj0BAgQIJCewadOmMG7cuPD8889ntV111VXh/PPPT65OBREgQIAAAQIECBAgQKA9AUFOe0L+ngABAgS6VGDkyJFh+fLl2T1vuOGGcOaZZ3bp/d2MAAECBAgUBGbOnBnOOuus7LcjRowIL7/8MhwCBAgQIECAAAECBAjkTkCQk7suUzABAgTyK+CFWn77TuUhbNmyJTz11FPh3nvvDfPnzw8LFy4Ma9asyWj222+/bHP1j33sY+GII44Iw4YNQ0aAQCICfoAgkY5QBgECBAgQIECAAAECVQsIcqqmcyEBAgQIdFTggAMOCE888UR2WVxi7bzzzuvoLZxPoOYC7777bnjggQfC17/+9Sy8ae8YMGBAOOOMM7IlBN/73ve2d3r461//Gm666abwuc99LltuMNUjL3Wm6qeunhO45pprikuqTZgwITz++OM9V4wnEyBAgAABAgQIECBAoAoBQU4VaC4hQIAAgY4LxL1w4oyFePTu3TusW7cu9OvXr+M3cgWBGgrEWTg33nhjuOiii8L69es79OQpU6aEOXPmhD333LPsdZs3bw4/+MEPwrXXXpvtE/XTn/601XM79OAuPjkvdXZxs92ujgQ2btwYBg4cmM2qi8fixYuzvXMcBAgQIECAAAECBAgQyIuAICcvPaVOAgQI5FzgkksuCVdccUXWijjz4Lbbbst5i5TfCAK//e1vw8knnxxeffXVrLkTJ04MF154YZg8eXIYMmRIFkrG46233grPPvts+NGPfhRuueWWYuhzwgknZLNtys3Mef3118NJJ50U7rvvvizkTDXIyUudjTAetbF6gS984QvF/3cuvvjicPnll1d/M1cSIECAAAECBAgQIECgxgKCnBqDexwBAgQaVWDs2LHZi+543H777eEzn/lMo1Jod04ENmzYkG2S/sMf/jCr+J/+6Z/Cv/3bv4W4dFprR1yG7Y477siWcSpsqj579uwwffr0FpfkJSDJS505GVbK7CGBn//85+HEE0/Mnr7XXnuFJUuW9FAlHkuAAAECBAgQIECAAIGOCwhyOm7mCgIECBDooMDKlSvDrrvuml0Vl1OLsxe22WabDt7F6QRqKxCXA4yB4/PPP9+hGTNx+aZvf/vbIf7UfzzirJy4xNqgQYNKGpCXgCQvddZ2dHha3gRiyLrDDjuEuMxaPF555ZUwfPjwvDVDvQQIECBAgAABAgQINKiAIKdBO16zCRAgUEuBu+66Kxx//PHZIw877LDwu9/9rpaP9ywCVQnMnz8/HHLIIdm1p5xySpg5c2abs3GaPqRpCLTHHnuEOBug+Z4ceQlI8lJnVZ3sooYS+PCHPxx+//vfZ22+8847w3HHHddQ7ddYAgQIECBAgAABAgTyKyDIyW/fqZwAAQK5Ebj00kuL+xHEJaeuuuqq3NSu0MYVaBrkHHXUUdn+N0OHDq0IpBB+rFu3Luy4447hyiuvDBMmTMiubXrf1m720EMPhSlTprT461WrVoX7778//OpXvwrPPfdceOqpp7Jz4nJv48ePD/FFddyDKi4dte2225a9fdyrKu5ZVdiXJ+7fM2vWrGwJuXjPeI84E2n33XcPRx99dJvtba3OipCcRKDGAhdccEG4+uqrs6fGfwOXXXZZjSvwOAIECBAgQIAAAQIECFQnIMipzs1VBAgQINABgfgy+Ne//nV2xa233hq++MUvduBqpxLoGYEYasRQZPHixVlQcuONN4a4YXpnlwWsJsh5++23s+d/85vfDGvWrGkX5IwzzggxsBk8eHCLc5sGOddee22Inzg7oekxZsyYcNFFF2Uzkdo6BDntdoUTEhL4yU9+Ek466aSsok984hPhnnvuSag6pRAgQIAAAQIECBAgQKB1AUGO0UGAAAEC3S4wceLE8Pjjj2fPeeyxx0L8vYNA6gKbN28OX/va18J1112XlRpDka9//etZuPG+972v6kAn7rnz3//93yGGMz/72c/C0qVLwy677JLdtxC8fOpTnwpxSbZ4bNiwIavje9/7XpFsv/32C0ceeWQYMmRI2Lp1a1i0aFH4v//7v5KQJwYxccZB7969S6gLQU585s4775zN6tlzzz2zZaZiYBWXPjzwwAOzemLAU2mdqfen+ggsXLgwTJo0KYOIM+QK/y+RIUCAAAECBAgQIECAQOoCgpzUe0h9BAgQqAOBD37wg+GFF17IWhJfYo8ePboOWqUJjSAQQ5Yvf/nL4dFHHy1pblx+LP5E/0c+8pEsBImbqHf0qHTvmRimxFBl/fr1YeTIkWH27NnhiCOOaLF0Wgx8vvOd7xSXiyosnRbra3oUgpzCn5122mnh29/+djFE+vvf/x7+9re/hT59+mSnVFpnR9vvfAK1Fli2bFkxII1LB/7pT3+qdQmeR4AAAQIECBAgQIAAgaoEBDlVsbmIAAECBDoiEGcZrF27Nrtk9erV2SwCB4G8CPzxj38M5557bvif//mfVkuOM2TiEoJxL524V03//v3bbV4lAUkMZ84666xs/5p4xL1sTj311FZnA8V/Z9OnTw933HFHdn6cXXPYYYeV1NI0yIlLqN12221h3LhxrdZbSZ3tNtYJBBIQiMsSFv7/GTRoUEXLFCZQthIIECBAgAABAgQIECAQBDkGAQECBAh0u0DcdP3dd9/NnhN/2r+ze4x0e8EeQKCZQFxe7O677w7XX399ePDBB9v0icFlnEFzzjnnhFGjRrU63isJSFatWpUtqRb31Yn/hubMmZPNymntiMusXXzxxeFb3/pWdsqPf/zj4p4ghWuaBjmxzpkzZ2ZLqrV2VFKnAUMgDwLx31D8/yge8f+h+P+RgwABAgQIECBAgAABAnkQEOTkoZfUSIAAgZwLNJ2RE18Kl9uAPedNVH6DCMQXvytWrAj33ntvtidN831pmjLEcOTSSy8NZ5xxRth+++1bCHVXQNI0qGkvyIn1xU9b4Wp31dkgQ0YzExKIY3no0KFZRWbkJNQxSiFAgAABAgQIECBAoF0BQU67RE4gQIAAgc4K2COns4KuT1Vgy5Yt4c9//nM2S+dXv/pV2WAn7j9zwQUXhN69e5c0o6sCkrfeeisLl5566qksYLrnnnuKS0a1F+TccsstYdq0aW3ydlWdqfahuhpHwB45jdPXWkqAAAECBAgQIECg3gQEOfXWo9pDgACBBAUOOOCA8MQTT2SVPfbYY2HixIkJVqkkAp0XiHva/PrXvw7f+c53wsKFC7Mbxpk5P//5z8NHP/rRTgU5cTbQ888/Hx566KHw5JNPhqVLl4bFixe3uc9He0FOub9vriDI6fy4cIc0BOK/yUmTJmXFxP+XCv9G06hOFQQIECBAgAABAgQIEGhdQJBjdBAgQIBAtwvETeDjy+143HrrreGLX/xitz/TAwj0pMArr7wSzjzzzHDnnXdmZZx++unhmmuuKVlirdKAJO7rsWDBgvD1r3+93f15PvKRj4S4T868efOy5wpyenIUeHZqAj/5yU+Ke0Z94hOfyGavOQgQIECAAAECBAgQIJAHAUFOHnpJjQQIEMi5QNyD4/LLL89acf7554errroq5y1Sfr0LxBlkF110UXjzzTfDHnvsEWbOnJnNrOnI8b//+7/FWThHHnlkiC+R3/ve9xZvUUmQE0Ocn/70p1kotGbNmuK1cZ+pfffdN5tVsOeee4YJEyaE0aNHhx122CF0ZI8cM3I60qPOzbtAXOLw6quvzppxySWXhMsuuyzvTVI/AQIECBAgQIAAAQINIiDIaZCO1kwCBAj0pMBdd90Vjj/++KyEww47LPzud7/ryXI8m0C7AjHIOfbYY8Orr74aDjzwwPBf//VfYdSoUe1e1/SE5557Lnzuc5/Llj+LoUsMZGLoUjgqCXJeeumlcPLJJ4f58+dnl33hC1/IXj7Hfae23XbbFvXE4Cf+feEFtRk5HeoyJ9e5wIc//OHw+9//PmtlnC133HHH1XmLNY8AAQIECBAgQIAAgXoREOTUS09qBwECBBIWWLlyZdh1112zCvv16xfi5uzbbLNNwhUrrdEF4pg96aST2lyirD2jp59+OnzmM5/J9rWpdkbOnDlzwqmnnpo9Kr50vvnmm8OwYcNaffTGjRvDueeeG2bPnp2dI8hpr5f8faMIxJAzzliL/0biEZc/HD58eKM0XzsJECBAgAABAgQIEMi5gCAn5x2ofAIECORFYOzYseHZZ5/Nyr399tuzF9wOAqkKxH1m4qyWuExZPOKsnB/84AdhzJgxFZUcr//3f//3bHm2eJxzzjnZ7/v06VO8vpIZOU2XSYvLE1588cVtPr/pLKB4oiCnou5yUgMI/PznPw8nnnhi1tK99torLFmypAFarYkECBAgQIAAAQIECNSLgCCnXnpSOwgQIJC4QNyPoPBS/POf/3y2VJWDQMoCcUZNHKtLly7NypwyZUq49tprs/1o2ppR9ve//z384he/CP/yL/8SXn755WxvnfgS+aMf/WhJczsa5JQLg5recMOGDeFrX/ta+N73vlf8Y0FOyiNMbbUUiP+W4/KG8YiBaGHftlrW4FkECBAgQIAAAQIECBCoVkCQU62c6wgQIECgQwLxpXjcJyQevXv3DuvWrcuWWXMQSFUgLsUUA8evfvWrYf369VmZMZQ54YQTwpe//OWwzz77hEGDBmV71cTwJgYzCxYsyJY/u/vuu4vNOuuss7LZONtvv31JU5sGObvsskv45S9/GSZNmlRyTtP9peKzY0jzxS9+sWR/nFjniy++GL7xjW+0CEhvueWWMG3atJJ7Np3lUy7oad4fldSZah+qi0AUiMupDRw4MGzZsiUDiftWjRs3Dg4BAgQIECBAgAABAgRyIyDIyU1XKZQAAQL5FzjggANC3EQ+HldffXU477zz8t8oLahrgfji98Ybb8yWSCuEOR1p8GmnnRa+/e1vh8GDB7e4bNOmTeGCCy4ozqCJwVDcBycGNp/61KfCHnvsEdauXRtOP/30bDnCwhGXeYt77sTzYk0PPfRQ+N3vfpf99Z577hkOP/zwrOZ4lFuOraNBTiV1dsTEuQRqLXDNNdeE888/P3tsnFH3+OOP17oEzyNAgAABAgQIECBAgECnBAQ5neJzMQECBAh0RGDmzJkhzk6Ix8iRI8NLL73UkcudS6BHBOKMl6eeeipceumlJTNt2iomBipxOcFPf/rTJfviNL8mBjBf+tKXsiXYmh633XZb+NznPpf90fPPP5+9hG46y6fcs+PMm7ivT5xBc+yxx4ZXX301nHLKKSH+u4uhT+HoaJATr6ukzh7pHA8lUIFA/P9m+fLl2Zk33HBDOPPMMyu4yikECBAgQIAAAQIECBBIR0CQk05fqIQAAQINIeCFWkN0c102Mi6ftmLFinDvvfeGefPmheeeey4LeArHQQcdFPbff/9w/PHHh0MPPbTFUmrlUAoh0X/8x3+E++67L6xZsyY77corrwwXXnhh8ZK33347/OY3v8n2+Hj00UeLe+/Epdji3jvxmf/wD/+Q7d2zevXqLMCJdY4ZMybEUKjpMlLVBDmV1lmXHa9RuRZo+gMEI0aMaBGa5rpxiidAgAABAgQIECBAoGEEBDkN09UaSoAAgTQE4pJqcTmpeMSlo+LeOX379k2jOFUQIECAQN0IxGUBY4gZZ7XF46qrriousVY3jdQQAgQIECBAgAABAgQaQkCQ0xDdrJEECBBIR2Dr1q1h1113Da+99lpWVNxDZNasWekUqBICBAgQqAuBuL9U4f+XnXfeObzyyith2223rYu2aQQBAgQIECBAgAABAo0lIMhprP7WWgIECCQhMHfu3GxfkMLx4x//OJx00klJ1KYIAgQIEMi/wK233hpOPvnkYkNuueWWEPeRchAgQIAAAQIECBAgQCCPAoKcPPaamgkQIFAHAqeeemqYM2dO1pLBgweHRYsWhd12260OWqYJBAgQINCTAnEvq/Hjxxf3nJo+fXqYPXt2T5bk2QQIECBAgAABAgQIEOiUgCCnU3wuJkCAAIFqBTZu3Ji9aCvsXfDJT34y3HHHHdXeznUECBAgQCATOOGEE8Ivf/nL7NejR48OixcvDv369aNDgAABAgQIECBAgACB3AoIqy0j6wAAIABJREFUcnLbdQonQIBA/gXuvffe8PGPf7zYkKuvvjqcd955+W+YFhAgQIBAjwhcc8014fzzzy8++ze/+U046qijeqQWDyVAgAABAgQIECBAgEBXCQhyukrSfQgQIECgKoGLLroofOtb3ype+8QTT4T999+/qnu5iAABAgQaV+DJJ58MEyZMKAJceOGF4corr2xcEC0nQIAAAQIECBAgQKBuBAQ5ddOVGkKAAIH8CkyZMiU8/PDDWQMOPvjgcPfdd2f75jgIECBAgEAlAmvWrAnHHHNMWLBgQXb65MmTw/z58yu51DkECBAgQIAAAQIECBBIXkCQk3wXKZAAAQL1L9D8p6iFOfXf51pIgACBrhJoHuLE+5rd2VW67kOAAAECBAgQIECAQAoCgpwUekENBAgQIBBuvvnmMGPGjKLEQQcdlM3MGTJkCB0CBAgQIFBW4PXXX89m4jzyyCPFv581a1Y47bTTiBEgQIAAAQIECBAgQKBuBAQ5ddOVGkKAAIH8Cwhz8t+HWkCAAIFaCZQLceL/I6eeemqtSvAcAgQIECBAgAABAgQI1ERAkFMTZg8hQIAAgUoFZs+eXfKT1AceeGC45557zMypFNB5BAgQaACBGOIcffTR4dFHHy22VojTAB2viQQIECBAgAABAgQaVECQ06Adr9kECBBIWaBcmBOXWRs6dGjKZauNAAECBGogsHr16mw5taYhTvx/Y/r06TV4ukcQIECAAAECBAgQIECg9gKCnNqbeyIBAgQIVCAwZ86ckuVx4swcYU4FcE4hQIBAHQsIceq4czWNAAECBAgQIECAAIFWBQQ5BgcBAgQIJCvQPMzZe++9w0033RQmT56cbM0KI0CAAIHuEXj44YfDjBkzwpIlS4oPMBOne6zdlQABAgQIECBAgACBtAQEOWn1h2oIECBAoJlA8zAn/vX1118fzjrrLFYECBAg0CACN9xwQzj77LNLWhv/f/jKV77SIAKaSYAAAQIECBAgQIBAIwsIchq597WdAAECORGYO3du9lPYmzdvLlYcX97F2Tm9e/fOSSuUSYAAAQIdFdiyZUv2/f8HP/hB8dI+ffqEWbNmhWnTpnX0ds4nQIAAAQIECBAgQIBALgUEObnsNkUTIECg8QSeeeaZ7GXeggULio0fP358FuZMmjSp8UC0mAABAnUu8Nhjj4XTTz89LFq0qNjSgw8+OAtx4lKbDgIECBAgQIAAAQIECDSKgCCnUXpaOwkQIFAnAnFJtZkzZ5a05sYbb8xe9jkIECBAoD4EYkj/1a9+taQxZ5xxRovv//XRWq0gQIAAAQIECBAgQIBA2wKCHCOEAAECBHIn8P3vfz+bnbN169Zi7fH38cWfgwABAgTyLRCD+TjrpnD06tUr+/4+ffr0fDdM9QQIECBAgAABAgQIEKhSQJBTJZzLCBAgQKBnBZ566qlsFs7ChQuLhRxwwAHh+uuvDwcddFDPFufpBAgQINBhgUceeSScffbZ4fHHHy/5vh5Dnf3226/D93MBAQIECBAgQIAAAQIE6kVAkFMvPakdBAgQaFCB5j+5HRnOOeeccMUVV4Qdd9yxQVU0mwABAvkRePPNN8Mll1wSvvvd75YUbaZlfvpQpQQIECBAgAABAgQIdK+AIKd7fd2dAAECBGogUG4vhWHDhoXLL7/c3jk18PcIAgQIVCsQZ9tcfPHFYdWqVSW3sPdZtaKuI0CAAAECBAgQIECgHgUEOfXYq9pEgACBBhR4+umns5eBd911V0nrp06dmgU6hx56aAOqaDIBAgTSFHjooYey79nz5s0rKfC4447LZlSOGzcuzcJVRYAAAQIECBAgQIAAgR4QEOT0ALpHEiBAgED3Cdx2223Zy8Fly5aVPOSMM87IAp0hQ4Z038PdmQABAgTaFFizZk32Pfp73/teyXmjR4/OApzPf/7zBAkQIECAAAECBAgQIECgmYAgx5AgQIAAgboUiPstxJeCTY9BgwZlf3bmmWfWZZs1igABAikLzJw5Mwtx1q5dW1Jm/LMYtDsIECBAgAABAgQIECBAoLyAIMfIIECAAIG6FVi6dGn20vAXv/hFSRunTJmSBTqHH3543bZdwwgQIJCKwAMPPJB9L54/f35JSZ/+9Kez78VjxoxJpVR1ECBAgAABAgQIECBAIEkBQU6S3aIoAgQIEOhKgRjkxJeIMdhpehx77LHhnHPOCUceeWRXPs69CBAgQCCEcP/994fvfve74e677y7xiMFNDHBikOMgQIAAAQIECBAgQIAAgfYFBDntGzmDAAECBOpEIL44jEuuNT9ikHPuueeGY445pk5aqhkECBDoOYEY3MQAJwY5zY+4hFoM1h0ECBAgQIAAAQIECBAgULmAIKdyK2cSIECAQB0ILFu2LPtJ8Llz57ZozSGHHJLN0DnxxBProKWaQIAAgdoK3H777VmA03wJtVjFtGnTwje+8Y2wxx571LYoTyNAgAABAgQIECBAgEAdCAhy6qATNYEAAQIEOi4Ql1mLLxxvuummFhdPmDAhm6FzyimndPzGriBAgECDCfzoRz/Kvp8+8cQTLVp++umnZ99P7YPTYINCcwkQIECAAAECBAgQ6FIBQU6XcroZAQIECORN4MUXX8xeQMZP82Ps2LHZDJ0ZM2bkrVnqJUCAQLcLzJo1K1x33XVhyZIlLZ4Vw5v4GTVqVLfX4QEECBAgQIAAAQIECBCodwFBTr33sPYRIECAQEUCr776avZCMgY6b7/9dsk1H/zgB7NAZ/r06aF///4V3c9JBAgQqEeBDRs2hDlz5mTfK1944YWSJm6//fbZ98oY4Oyyyy712HxtIkCAAAECBAgQIECAQI8ICHJ6hN1DCRAgQCBVgTfeeKM4Q2ft2rUlZfbt2zdbbi1+Dj300FSboC4CBAh0ucCDDz4Y4hJq8bNp06aS+w8aNCgLb+Jnp5126vJnuyEBAgQIECBAgAABAgQaXUCQ0+gjQPsJECBAoKxAfFEZf+I8ztJZuXJli3PiPjqFUGfw4MEUCRAgUHcCa9asKYY35fa/GT58eHEGTgy6HQQIECBAgAABAgQIECDQPQKCnO5xdVcCBAgQqCOBGObMnTu37EbesZkx0Jk2bVo48sgj66jVmkKAQKMK3H///VmAE7/vlTtikB2/58Vl1BwECBAgQIAAAQIECBAg0P0CgpzuN/YEAgQIEKgTgbaWFopNHDt2bPZyMwY79oeok07XDAINIhD3CSuEN0uWLGnR6j59+mTf3+LnkEMOaRAVzSRAgAABAgQIECBAgEAaAoKcNPpBFQQIECCQI4GNGzdmP6keX3o+/PDDZSv/7Gc/m73wPProo3PUMqUSINBoAvfcc0/2/exnP/tZ2aZPnjy5OOuwX79+jcajvQQIECBAgAABAgQIEEhCQJCTRDcoggABAgTyKrBw4cJiqLNu3boWzdh9993D8ccfH4477rgwderUvDZT3QQI1JHAvHnzwl133RXuvPPO8MILL7Ro2Y477licfTNx4sQ6armmECBAgAABAgQIECBAIJ8Cgpx89puqCRAgQCAxga1btxaXJXrggQfKVrfrrrsWQ52PfexjibVAOQQI1LPAfffdVwxvXnnllbJNPfzww4uzb3r16lXPHNpGgAABAgQIECBAgACBXAkIcnLVXYolQIAAgTwIPP3008VQZ9WqVWVLHjp0aDHUibN1HAQIEOhqgV/96lfZrJv4Wb16ddnbDxs2rBjejBs3rqtLcD8CBAgQIECAAAECBAgQ6AIBQU4XILoFAQIECBBoTeDee+8t/hT8ypUry542YMCAYqgTl2HbbrvtgBIgQKDDAu+8807x+00Mb9avX1/2HsOHD8++58SP2YEdZnYBAQIECBAgQIAAAQIEai4gyKk5uQcSIECAQKMKxCXX4r4U8VNuX4roEkOcwgvWOFMnhjwOAgQItCYQw5rCfjcxvIlhTrlj1KhRxe8t9usynggQIECAAAECBAgQIJAvAUFOvvpLtQQIECBQJwILFizIljuKL2CXLl3aaquOOOKIEPetiJ8pU6bUSes1gwCBzgjMnz8/xGD4t7/9bfa1teNDH/pQMbw5+OCDO/NI1xIgQIAAAQIECBAgQIBADwoIcnoQ36MJECBAgEAUePLJJ4uhzqJFi1pFGThwYBboFMKdvffeGyABAg0g8MwzzxRDmxjcrFu3rtVW77vvvsXwZv/9928AHU0kQIAAAQIECBAgQIBA/QsIcuq/j7WQAAECBHIksGTJkmKo8+ijj7ZZ+W677VYMdWLAM2LEiBy1VKkECLQmsHz58mymTWHWzYoVK9rEmjRpUnGfLQGvcUWAAAECBAgQIECAAIH6ExDk1F+fahEBAgQI1InAypUriy9z4wvd1vbVKTQ3vsBtOmMnzuBxECCQvkCcYVNYJi3+W48zcNo64n43hZl58esuu+ySfiNVSIAAAQIECBAgQIAAAQJVCwhyqqZzIQECBAgQqK3AH//4x5KXva+//nqbBcQ9dQ499NAwceLEEH9i//3vf39tC/Y0AgTKCvz5z38Ojz32WFi4cGF48MEHQ9zzpq1jyJAhJSFt3PvGQYAAAQIECBAgQIAAAQKNIyDIaZy+1lICBAgQqDOBuPRa0w3Pt2zZ0mYLR44cmYU6hWAnfu3fv3+dqWgOgbQENmzYkAU2heAm/vrll19us8jevXuXBDcHHnhgWo1SDQECBAgQIECAAAECBAjUVECQU1NuDyNAgAABAt0jEEOcpqFOe/vrFKoYP358NlunEPDEjdIdBAhUL7B48eIsuCmEN4sWLaroZjGsiUsjFpZHjGGOgwABAgQIECBAgAABAgQIRAFBjnFAgAABAgTqUCAuuxaDnaYzAeLMgPaOAQMGtJi1s9tuu7V3mb8n0JACK1asaDHbZv369e1axJlwhQA1fp06dWqIy6c5CBAgQIAAAQIECBAgQIBAOQFBjnFBgAABAgQaRCDODGga7MSZA5UcI0aMCPvss08YO3Zs2GuvvbJP/HW/fv0qudw5BHIvsHHjxrBkyZLw7LPPZp/46z/84Q9h+fLlFbUtznQrLGkYgxsz3ypicxIBAgQIECBAgAABAgQI/P8CghxDgQABAgQINKjAW2+9VRLsxD084gyDSo/Ro0cXQ51CuBO/9unTp9JbOI9AUgKbN28uBjVNQ5tly5ZVXGcMPpvvRbXDDjtUfL0TCRAgQIAAAQIECBAgQIBAcwFBjjFBgAABAgQIFAVikFPYlL3wNQY+HTn23HPP4uydwiye+LVXr14duY1zCXSbwNatW4szbAozbeLX5557rkPPjAFN0z2mYoATgxwHAQIECBAgQIAAAQIECBDoSgFBTldquhcBAgQIEKhDgfiCu+nL7sJMhY42Nc7WGTNmTBg1alT4wAc+kH0Kv7ZMW0c1nd+eQFwO7aWXXgovvvhi9rXw66VLl2azbjp6NJ111jSg7Oh9nE+AAAECBAgQIECAAAECBDoqIMjpqJjzCRAgQIAAgbBly5aSJagKQU9HZzQUKHfeeeeyAU8h7Onduzd1AiUCcQwWQprmYU0Mbf7yl79UJRZnlJULbYzBqjhdRIAAAQIECBAgQIAAAQJdICDI6QJEtyBAgAABAgT+P4G4x0jzTeHj7IeO7DFSzjIuV9V0Bk/h1zEAet/73hd22mknXVBnAm+88UZ47bXXskCmXFCzfPnyTrX4gx/8YNklAO3x1ClWFxMgQIAAAQIECBAgQIBANwgIcroB1S0JECBAgACBUoG4zFUMeGKgU265qzi7ojNH3759s0AnfoYNG9bmr4cOHdqZR7m2EwKrV6/OwplVq1ZlX9v69aZNmzrxpBDiDJqm4V9hGb/Ro0dnAY7l/DrF62ICBAgQIECAAAECBAgQqKGAIKeG2B5FgAABAgQIlBeIsyvKBTzxz15++eUuZYsv+FsLfQYOHBgGDBgQdtxxx7Jft9tuuy6tJY83e+edd8L69evDm2++WfbrunXrWg1qOhvYNfcaOXJki/2WCoFNnMXlIECAAAECBAgQIECAAAEC9SAgyKmHXtQGAgQIECBQxwJbt24tu7RWDHkKMztisFCLY/vtty8JeNoKfWIYFM+PwdF73vOekq/l/qz5Oa39PoYhf/vb37J9ijr6tdw1b7/9dotQpq2gJp5fiyPaFgK3coFNnG1j35pa9IRnECBAgAABAgQIECBAgEBPCwhyeroHPJ8AAQIECBDotMCGDRtaLNPVfNmuwu/Xrl3b6ee5QXUCgwYNarH8XfPl8Aq/79+/f3UPcRUBAgQIECBAgAABAgQIEKgzAUFOnXWo5hAgQIAAAQJtC8SlwQr7szTfp6WtmShxKbGuXhosj30VZwq1NxPpve99b3E2TdOgpk+fPnlsspoJECBAgAABAgQIECBAgECPCghyepTfwwkQIECAAIE8CZRbhqzcXjGFP9u0aVOrS6D9/ve/LzZ9n332aXeZtMKyaJ1Zlq3ccm0xXGltT6Byfx6Xi3MQIECAAAECBAgQIECAAAECtRMQ5NTO2pMIECBAgAABAkWBbbbZpvjrd999lwwBAgQIECBAgAABAgQIECBAoKyAIMfAIECAAAECBAj0gIAgpwfQPZIAAQIECBAgQIAAAQIECORQQJCTw05TMgECBAgQIJB/AUFO/vtQCwgQIECAAAECBAgQIECAQC0EBDm1UPYMAgQIECBAgEAzAUGOIUGAAAECBAgQIECAAAECBAhUIiDIqUTJOQQIECBAgACBLhYQ5HQxqNsRIECAAAECBAgQIECAAIE6FRDk1GnHahYBAgQIECCQtoAgJ+3+UR0BAgQIECBAgAABAgQIEEhFQJCTSk+ogwABAgQIEGgoAUFOQ3W3xhIgQIAAAQIECBAgQIAAgaoFBDlV07mQAAECBAgQIFC9gCCnejtXEiBAgAABAgQIECBAgACBRhIQ5DRSb2srAQIECBAgkIyAICeZrlAIAQIECBAgQIAAAQIECBBIWkCQk3T3KI4AAQIECBCoVwFBTr32rHYRIECAAAECBAgQIECAAIGuFRDkdK2nuxEgQIAAAQIEKhIQ5FTE5CQCBAgQIECAAAECBAgQINDwAoKchh8CAAgQIECAAIGeEBDk9IS6ZxIgQIAAAQIECBAgQIAAgfwJCHLy12cqJkCAAAECBOpAQJBTB52oCQQIECBAgAABAgQIECBAoAYCgpwaIHsEAQIECBAgQKC5gCDHmCBAgAABAgQIECBAgAABAgQqERDkVKLkHAIECBAgQIBAFwsIcroY1O0IECBAgAABAgQIECBAgECdCghy6rRjNYsAAQIECBBIW0CQk3b/qI4AAQIECBAgQIAAAQIECKQiIMhJpSfUQYAAAQIECDSUgCCnobpbYwkQIECAAAECBAgQIECAQNUCgpyq6VxIgAABAgQIEKheQJBTvZ0rCRAgQIAAAQIECBAgQIBAIwkIchqpt7WVAAECBAgQSEZAkJNMVyiEAAECBAgQIECAAAECBAgkLSDISbp7FEeAAAECBAjUq4Agp157VrsIECBAgAABAgQIECBAgEDXCghyutbT3QgQIECAAAECFQkIcipichIBAgQIECBAgAABAgQIEGh4AUFOww8BAAQIECBAgEBPCAhyekLdMwkQIECAAAECBAgQIECAQP4EBDn56zMVEyBAgAABAnUgIMipg07UBAIECBAgQIAAAQIECBAgUAMBQU4NkD2CAAECBAgQINBcQJBjTBAgQIAAAQIECBAgQIAAAQKVCAhyKlFyDgECBAgQIECgiwUEOV0M6nYECBAgQIAAAQIECBAgQKBOBQQ5ddqxmkWAAAECBAikLSDISbt/VEeAAAECBAgQIECAAAECBFIREOSk0hPqIECAAAECBBpKQJDTUN2tsQQIECBAgAABAgQIECBAoGoBQU7VdC4kQIAAAQIECFQvIMip3s6VBAgQIECAAAECBAgQIECgkQQEOY3U29pKgAABAgQIJCMgyEmmKxRCgAABAgQIECBAgAABAgSSFhDkJN09iiNAgAABAgTqVUCQU689q10ECBAgQIAAAQIECBAgQKBrBQQ5XevpbgQIECBAgACBigQEORUxOYkAAQIECBAgQIAAAQIECDS8gCCn4YcAAAIECBAgQKCzAm+88Ub4x3/8x/DP//zPYerUqRXdrpogZ968eeHaa68NP/zhD8NOO+1U0XOcRIAAAQIECBAgQIAAAQIECORbQJCT7/5TPQECBAgQIJCIwL/+67+Gyy67LAtyLr300nYDnY4EOTHAifeOX+O947McBAgQIECAAAECBAgQIECAQGMICHIao5+1kgABAgQIEOhmgTgr5wMf+EBYt25d9qT2Ap1KgpymAU6858CBA8NLL71kNk4396XbEyBAgAABAgQIECBAgACBlAQEOSn1hloIECBAgACBXAsUZuU0bURrgU5bQU7zAKdwP7Nxcj08FE+AAAECBAgQIECAAAECBKoSEORUxeYiAgQIECBAgEBLgeazctoKdMoFOa0FOPE+ZuMYcQQIECBAgAABAgQIECBAoDEFBDmN2e9aTYAAAQIECHSTQLlZOeUCncMPP7z4xw888EBxD5zWyjIbp5s6zG0JECBAgAABAgQIECBAgEDiAoKcxDtIeQQIECBAgEC+BNqalVNtS8zGqVbOdQQIECBAgAABAgQIECBAIP8Cgpz896EWECBAgAABAokJtDcrp6Plmo3TUTHnEyBAgAABAgQIECBAgACB+hEQ5NRPX2oJAQIECBAgkIhAV87KMRsnkU5VBgECBAgQIECAAAECBAgQ6CEBQU4PwXssAQIECBAgUN8CXTUrx2yc+h4nWkeAAAECBAgQIECAAAECBNoTEOS0J+TvCRAgQIAAAQJVCHTFrByzcaqAdwkBAgQIECBAgAABAgQIEKgzAUFOnXWo5hAgQIAAAQLpCHR2Vo7ZOOn0pUoIECBAgAABAgQIECBAgEBPCQhyekrecwkQIECAAIG6F+jMrByzcep+eGggAQIECBAgQIAAAQIECBCoSECQUxGTkwgQIECAAAEC1QlUOyvHbJzqvF1FgAABAgQIECBAgAABAgTqTUCQU289qj0ECBAgQIBAUgLVzMoxGyepLlQMAQIECBAgQIAAAQIECBDoUQFBTo/yezgBAgQIECDQCAIdnZVjNk4jjAptJECAAAECBAgQIECAAAEClQkIcipzchaB/8fefQBNUpX74z+6KhcxXBZ3DVgCV8FUgogEBQQkKksQQSVzCRILlFQKCxhIiqKFiOJCiZJ1ERQlCQqCLKCIYKSoAowoipRXMaAu/3r695+3+h1m3pn3fWeme05/uorywvT0OefznNnbdb57ugkQIECAAIEZC0xnV47dODNm9kUCBAgQIECAAAECBAgQIJClgCAny7IaFAECBAgQIFA3gX535diNU7fK6Q8BAgQIECBAgAABAgQIEKhWQJBTrb/WCRAgQIAAgYYI9LMrx26chkwGwyRAgAABAgQIECBAgAABAtMQEORMA8upBAgQIECAAIHZCPTalWM3zmx0fZcAAQIECBAgQIAAAQIECOQpIMjJs65GRYAAAQIECNRQYKpdOXbj1LBgukSAAAECBAgQIECAAAECBGogIMipQRF0gQABAgQIEGiOQLddOXbjNGcOGCkBAgQIECBAgAABAgQIEJiOgCBnOlrOJUCAAAECBAjMUqDTrhy7cWaJ6usECBAgQIAAAQIECBAgQCBjAUFOxsU1NAIECBAgQKCeAu27cuzGqWed9IoAAQIECBAgQIAAAQIECNRBQJBThyroAwECBAgQINAogfKuHLtxGlV6gyVAgAABAgQIECBAgAABAtMWEORMm8wXCBAgQIAAAQKzF2jtyrEbZ/aWrkCAAAECBAgQIECAAAECBHIWEOTkXF1jI0CgtgJPecpTats3HSNAgAABAgTyE3jiiSfyG5QRESBAgAABAgQIEGiIgCCnIYU2TAIE6iUgyKlXPfSGAAECBAjkLiDIyb3CxkeAAAECBAgQIJCzgCAn5+oaGwECtRUQ5NS2NDpGgAABAgSyFBDkZFlWgyJAgAABAgQIEGiIgCCnIYU2TAIE6iVQDnIsrNSrNnpDgAABAgRyEXC/kUsljYMAAQIECBAgQKDpAoKcps8A4ydAoBIBCyuVsGuUAAECBAg0SsD9RqPKbbAECBAgQIAAAQIZCwhyMi6uoREgUF8BCyv1rY2eESBAgACBXATcb+RSSeMgQIAAAQIECBBouoAgp+kzwPgJEKhEwMJKJewaJUCAAAECjRJwv9GochssAQIECBAgQIBAxgKCnIyLa2gECNRXwMJKfWujZwQIECBAIBcB9xu5VNI4CBAgQIAAAQIEmi4gyGn6DDB+AgQqEbCwUgm7RgkQIECAQKME3G80qtwGS4AAAQIECBAgkLGAICfj4hoaAQL1FbCwUt/a6BkBAgQIEMhFwP1GLpU0DgIECBAgQIAAgaYLCHKaPgOMnwCBSgQsrFTCrlECBAgQINAoAfcbjSq3wRIgQIAAAQIECGQsIMjJuLiGRoBAfQUsrNS3NnpGgAABAgRyEXC/kUsljYMAAQIECBAgQKDpAoKcps8A4ydAoBIBCyuVsGuUAAECBAg0SsD9RqPKbbAECBAgQIAAAQIZCwhyMi6uoREgUF8BCyv1rY2eESBAgACBXATcb+RSSeMgQIAAAQIECBBouoAgp+kzwPgJEKhEwMJKJewaJUCAAAECjRJwv9GochssAQIECBAgQIBAxgKCnIyLa2gECNRXwMJKfWujZwQIECBAIBcB9xu5VNI4CBAgQIAAAQIEmi4gyGn6DDB+AgQqEbCwUgm7RgkQIECAQKME3G80qtwGS4AAAQIECBAgkLGAICfj4hoaAQL1FbCwUt/a6BkBAgQIEMhFwP1GLpU0DgIECBAgQIAAgaYLCHKaPgOMnwC3ljbuAAAgAElEQVSBSgQsrFTCrlECBAgQINAoAfcbjSq3wRIgQIAAAQIECGQsIMjJuLiGRoBAfQUsrNS3NnpGgAABAgRyEXC/kUsljYMAAQIECBAgQKDpAoKcps8A4ydAoBIBCyuVsGuUAAECBAg0SsD9RqPKbbAECBAgQIAAAQIZCwhyMi6uoREgUF8BCyv1rY2eESBAgACBXATcb+RSSeMgQIAAAQIECBBouoAgp+kzwPgJEKhEwMJKJewaJUCAAAECjRJwv9GochssAQIECBAgQIBAxgKCnIyLa2gECNRXwMJKfWujZwQIECBAIBcB9xu5VNI4CBAgQIAAAQIEmi4gyGn6DDB+AgQqEbCwUgm7RgkQIECAQKME3G80qtwGS4AAAQIECBAgkLGAICfj4hoaAQL1FbCwUt/a6BkBAgQIEMhFwP1GLpU0DgIECBAgQIAAgaYLCHKaPgOMnwCBSgQsrFTCrlECBAgQINAoAfcbjSq3wRIgQIAAAQIECGQsIMjJuLiGRoBAfQUsrNS3NnpGgAABAgRyEXC/kUsljYMAAQIECBAgQKDpAoKcps8A4ydAoBIBCyuVsGuUAAECBAg0SsD9RqPKbbAECBAgQIAAAQIZCwhyMi6uoREgUF8BCyv1rY2eESBAgACBXATcb+RSSeMgQIAAAQIECBBouoAgp+kzwPgJEKhEwMJKJewaJUCAAAECjRJwv9GochssAQIECBAgQIBAxgKCnIyLa2gECNRXwMJKfWujZwQIECBAIBcB9xu5VNI4CBAgQIAAAQIEmi4gyGn6DDB+AgQqEbCwUgm7RgkQIECAQKME3G80qtwGS4AAAQIECBAgkLGAICfj4hoaAQL1FbCwUt/a6BkBAgQIEMhFwP1GLpU0DgIECBAgQIAAgaYLCHKaPgOMnwCBSgQsrFTCrlECBAgQINAoAfcbjSq3wRIgQIAAAQIECGQsIMjJuLiGRoBAfQUsrNS3NnpGgAABAgRyEXC/kUsljYMAAQIECBAgQKDpAoKcps8A4ydAoBIBCyuVsGuUAAECBAg0SsD9RqPKbbAECBAgQIAAAQIZCwhyMi6uoREgUF8BCyv1rY2eESBAgACBXATcb+RSSeMgQIAAAQIECBBouoAgp+kzwPgJEKhEwMJKJewaJUCAAAECjRJwv9GochssAQIECBAgQIBAxgKCnIyLa2gECNRXwMJKfWujZwQIECBAIBcB9xu5VNI4CBAgQIAAAQIEmi4gyGn6DDB+AgQqEbCwUgm7RgkQIECAQKME3G80qtwGS4AAAQIECBAgkLGAICfj4hoaAQL1FbCwUt/a6BkBAgQIEMhFwP1GLpU0DgIECBAgQIAAgaYLCHKaPgOMnwCBSgQsrFTCrlECBAgQINAoAfcbjSq3wRIgQIAAAQIECGQsIMjJuLiGRoBAfQUsrNS3NnpGgAABAgRyEXC/kUsljYMAAQIECBAgQKDpAoKcps8A4ydAoBIBCyuVsGuUAAECBAg0SsD9RqPKbbAECBAgQIAAAQIZCwhyMi6uoREgUF8BCyv1rY2eESBAgACBXATcb+RSSeMgQIAAAQIECBBouoAgp+kzwPgJEKhEwMJKJewaJUCAAAECjRJwv9GochssAQIECBAgQIBAxgKCnIyLa2gECNRXwMJKfWujZwQIECBAIBcB9xu5VNI4CBAgQIAAAQIEmi4gyGn6DDB+AgQqEbCwUgm7RgkQIECAQKME3G80qtwGS4AAAQIECBAgkLGAICfj4hoaAQL1FbCwUt/ajEPPbrjhhvS2t70t/eUvfym6e9xxx6UTTjghzZkzZ2jd//CHP5yOP/744voXXHBB2nXXXWfVVq/r9fp8Vo034Mv//Oc/09e//vV0zjnnpO9+97vFXJk7d27aeOON02mnnZb+53/+py+F+O4GG2xQnLvlllumCy+8MK2wwgp9fddJBAhUL+B+o/oa6AEBAgQIECBAgACBQQgIcgah6BoECBCYpoCFlWmCOX1C4D//+U/64Ac/mCLoaB3rrrtuuvjii9Mqq6wyNKlBByu9rtfr86ENNIMLP/bYY+noo49OZ5111pNGs9lmm6WLLroozZs3r6+RCnL6YnISgdoKuN+obWl0jAABAgQIECBAgMC0BAQ50+JyMgECBAYjYGFlMI5NvMoDDzyQdt5553T77benF77whemhhx4qGGLnxT777DM0kkEHK72u1+vzoQ00gwt/5StfSW9/+9snRrJgwYL0hje8odix9YxnPCMdeOCB6b/+67/6Gqkgpy8mJxGorYD7jdqWRscIECBAgAABAgQITEtAkDMtLicTIEBgMAIWVgbj2MSrlBfpP/ShD6XLLrss3X333cWj1s4999y0/PLLD4Vl0MFKr+v1+nwog8zgoo8//nh63/velz7xiU8UownH+PenPe1pMxqdIGdGbL5EoDYC7jdqUwodIUCAAAECBAgQIDArAUHOrPh8mQABAjMTsLAyM7emfysemXXIIYek8847L62xxhrF/372s59NZ599dnr2s5+dLr/88rTpppsOhWnQwcqgrzeUQY/hRf/+97+n9773vcWciOOWW25J66+//oxHIsiZMZ0vEqiFgPuNWpRBJwgQIECAAAECBAjMWkCQM2tCFyBAgMD0BSysTN/MN1K655570o477pjuu+++tPvuu6dPf/rT6Zvf/ObEY7Te//73Fzsw4hFagz4GHbwM+nqDHu+4Xk+QM66V028CwxFwvzEcV1clQIAAAQIECBAgMGoBQc6oxbVHgACBlJKFFdNgugJPPPFE8bisI444ovjq6aefXuy8KL8zZ911100XX3xxWmWVVaZ7+Z7nDzp4GfT1eg6gIScIchpSaMMk0KeA+40+oZxGgAABAgQIECBAoOYCgpyaF0j3CBDIU8DCSp51HeaoHnroobTHHnuk66+/Pq266qpp8eLFafXVV0//+c9/0nHHHZdOOeWUovlzzjkn7bPPPtPqyiOPPFK8aycezRaP0vrLX/6SNtpoo2L3z84775xWWGGFYqfP8ccfX1z3ggsuSLvuumvXNgZxvV7ttT6PR8xdeuml6eUvf3l6+OGH05e+9KV0xRVXpDvuuKMYx5prrpm23nrrtMsuu6RXvOIVk0LUbgPo1P+4zg477FDU4CUveUnhtMEGGxSXiHcVRQ1me/zzn/9MS5YsKepw8803p7vuuqu4ZLS94YYbpne84x0pwrpO77spe3Xrx5ZbbpkuvPDCop79HsN8tFrUK+bzlVdeme69996J8cZjAl/72tcWc/Cd73xnetWrXpWe+tSnTupyeXdaeQ5MNa4IQ0866aSJWnWbx0uXLk233357uuSSS6Zdh1b77fNz3rx56XOf+1zxOMQYa/vvq/W9MIn5Gya33npr+tOf/lQ8NnGdddZJW2yxRdpuu+3Saqut1tc87rfGzstbwP1G3vU1OgIECBAgQIAAgeYICHKaU2sjJUCgRgIWVmpUjDHpyg033JDe9ra3FeHEXnvtlc4888y03HLLFb0vfxbnnHvuuWn55ZfvObJ///vf6ctf/nL64Ac/WCwudzoiIPnkJz9ZBCMnnHBCcUq3BfBBXm+6Qc5Pf/rTFI+W6zaOWAw/7LDD0vve974Jt/bxxgL+V77ylbRw4cKu15k7d26xG2rllVdOG2+8cXGJ2QY5ETDceeed6T3veU8REE11LFiwIJ122mlFKFU+xinIiV1D8W6nE088sQgqeh0HHXRQESSGfesovy8q/ls/AWY5DO22e+0Xv/hFsdMtwrSZ1KH1nXKQE7+f+OerX/3qpEu+8pWvLH5/r371q1P8diJkO/zww3uaHHnkkcVcL3v0MvR5cwXcbzS39kZOgAABAgQIECCQl4AgJ696Gg0BAmMiYGFlTApVk27GTo2jjz46nXHGGUWPYvdM7A5pHY8++mixCycWnyOwiP/ddNNNp+x9hAfxGLYDDjigCIfiiNBm2223LXZsxIL2VVddVfzvSiutlP77v/873X333cV5nYKcQV+v3yDnNa95Tdpqq62KYCDG0W0MLYxYUD/00EOftKOhU/9j3G9961uL8Zc9wnittdZKN954Y3HZ2QQ50W7UKxbwo4044vpRv7XXXrvYcRU7M1o7pVp1it0db3rTmyZq/I1vfCP9+Mc/Tv/617/SNddcMxEIHXLIIenFL35xcd5zn/vctNtuu6VnPetZfc/sQe/IiQAm5vJZZ5010YfYcbTZZpsV8y7G+8Mf/rAIJ8shzzHHHFMEjuXdSBG6vf3tby+u0x5udhpgOfDs9D6p8Nt3332L3TjtdYh/b+9XhEHxnqqYC+1Ha/6+8IUvTC94wQuK3UatuRn1vemmm4rdVa0xxe6fd7/73RO/xdixEzu+4tyY17fcckvxndYRdf3oRz+all122b5r6cRmCrjfaGbdjZoAAQIECBAgQCA/AUFOfjU1IgIExkDAwsoYFKlGXSy/B+eNb3xjuuiii4pwoXzE+3MiDIgjgopY5F1mmWW6juL73/9+8ei0CA9isfioo44qvt/a5RNf/MMf/lBc52Mf+9ik63QKcgZ9vX6DnFbHwiN2eOy0006Txh1hQOzCWbRoUXFq7KKJnQ8vetGLJo0pHtX1rne9K/3sZz8r/nvsPgqTskcsqJ988snp1FNPnfTd2QQ5Zbe46O6771600QpfWg3df//9KXZitHaKRAhw/vnnF4/ZKx91f0dO7EqJMYZl1Cx20rz5zW9+0qPTIvCJnUcRdMTR6fFp5d9FeXdLp0lffgRhp7Dzd7/7XRHiRCAWx95771203V6H9t9EPLYvxhBhTflo3yG13377FfOmtYsmdn9F6Ba/0fJOoTCJcOgtb3nLJJM4/+qrr04HH3zwxG+2n8C2Rn+M6UpFAu43KoLXLAECBAgQIECAAIEBCwhyBgzqcgQIEOhHwMJKP0rOaQnEo9JikTmOeBdLhAxz5syZBPSTn/ykCDEiiOi1qN2+wycWnSPs6PTulU47KNqDnEFfLwY2nSAnFuZjR068z6f822oB/frXvy7ekRPvnYkjdjaUd7NMp//xCKxYkC+/E2emQU576BKPEIvgrBwelYv8+9//Pu2///4Tj+jqNBfqHOS0Pw4tdhXFvO5Usxh3eadZp7q1vx8q5kD4dDoisIw5ELub2h8/GLuiIgg94ogjiq/2qkP7b6LTLq/y/I3fY+y4iXdadTpuu+224v03EW512inU+k57P6ONY4891vty/L+KKQXcb5ggBAgQIECAAAECBPIQEOTkUUejIEBgzAQsrIxZwSrsbizuxt/Cj90XEVjE38pff/31n9Sj9gX8eI9LvOuj0xHvkYmXyMej0rq9K6T8vfbdKu1BzqCvF21PJ8jp9V6gxx9/vAiqYrE+jtn2v7wTJK430yCnPXybarG/VY/vfOc7xc6h2MXRaXdWnYOchx9+uHikWjyuLUKJCCjbd5aV5117UNNpJ1j5cWmxwyx2x8Qj5NqP8mPYPv7xjxe/jdafw+UdMb1Cl9Z14zcR7d13333Fo/3i9/m85z1votny/I0dSLHLJn6/nY7y4+t67aaLdynFOfPnz0/bb799EV4+4xnPqPBPKE3XXcD9Rt0rpH8ECBAgQIAAAQIE+hMQ5PTn5CwCBAgMVMDCykA5s77YHXfcUSzYxmJzr8CivFg91blf+9rX0nbbbVe4xQ6GCDimetfG3/72t3TYYYcVi+RxtC+oD/p60cZ0gpypdjG0JsdU17v00kuLcCSOWOCPHTdTLY63BwwzDXLK7fZTh+jfn//852IXy+LFi4v+XnfddWnzzTef+A3UOciZyQ+11zz44x//WDyqLd4LFO+jueKKK9I666wzqanyjqtOu9UiSIlHmUVo2it0aV24XIdo98orr5z0rpxyv2MHXfzTbedROdCLsOf4448v3nm1/PLLz4TMdwhMEnC/YUIQIECAAAECBAgQyENAkJNHHY2CAIExE7CwMmYFq6i7sWvhpJNOmniM11SPjooulncWdHoPSGsYp5xySoqXx8cR72OJIKTXUf5Oe5Az6OtFX3ot4Jc/7+XS63rla33hC19Ie+yxRy+O4j07u+22W3HeTIOccrtT7aAqdybmRLy7pfXumPaxj3uQ89e//jX96le/SnfddVcRzsQ7a+I9R3F02pHT/rix9t028b3yjrG99tornXnmmZMeX/fFL34x7bnnnkUbsdstdtg8/elPn3IOxPtton8RAsUR7/7ZdtttJ74znTkVQVM8Ii36Xj423XTTtGDBgrTZZpul1VZbzc6bnr9KJ3QScL9hXhAgQIAAAQIECBDIQ0CQk0cdjYIAgTETsLAyZgWrqLvlYGYmXej0mKb2IKDT4nintsrBRfk7g75eq+3pBDn9jKHb9dqDj3i8WTx2rtdRfhzWTIKcf/zjH8U7WeJRY3H0M4ZWn2IH1eGHH178a3vb4xLkLF26tHgs2S233JJ+8IMfFO92ikf9tUKbTv7djMqPOeu0E638jqnLLrss7bDDDpMuX54bvere7fP2vvWav+3XiXf4xCMUI7jqdMydOzdtvfXWxdzccMMN03Oe85yZdtX3GibgfqNhBTdcAgQIECBAgACBbAUEOdmW1sAIEKizgIWVOlenPn0rPyptJr3q9Bip9oX+fgOEbkHOoK/XGmevhfBen7d79RvkRLDQ6R1E7debbZAzU7fox1S7geoe5ETwt2TJkuKdRTfffPOU0zp2pMRj7G688cbivG5z9bHHHkuHHHJIOu+88570HqnyO6Y6vVMorluHICf6EeOI3UGf+cxn0o9+9KOuNhHqLFy4MB1wwAFTPhJxJn9m+E5+Au438qupEREgQIAAAQIECDRTQJDTzLobNQECFQtYWKm4AGPQfPm9HtHd9dZbr6+/hd/a6RB/wz+O9kdNDXoHzaCv1ypNr6Cm1+ftJe43yOk32JptkDObHTnlR9mN046cmCvxXqDYeVLeeRPBxBprrJFe//rXp5e//OXFu2Ze9rKXpWc961k9H7HXqnM53DruuOOKd9LMmTMn3XnnnWmbbbYpHjtY/u/l+VGeGzPZXdXpj5Ppzs/yNeI3HI+Xu+qqq1K8fyrmWgRS7UeEYR/4wAfSMsssMwZ/ouliVQLuN6qS1y4BAgQIECBAgACBwQoIcgbr6WoECBDoS8DCSl9MjT6p/AL0WOSOBfBY5O7nOPvss4u/rR9HvF8j/pZ/vJC9dczknTblaw7iHTlTXS/62WshvNfn7U7dzu/1zplu3lW9Iyd2qEQgETWMo/2dPnXekfPggw8W7xVqvVdm5513Lt7189KXvjQ99alPfRL1dELCBx54IMX1br/99klzvvUYuqneGVWei+9973vTqaeeOuv30Ux3fk71u3788ceLHToR7MRj4lohbfymr7jiirTOOuv088eCcxoq4H6joYU3bAIECBAgQIAAgewEBDnZldSACBAYBwELK+NQpWr7WF5c7vSum6l6Vw6B4rz294LE3/Lfbrvtikvsv//+KRa7l1122a6XjIXk+Nv/cV4c7UHOoK8XbfRaCO/1eftgpjq/HMr0s5DfHjDMdBdHhHPvete7+q5DnPjoo4+mffbZJ11++eXF96677rq0+eabTwy3zkFO+V012267bVq0aFGaP39+13n3t7/9LR122GHpnHPO6Tjvyl8sz9FWaBM7fPbdd9+0ePHi1OndOa3vf/Ob30xbbLFF8a+dgs+Z/Ekw3fnZbxu//vWvi5C29S6dz372s8Vv2EGgm4D7DXODAAECBAgQIECAQB4Cgpw86mgUBAiMmYCFlTEr2Ii7275Y3+kF7VN1qX0xvz2sKe9eiPfoXHLJJWn11Vfvesny+XFSe5Az6OtFG70Wwnt93j6Yqc4vB1/rrrtuuvjii9Mqq6zS1SMe07XHHnuk66+/vjhnpkFOud1+6hBtfec73ynCn+hDp77WOciZ7iPM7r333vTOd74z3X333YVzr8fe3XDDDUVgE48hi7YiLNpxxx3Tfffdl04//fQUIV2nI3a47LLLLunWW28tPu7n9/ab3/wm7b333ulf//pXev7zn1884qy8Y67f+RkBVLQXgdzPf/7z9JGPfCS96U1vmvJPnPK1Tz755PT+979/xH9CaW6cBNxvjFO19JUAAQIECBAgQIBAdwFBjtlBgACBCgQsrFSAPkZNxqOn3vKWtxQL0v0EC52G9pWvfCW9/e1vLz6KkODLX/5yevWrX138ezyeKx5pFQvCcRx00EHpox/9aFpuueWedKl///vfxaOm4nFeraN9QX3Q14t2ei2E9/q8fSBTnd/+PqIY7xFHHJGe9rSndfSI9w7FDqXWMdMgp73dqeoQbf3+978vdl989atfLZo+5phjijqW+zkuQU6vXWaPPfZYOvroo9NZZ53Vdd61F+ePf/xj2n333dM111yTttpqq2KnUtSxff63f699/sZv7vOf/3zxvU5H/CbKc6DTLp7pzM/W49+irejvSSed1PW9N+31jbkQgZWDQDcB9xvmBgECBAgQIECAAIE8BAQ5edTRKAgQGDMBCytjVrARdrd9UbmfR3116l77LoNYeI5rteZe7FKIRe94p0gcESLEroJ58+ZNXC4W02Mnw2mnnTbpZeuddkYM+nq9FsJ7fd5u0uv8e+65p9jp8rOf/SzFo7mOOuqodPjhh08Kt8LjM5/5TLEDp/zy+ZkGOdHHcrvx7/Gel9hlsfLKK08awv3335+OPPLIiUeqdQsb6hzklB/BF8YR0sROmPL7ceKxdbHDa+HChcXOqPLR/j6g9hrHdyMUiTAk3h/znOc8J8Wunn4eH9g+f9dff/30yU9+Mq211loTv5lor30OxDg+97nPTTwir9WnXvOt3Pfyzqy43vHHH58OPPDAJwWrEfxFW8cee2wx/zbZZJN0/vnnpxVXXHGEf0JpatwE3G+MW8X0lwABAgQIECBAgEBnAUGOmUGAAIEKBCysVIA+Jk22BzAz/Rv3EQjFLppTTjmlGHmnXQM33XRT2nPPPSdenj537ty00047FY8Vi37Ey9XLL1aPx3nF0e0RV4O8Xq+F8F6ft5e71/kRAkRwEO8faYU0K620UnrrW9+a4n9/+ctfpnh0VwQDsdge7xR6+OGHi2ZmE+REu/G+mwiNWtZx/U033TStvfbaxe6peORX7NJq9Sse4RUL+p0ewTXMIGcmP6GyTTwyMEKV2B3WOiKQirkZY47x3XLLLSnmURwxzggr4j0w/TrfeeedaZtttikePdc6+nlUWpwbj61797vfXdS4dWy00UZpgw02KPrX/puIc7rt3uo138qWMQfOOOOM9J73vGfiP8ec23jjjSd2BZXnX5wUv9Vwid+rg8BUAu43zA8CBAgQIECAAAECeQgIcvKoo1EQIDBmAhZWxqxgI+xu+ZFosZB74YUXphe96EUz6kH5nSFxgfYF7VhAXrJkSbGA/L3vfa9jG7GAHbsjnve856V99tmnOKdbkDPI6/VaCO/1eftg+jl/6dKlhVHsxmmFKu3XiQX22KX04x//OJ1wwgnFx7N94Xw/bq1+LFiwoNgh9YpXvKJjveoc5ESHY+dLhFZf//rXp5zT8Q6ieGzcI488MhHMxA6yT3/600Wo0u2IHTOHHHJIOu+884pTpvsb+uEPf1gEoL36F0FKhFT77rtvx8eg9TPfymOIx7UtWrSo+K396U9/mtImAq7YLbTllltO2i00oz8kfCl7Afcb2ZfYAAkQIECAAAECBBoiIMhpSKENkwCBeglYWKlXPerSm/ZF6HiJeSwIz5kzZ0ZdLL8zJC6w1157pTPPPPNJj2yKdq+88soUIVKEP7GQHIvFW2+9dbFQHaHBRRddlHbbbbeiH71eOj+I6/VaCO/1eTvYdM6PnTZf+tKX0hVXXJHuuOOOYqfImmuumXbYYYcUAcNLXvKSnu/wmUnB4tFZsSskrO++++501113FZdZb731il0r22+/fdGP8qPI2tupe5AT/Y0+Xn311enSSy8tHu0XoVmEM+uss07aYost0nbbbZdWW221IqQoz+F4Z80ll1ySVl999Sl5zz333GLexhGhTARu0/kNRagS/Yo5EPW/7bbbimtFiBc7iKKPsetn/vz5XfsxnflWvkjMvZh34ROP+WvtDorf4xve8Ia04447FuFUp/dZzWTO+U7+Au438q+xERIgQIAAAQIECDRDQJDTjDobJQECNROwsFKzgugOgWkKlBfqr7vuurT55ptP8wpOH5ZAK8iJ9+REKBIBkYNAUwXcbzS18sZNgAABAgQIECCQm4AgJ7eKGg8BAmMhYGFlLMqkkw0RiF0Phx12WFp++eXTVlttVby4fpllluk6+tihc/DBBxcvml911VXT4sWLe+4SaQhl5cOM9/DEIwDjvUNve9vbUoQ6UVcHgaYKuN9oauWNmwABAgQIECBAIDcBQU5uFTUeAgTGQsDCyliUSScbIhCP9tpll13SrbfeWjw66+KLL06rrLJK19F/61vfKh4z99BDDwkLajZHYndUPH4swrZzzjln4r1ONeum7hAYmYD7jZFRa4gAAQIECBAgQIDAUAUEOUPldXECBAh0FrCwYmYQqI9AvJvm6KOPTmeccUbRqf322y+ddNJJad68eZM6uXTp0uIdQkcddVTxDps4er0vqD6jzK8n8S6bqF28Lyb+7wjYoo5Rm0022aTYMbXiiivmN3AjIjANAfcb08ByKgECBAgQIECAAIEaCwhyalwcXSNAIF8BCyv51tbIxlPgnnvuSXvsscdEQDN37ty06aabpte+9rVpzpw56ZFHHknXX399uuuuuyYGGI9ji8DHi+erqXnUZNddd03XXnvtkzoQIU58Vv6ztppeapVAtQLuN6r11zoBAgQIECBAgACBQQkIcgYl6ToECBCYhoCFlWlgOZXAiAR+8IMfpEMPPTR997vfnbLFCHkWLlyYDjjggIuIJS8AACAASURBVLTsssuOqHeaaRcov6uo/NkxxxyT4h8BmzlDIE0KM5944gkkBAgQIECAAAECBAiMqYAgZ0wLp9sECIy3gCBnvOun9/kKxKO6lixZki6//PJ08803T+zAWWmlldIaa6yRtt5667T99tun+fPn54swJiN7/PHH06c+9am0aNGidO+99xY7qA488MC0YMGCtMwyy4zJKHSTwHAF3G8M19fVCRAgQIAAAQIECIxKQJAzKmntECBAoCRgYcV0IECAAAECBIYt4H5j2MKuT4AAAQIECBAgQGA0AoKc0ThrhQABApMELKyYEAQIECBAgMCwBdxvDFvY9QkQIECAAAECBAiMRkCQMxpnrRAgQECQYw4QIECAAAECIxUQ5IyUW2MECBAgQIAAAQIEhiYgyBkarQsTIECgu4CFFbODAAECBAgQGLaA+41hC7s+AQIECBAgQIAAgdEICHJG46wVAgQITBKwsGJCECBAgAABAsMWcL8xbGHXJ0CAAAECBAgQIDAaAUHOaJy1QoAAAUGOOUCAAAECBAiMVECQM1JujREgQIAAAQIECBAYmoAgZ2i0LkyAAIHuAhZWzA4CBAgQIEBg2ALuN4Yt7PoECBAgQIAAAQIERiMgyBmNs1YIECAwScDCiglBgAABAgQIDFvA/cawhV2fAAECBAgQIECAwGgEBDmjcdYKAQIEBDnmAAECBAgQIDBSAUHOSLk1RoAAAQIECBAgQGBoAoKcodG6MAECBLoLWFgxOwgQIECAAIFhC7jfGLaw6xMgQIAAAQIECBAYjYAgZzTOWiFAgMAkAQsrJgQBAgQIECAwbAH3G8MWdn0CBAgQIECAAAECoxEQ5IzGWSsECBAQ5JgDBAgQIECAwEgFBDkj5dYYAQIECBAgQIAAgaEJCHKGRuvCBAgQ6C5gYcXsIECAAAECBIYt4H5j2MKuT4AAAQIECBAgQGA0AoKc0ThrhQABApMELKyYEAQIECBAgMCwBdxvDFvY9QkQIECAAAECBAiMRkCQMxpnrRAgQECQYw4QIECAAAECIxUQ5IyUW2MECBAgQIAAAQIEhiYgyBkarQsTIECgu4CFFbODAAECBAgQGLaA+41hC7s+AQIECBAgQIAAgdEICHJG46wVAgQITBKwsGJCECBAgAABAsMWcL8xbGHXJ0CAAAECBAgQIDAaAUHOaJy1QoAAAUGOOUCAAAECBAiMVECQM1JujREgQIAAAQIECBAYmoAgZ2i0LkyAAIHuAhZWzA4CBAgQIEBg2ALuN4Yt7PoECBAgQIAAAQIERiMgyBmNs1YIECAwScDCiglBgAABAgQIDFvA/cawhV2fAAECBAgQIECAwGgEBDmjcdYKAQIEBDnmAAECBAgQIDBSAUHOSLk1RoAAAQIECBAgQGBoAoKcodG6MAECBLoLWFgxOwgQIECAAIFhC7jfGLaw6xMgQIAAAQIECBAYjYAgZzTOWiFAgMAkAQsrJgQBAgQIECAwbAH3G8MWdn0CBAgQIECAAAECoxEQ5IzGWSsECBAQ5JgDBAgQIECAwEgFBDkj5dYYAQIECBAgQIAAgaEJCHKGRuvCBAgQ6C5gYcXsIECAAAECBIYt4H5j2MKuT4AAAQIECBAgQGA0AoKc0ThrhQABApMELKyYEAQIECBAgMCwBdxvDFvY9QkQIECAAAECBAiMRkCQMxpnrRAgQECQYw4QIECAAAECIxUQ5IyUW2MECBAgQIAAAQIEhiYgyBkarQsTIECgu4CFFbODAAECBAgQGLaA+41hC7s+AQIECBAgQIAAgdEICHJG46wVAgQITBKwsGJCECBAgAABAsMWcL8xbGHXJ0CAAAECBAgQIDAaAUHOaJy1QoAAAUGOOUCAAAECBAiMVECQM1JujREgQIAAAQIECBAYmoAgZ2i0LkyAAIHuAhZWzA4CBAgQIEBg2ALuN4Yt7PoECBAgQIAAAQIERiMgyBmNs1YIECAwScDCiglBgAABAgQIDFvA/cawhV2fAAECBAgQIECAwGgEBDmjcdYKAQIEBDnmAAECBAgQIDBSAUHOSLk1RoAAAQIECBAgQGBoAoKcodG6MAECBLoLWFgxOwgQIECAAIFhC7jfGLaw6xMgQIAAAQIECBAYjYAgZzTOWiFAgMAkAQsrJgQBAgQIECAwbAH3G8MWdn0CBAgQIECAAAECoxEQ5IzGWSsECBAQ5JgDBAgQIECAwEgFBDkj5dYYAQIECBAgQIAAgaEJCHKGRuvCBAgQ6C5gYcXsIECAAAECBIYt4H5j2MKuT4AAAQIECBAgQGA0AoKc0ThrhQABApMELKyYEAQIECBAgMCwBdxvDFvY9QkQIECAAAECBAiMRkCQMxpnrRAgQKBrkIOGAAECBAgQIDBsgSeeeGLYTbg+AQIECBAgQIAAAQJDEhDkDAnWZQkQIDCVQPlvyJIiQIAAAQIECAxbQJAzbGHXJ0CAAAECBAgQIDA8AUHO8GxdmQABAl0FBDkmBwECBAgQIDBKAUHOKLW1RYAAAQIECBAgQGCwAoKcwXq6GgECBAgQIEBgWgJvectb0jXXXFN85+qrr05bbbXVtL7vZAIECBAgQIAAAQIECBAgQCBvAUFO3vU1OgIECBAgQKDmAoKcmhdI9wgQIECAAAECBAgQIECAQMUCgpyKC6B5AgQIECBAoNkCgpxm19/oCRAgQIAAAQIECBAgQIBALwFBTi8hnxMgQIAAAQIEhiggyBkirksTIECAAAECBAgQIECAAIEMBAQ5GRTREAgQIECAAIHxFRDkjG/t9JwAAQIECBAgQIAAAQIECIxCQJAzCmVtECBAgAABAgS6CAhyTA0CBAgQIECAAAECBAgQIEBgKgFBjvlBgAABAgQIEKhQQJBTIb6mCRAgQIAAAQIECBAgQIDAGAgIcsagSLpIgAABAgQI5CsgyMm3tkZGgAABAgQIECBAgAABAgQGISDIGYSiaxAgQIAAAQIEZiggyJkhnK8RIECAAAECBAgQIECAAIGGCAhyGlJowyRAgAABAgTqKSDIqWdd9IoAAQIECBAgQIAAAQIECNRFQJBTl0roBwECBAgQINBIAUFOI8tu0AQIECBAgAABAgQIECBAoG8BQU7fVE4kQIAAAQIECAxeQJAzeFNXJECAAAECBAgQIECAAAECOQkIcnKqprEQIECAAAECYycgyBm7kukwAQIECBAgQIAAAQIECBAYqYAgZ6TcGiNAgAABAgQITBYQ5JgRBAgQIECAAAECBAgQIECAwFQCghzzgwABAgQIECBQoYAgp0J8TRMgQIAAAQIECBAgQIAAgTEQEOSMQZF0kQABAgQIEMhXQJCTb22NjAABAgQIECBAgAABAgQIDEJAkDMIRdcgQIAAAQIECMxQQJAzQzhfI0CAAAECBAgQIECAAAECDREQ5DSk0IZJgAABAgQI1FNAkFPPuugVAQIECBAgQIAAAQIECBCoi4Agpy6V0A8CBAgQIECgkQKCnEaW3aAJECBAgAABAgQIECBAgEDfAoKcvqmcSIAAAQIECBAYvIAgZ/CmrkiAAAECBAgQIECAAAECBHISEOTkVE1jIUCAAAECBMZOQJAzdiXTYQIECBAgQIAAAQIECBAgMFIBQc5IuTVGgAABAgQIEJgsIMgxIwgQIECAAAECBAgQIECAAIGpBAQ55gcBAgQIECBAoEIBQU6F+JomQIAAAQIECBAgQIAAAQJjICDIGYMi6SIBAgQIECCQr4AgJ9/aGhkBAgQIECBAgAABAgQIEBiEgCBnEIquQYAAAQIECBCYoYAgZ4ZwvkaAAAECBAgQIECAAAECBBoiIMhpSKENkwABAgQIEKingCCnnnXRKwIECBAgQIAAAQIECBAgUBcBQU5dKqEfBAgQIECAQCMFBDmNLLtBEyBAgAABAgQIECBAgACBvgUEOX1TOZEAAQIECBAgMHgBQc7gTV2RAAECBAgQIECAAAECBAjkJCDIyamaxkKAAAECBAiMnYAgZ+xKpsMECBAgQIAAAQIECBAgQGCkAoKckXJrjAABAgQIECAwWUCQY0YQIECAAAECBAgQIECAAAECUwkIcswPAgQIECBAgECFAoKcCvE1TYAAAQIECBAgQIAAAQIExkBAkDMGRdJFAgQIECBAIF8BQU6+tTUyAgQIECBAgAABAgQIECAwCAFBziAUXYMAAQIECBAgMEMBQc4M4XyNAAECBAgQIECAAAECBAg0RECQ05BCGyYBAgQIECBQTwFBTj3rolcECBAgQIAAAQIECBAgQKAuAoKculRCPwgQIECAAIFGCghyGll2gyZAgAABAgQIECBAgAABAn0LCHL6pnIiAQIECBAgQGDwAoKcwZu6IgECBAgQIECAAAECBAgQyElAkJNTNY2FAAECBAgQGDsBQc7YlUyHCRAgQIAAAQIECBAgQIDASAUEOSPl1hgBAgQIECBAYLKAIMeMIECAAAECBAgQIECAAAECBKYSEOSYHwQIECBAgACBCgUEORXia5oAAQIECBAgQIAAAQIECIyBgCBnDIqkiwQIECBAgEC+AoKcfGtrZAQIECBAgAABAgQIECBAYBACgpxBKLoGAQIECBAgQGCGAoKcGcL5GgECBAgQIECAAAECBAgQaIiAIKchhTZMAgQIECBAoJ4Cgpx61kWvCBAgQIAAAQIECBAgQIBAXQQEOXWphH4QIECAAAECjRQQ5DSy7AZNgAABAgQIECBAgAABAgT6FhDk9E3lRAIECBAgQIDA4AUEOYM3dUUCBAgQIECAAAECBAgQIJCTgCAnp2oaCwECBAgQIDB2AoKcsSuZDhMgQIAAAQIECBAgQIAAgZEKCHJGyq0xAgQIECBAgMBkAUGOGUGAAAECBAgQIECAAAECBAhMJSDIMT8IECBAgAABAhUKCHIqxNc0AQIECBAgQIAAAQIECBAYAwFBzhgUSRcJECBAgACBfAUEOfnW1sgIECBAgAABAgQIECBAgMAgBAQ5g1B0DQIECBAgQIDADAUEOTOE8zUCBAgQIECAAAECBAgQINAQAUFOQwptmAQIECBAgEA9BQQ59ayLXhEgQIAAAQIECBAgQIAAgboICHLqUgn9IECAAAECBBopIMhpZNkNmgABAgQIECBAgAABAgQI9C0gyOmbyokECBAgQIAAgcELCHIGb+qKBAgQIECAAAECBAgQIEAgJwFBTk7VNBYCBAgQIEBg7AQEOWNXMh0mQIAAAQIECBAgQIAAAQIjFRDkjJRbYwQIECBAgACByQKCHDOCAAECBAgQIECAAAECBAgQmEpAkGN+ECBAgAABAgQqFBDkVIivaQIECBAgQIAAAQIECBAgMAYCgpwxKJIuEiBAgAABAvkKCHLyra2RESBAgAABAgQIECBAgACBQQgIcgah6BoECBAgQIAAgRkKCHJmCOdrBAgQIECAAAECBAgQIECgIQKCnIYU2jAJECBAgACBegoIcupZF70iQIAAAQIECBAgQIAAAQJ1ERDk1KUS+kGAAAECBAg0UkCQ08iyGzQBAgQIECBAgAABAgQIEOhbQJDTN5UTCRAgQIAAAQKDFxDkDN7UFQkQIECAAAECBAgQIECAQE4CgpycqmksBAgQIECAwNgJCHLGrmQ6TIAAAQIECBAgQIAAAQIERiogyBkpt8YIECBAgACB3AX22muvtMkmm6Q999yzr6HOJMh58MEH0wc/+MGijY033rivdpxEgAABAgQIECBAgAABAgQIjKeAIGc866bXBAgQIECAQE0FbrzxxiLIWXnlldMHPvCBnoHOdIKcVoBz3nnnpY022ihFWw4CBAgQIECAAAECBAgQIEAgbwFBTt71NToCBAgQIECgAoHYJXPTTTcVLfcKdPoJcsoBTms43/72t+3GqaC2miRAgAABAgQIECBAgAABAqMWEOSMWlx7BAgQIECAQPYCrV055YF2C3SmCnI6BThxTbtxsp9CBkiAAAECBAgQIECAAAECBCYEBDkmAwECBAgQIEBgCALlXTlTBTqdgpxuAU7rOnbjDKFgLkmAAAECBAgQIECAAAECBGoqIMipaWF0iwABAgQIEBhvgU67cjoFOpdcckm65pprio/i3TfxvfjfbofdOOM9L/SeAAECBAgQIECAAAECBAhMV0CQM10x5xMgQIAAAQIE+hTotiun/PVll102/f3vf+/ziinZjdM3lRMJECBAgAABAgQIECBAgEAWAoKcLMpoEAQIECBAgEAdBXrtyplun+3Gma6Y8wkQIECAAAECBAgQIECAwPgLCHLGv4ZGQIAAAQIECNRYoJ9dOf12326cfqWcR4AAAQIECBAgQIAAAQIE8hEQ5ORTSyMhQIAAAQIEaigwqF05duPUsLi6RIAAAQIECBAgQIAAAQIERiAgyBkBsiYIECBAgACBZgsMYleO3TjNnkNGT4AAAQIECBAgQIAAAQLNFRDkNLf2Rk6AAAECBAiMSGC2u3LsxhlRoTRDgAABAgQIECBAgAABAgRqKCDIqWFRdIkAAQIECBDIT2A2u3LsxslvPhgRAQIECBAgQIAAAQIECBDoV0CQ06+U8wgQIECAAAECsxCY6a4cu3Fmge6rBAgQIECAAAECBAgQIEAgAwFBTgZFNAQCBAgQIEBgPARmsivHbpzxqK1eEiBAgAABAgQIECBAgACBYQkIcoYl67oECBAgQIAAgTaB6e7KsRvHFCJAgAABAgQIECBAgAABAgQEOeYAAQIECBAgQGCEAtPZlWM3zggLoykCBAgQIECAAAECBAgQIFBTAUFOTQujWwQIECBAgECeAv3uyrEbJ8/6GxUBAgQIECBAgAABAgQIEJiugCBnumLOJ0CAAAECBAjMUqCfXTl248wS2dcJECBAgAABAgQIECBAgEAmAoKcTAppGAQIECBAgMD4CPTalWM3zvjUUk8JECBAgAABAgQIECBAgMCwBQQ5wxZ2fQIECBAgQIBAB4GpduXYjWPKECBAgAABAgQIECBAgAABAi0BQY65QIAAAQIECBCoQKDbrhy7cSoohiYJECBAgAABAgQIECBAgECNBQQ5NS6OrhEgQIAAAQJ5C3TalWM3Tt41NzoCBAgQIECAAAECBAgQIDBdAUHOdMWcT4AAAQIECBAYkED7rhy7cQYE6zIECBAgQIAAAQIECBAgQCAjAUFORsU0FAIECBAgQGD8BMq7cuzGGb/66TEBAgQIECBAgAABAgQIEBi2gCBn2MKuT4AAAQIECBCYQqC1K8duHNOEAAECBAgQIECAAAECBAgQ6CQgyDEvCBAgUIHAU57ylApa1SQBAgQIECDQVIEnnniiqUM3bgIECBAgQIAAAQJjLyDIGfsSGgABAuMoIMgZx6rpMwECBAgQGF8BQc741k7PCRAgQIAAAQIECAhyzAECBAhUICDIqQBdkwQIECBAoMECgpwGF9/QCRAgQIAAAQIExl5AkDP2JTQAAgTGUaAc5FhYGccK6jMBAgQIEKi/gPuN+tdIDwkQIECAAAECBAj0IyDI6UfJOQQIEBiwgIWVAYO6HAECBAgQIPAkAfcbJgUBAgQIECBAgACBPAQEOXnU0SgIEBgzAQsrY1Yw3SVAgAABAmMo4H5jDIumywQIECBAgAABAgQ6CAhyTAsCBAhUIGBhpQJ0TRIgQIAAgYYJuN9oWMENlwABAgQIECBAIFsBQU62pTUwAgTqLGBhpc7V0TcCBAgQIJCHgPuNPOpoFAQIECBAgAABAgQEOeYAAQIEKhCwsFIBuiYJECBAgEDDBNxvNKzghkuAAAECBAgQIJCtgCAn29IaGAECdRawsFLn6ugbAQIECBDIQ8D9Rh51NAoCBAgQIECAAAECghxzgAABAhUIWFipAF2TBAgQIECgYQLuNxpWcMMlQIAAAQIECBDIVkCQk21pDYwAgToLWFipc3X0jQABAgQI5CHgfiOPOhoFAQIECBAgQIAAAUGOOUCAAIEKBCysVICuSQIECBAg0DAB9xsNK7jhEiBAgAABAgQIZCsgyMm2tAZGgECdBSys1Lk6+kaAAAECBPIQcL+RRx2NggABAgQIECBAgIAgxxwgQIBABQIWVipA1yQBAgQIEGiYgPuNhhXccAkQIECAAAECBLIVEORkW1oDI0CgzgIWVupcHX0jQIAAAQJ5CLjfyKOORkGAAAECBAgQIEBAkGMOECBAoAIBCysVoGuSAAECBAg0TMD9RsMKbrgECBAgQIAAAQLZCghysi2tgREgUGcBCyt1ro6+ESBAgACBPATcb+RRR6MgQIAAAQIECBAgIMgxBwgQIFCBgIWVCtA1SYAAAQIEGibgfqNhBTdcAgQIECBAgACBbAUEOdmW1sAIEKizgIWVOldH3wgQIECAQB4C7jfyqKNRECBAgAABAgQIEBDkmAMECBCoQMDCSgXomiRAgAABAg0TcL/RsIIbLgECBAgQIECAQLYCgpxsS2tgBAjUWcDCSp2ro28ECBAgQCAPAfcbedTRKAgQIECAAAECBAgIcswBAgQIVCBgYaUCdE0SIECAAIGGCbjfaFjBDZcAAQIECBAgQCBbAUFOtqU1MAIE6ixgYaXO1dE3AgQIECCQh4D7jTzqaBQECBAgQIAAAQIEBDnmAAECBCoQsLBSAbomCRAgQIBAwwTcbzSs4IZLgAABAgQIECCQrYAgJ9vSGhgBAnUWsLBS5+roGwECBAgQyEPA/UYedTQKAgQIECBAgAABAoIcc4AAAQIVCFhYqQBdkwQIECBAoGEC7jcaVnDDJUCAAAECBAgQyFZAkJNtaQ2MAIE6C1hYqXN19I0AAQIECOQh4H4jjzoaBQECBAgQIECAAAFBjjlAgACBCgQsrFSArkkCBAgQINAwAfcbDSu44RIgQIAAAQIECGQrIMjJtrQGRoBAnQUsrNS5OvpGgAABAgTyEHC/kUcdjYIAAQIECBAgQICAIMccIECAQAUCFlYqQNckAQIECBBomID7jYYV3HAJECBAgAABAgSyFRDkZFtaAyNAoM4CFlbqXB19I0CAAAECeQi438ijjkZBgAABAgQIECBAQJBjDhAgQKACAQsrFaBrkgABAgQINEzA/UbDCm64BAgQIECAAAEC2QoIcrItrYERIFBnAQsrda6OvhEgQIAAgTwE3G/kUUejIECAAAECBAgQICDIMQcIECBQgYCFlQrQNUmAAAECBBom4H6jYQU3XAIECBAgQIAAgWwFBDnZltbACBCos4CFlTpXR98IECBAgEAeAu438qijURAgQIAAAQIECBAQ5JgDBAgQqEDAwkoF6JokQIAAAQINE3C/0bCCGy4BAgQIECBAgEC2AoKcbEtrYAQI1FnAwkqdq6NvBAgQIEAgDwH3G3nU0SgIECBAgAABAgQICHLMAQIECFQgYGGlAnRNEiBAgACBhgm432hYwQ2XAAECBAgQIEAgWwFBTralNTACBOosYGGlztXRNwIECBAgkIeA+4086mgUBAgQIECAAAECBAQ55gABAgQqELCwUgG6JgkQIECAQMME3G80rOCGS4AAAQIECBAgkK2AICfb0hoYAQJ1FrCwUufq6BsBAgQIEMhDwP1GHnU0CgIECBAgQIAAAQKCHHOAAAECFQhYWKkAXZMECBAgQKBhAu43GlZwwyVAgAABAgQIEMhWQJCTbWkNjACBOgtYWKlzdfSNAAECBAjkIeB+I486GgUBAgQIECBAgAABQY45QIAAgQoELKxUgK5JAgQIECDQMAH3Gw0ruOESIECAAAECBAhkKyDIyba0BkaAQJ0FLKzUuTr6RoAAAQIE8hBwv5FHHY2CAAECBAgQIECAgCDHHCBAgEAFAhZWKkDXJAECBAgQaJiA+42GFdxwCRAgQIAAAQIEshUQ5GRbWgMjQKDOAhZW6lwdfSNAgAABAnkIuN/Io45GQYAAAQIECBAgQECQYw4QIECgAgELKxWga5IAAQIECDRMwP1GwwpuuAQIECBAgAABAtkKCHKyLa2BESBQZwELK3WuTr36tnTp0nTvvfema6+9Nn37299Od999d/rFL35RdPLlL395WnPNNdNmm22WttlmmzR//vx6dX6MevPhD384HX/88UWPL7jggrTrrrtO6v1sPx8jiim7+t3vfjdtsMEGxTlbbrlluvDCC9MKK6yQy/CMg0B2Au43siupAREgQIAAAQIECDRUQJDT0MIbNgEC1QpYWKnWfxxajwDnpptuSh/5yEeKEKfX8exnPzsddNBB6Ygjjkjz5s3rdbrP2wRmG9T0+n4u4IKcXCppHE0RcL/RlEobJwECBAgQIECAQO4CgpzcK2x8BAjUUsDCSi3LUptO/eUvf0knn3xyOvXUUyf1ab311ksbbrjhxA6In/3sZ+nGG2+c2KETJ6+//vrpjDPOSK973etqM55x6EivIGa2n4+DQT99FOT0o+QcAvURcL9Rn1roCQECBAgQIECAAIHZCAhyZqPnuwQIEJihgIWVGcI14Gt/+tOf0vve9760aNGiYrSx0+bII49M++23X3rhC1/4JIF//vOf6frrr0/HHnts8di1ONZdd930+c9/Pr3yla9sgNhghjjboKbX9wfTy+qvIsipvgZ6QGA6Au43pqPlXAIECBAgQIAAAQL1FRDk1Lc2ekaAQMYCFlYyLu4shhahTAQyH//4x4urxDtwPvvZz6aNNtooledMpyZid87//u//pttvv734eKeddkpnn312Wn755WfRI19tCTQlqOlVcUFOLyGfE6iXgPuNetVDbwgQIECAAAECBAjMVECQM1M53yNAgMAsBCyszAIv469ed911accdd0zxaLWVVlopfeELXyhCnH6Pb33rW2m33XZLDz30UPGVyy67LO2www79ft15UwgIcv4fjiDHz4TAeAm43xiveuktAQIECBAgQIAAgW4CghxzgwABAhUIWFipAL3mTT766KNp//33T1/+uagT7AAAIABJREFU8peLnh5zzDHpgx/8YHra057Wd89jR8/RRx9dvCMnjr322iudeeaZabnlluv7Gk7sLCDI+X8ughy/EALjJeB+Y7zqpbcECBAgQIAAAQIEugkIcswNAgQIVCBgYaUC9Jo3GQvkb3nLW4rdOKuuumpavHhxWn311afd63hfTjyabcstt0xvetObimt0C4Mi+FmyZEm6/PLL080335zuuuuuor0111wzbbjhhukd73hH8b6dqcKkVsCxxhprpEsvvbR4HNwvf/nL9MUvfjF94xvfSLfddlvxnp911lknvf3tb0977LHHpGDpkUceSRdffHEx3ptuumnKc8sY5WDllltuSeuvv3568MEH06c+9ami3XvvvTfNnTs3vfGNb0w777xz2m677aYMtHoFNYP6vOz08MMPpy996UvpiiuuSHfccUdR+7Dfeuut0y677JJe8YpX9HykXpiEYey+ijrGPGpdJ3ZjhfdLXvKSSQHMhz70oXTcccdNe24NO8gJj5i/V155ZVG/1nyM+fPa17622J32zne+M73qVa9KT33qUyf1/5577il2s913332pbDzVIJ944ol00kknTVhccMEFadddd33SV5YuXVo8svCSSy4Z2O9k3rx56XOf+1w677zzirHG2KL/MVdXWGGFiT6EScyPMLn11ltTvEOr9XvaYostinm92mqr9TVPZlRwXxp7AfcbY19CAyBAgAABAgQIECBQCAhyTAQCBAhUIGBhpQL0GjfZvqC8++67p09/+tPFgu0wjmjvzjvvTO95z3uKBf6pjgULFqTTTjutCBU6HeUg58ILL0zf//730+GHH14sOHc6YvE5dgm97GUvS9dee23Rh1jI7nREOHPuuecW4VD70R7k/OpXv0oHH3xw13bXXnvt9MlPfjK94Q1v6LjoPaigJvrZKRBoD7x++tOfpve///1dxx61P+yww9L73ve+rgFUBAxf+cpX0sKFC7teJ8Ks008/Pa288spp4403LhjrFuT8/e9/L94FdeKJJ3atX7n+Bx10UArPGFvreOyxx9IhhxxSBCNxnHPOOWmfffaZcm7HIwgj6IrwKALLCBRXWWWVSd/5xS9+kd773vcWIdmgficxD+Ofr371q5Mu+cpXvrLYkffqV786/fvf/07xe5rqt9T68pFHHlnMpbLHMP7ccM3xFHC/MZ5102sCBAgQIECAAAEC7QKCHHOCAAECFQhYWKkAvcZNxg6KCCHOP//8opexSH3ssccO5W/ZR4gTi9KxQByL1HFEaLDpppumCDv+85//FH/zv7WzIz6PICV2D8QOn/ajFVC85jWvSVtttVWxIB/jiYXxzTbbLD3zmc9M3/ve99INN9xQ/Pc44pFvsTsnFt6jD+VzY4fQ17/+9Ylmuj0erhy8HHXUUUXgE+FRvFvorW99a/G/P/nJT4rdOa1Qaar3Do0qyGl3Ctttt9222IURFlddddVEXQIhFvwPPfTQJ82FqGMEDwcccMCEa3ns5WtFfddaa6104403Fq51CnIigInHAZ511lkTNY9dSTF3wiTm4w9/+MNi/pTDwU6PHoxQK+ZVa471eqxgXPNtb3tb4RdBSMyBOXPmTPTjxz/+cdp3332L3Tjtv5P49/Z+xTyOADasu/1OXvjCF6YXvOAFxW6jVu2jPrEbLb7fepxi7P5597vfPVHb2LGzwQYbFL/V6G/sQovvtI74LX30ox9Nyy67bI3/pNO1KgTcb1Shrk0CBAgQIECAAAECgxcQ5Aze1BUJECDQU8DCSk+iRp3w29/+tnikU2uhvdsjngaBEjtm4hFOrRAndv+cfPLJ6cUvfvGky99///0p/qZ/aydCLDJH0BSPfSsf5QAk/nuECbGYHY+Jaz3+qlPoMNW511xzTTrwwAOLPsbCdzxaKh7NNlW78dkJJ5yQItQpvxPod7/7XREUtEKy2OUTvrFDpdv1ptpRE9+Z7eetsccOlJ122ikts8wyE12JsCJ24SxatKj4b7GLJnZmvOhFL5rU33iU2Lve9a70s5/9rPjvncYeC/5R21NPPXXSd+sU5MSulJiD0deYO7GT5s1vfvOTHp0WgU/sDIugI45Oj0974IEHikeTRfBS3t3S6XcTAVE8Xu6UU04pwpGY5xFmto6YNxHiRBAYx95771203f47+cMf/lAEKB/72MeK8+KxeDGGCGummq/77bdfUZfWLprYXfWvf/2rmAvlnUKdfk9x3Tj/6quvLgLg+J10GsMg/rxwjfEXcL8x/jU0AgIECBAgQIAAAQIhIMgxDwgQIFCBgIWVCtBr3GQ8Wize/XH33XcXvWy982XQXY5HWMVjos4+++zi0vGIqliELgcf5TZ///vfp/3333/iEVCx8B2BQXnXQjnIicXk2JETi+nlOR7XbH/01VTnxrt7Inw544wziu584QtfKB6BVT7aA6RYFD/iiCM6vs+nfRzxDqFwKPdxVDtyYgxTjT0+//Wvf128IyfeWxRH7Lwo74Zq94m+R/jT6V1G8YiusCm/E6cuQU77nIhdXxGetM+dVt0fffTR4nFprXCx3aUczsR3Yi7G/O10RPgRxrH7LHblxI6u5Zdfvjg1gsdPfOITxXzq53fSvquo0y6q8vyKkCl23HR7B1a8VyoeQdhtp1BrPO39HOZOvkH/WeR6oxNwvzE6ay0RIECAAAECBAgQGKaAIGeYuq5NgACBLgIWVkyNssCogpx41FjsAIldHL0Wk1v9+853vlPs/IhdAm984xvTRRddVOycaB3lBep4tFrsfHne857XscCx+yEeiRVHr3MjbIrHhsXRKXgot7vJJpsU7a644opdJ1b5MVqd2h5lkNMeHLR3+vHHHy+CmQgT4mjfAVSeL93e7VK+ZnmnSjfPfn+R8ci9eMRXHFtuuWWxWygegTaT4+GHHy4eqRbXjFAiwpTy3Gq/ZntQ02lnVLnOsfMsdsc897nPfVL3yo9haw/2yjti+v2dxA6paO++++7rOLfL86vXO7DKxvFYvQhby7u2yoOJd13FOfPnz0/bb799EaI+4xnPmEk5fCdTAfcbmRbWsAgQIECAAAECBBonIMhpXMkNmACBOghYWKlDFerTh1EFOZdeemkRysQROxUiKOj1To0///nPxS6JxYsXF9+77rrr0uabbz6BV16g7vSekbJyLPrvtttuxX+azrm9gpx+diL88Y9/LB7hFY9ti8e1XXnllZPeZTLKIKfX2MNnqv6U6xg7i2LHzVSL9+0BSF125MzkF9irTu117vRYvvKOpk6PYIsgJR4NGDtieoUurTGUfye95lfsaot/uu08KgeusXvr+OOPL3YitXYMzcTNd5or4H6jubU3cgIECBAgQIAAgbwEBDl51dNoCBAYEwELK2NSqBF1sz3IaX9k1KC6UV4EP/3004vHi/U6YqdEvBuk9W6S9sdVla8Z72OJkKLbUQ5yeoUJvc4tt9seLnVq/x//+EfxqKzYARJHPNoqHmfXOnoFBIP8fKpHfvXTn3JfOj12rtP4e3n2mgetzwe5I6efNv/617+mX/3qV+muu+4qQrh4Z028RyiOTjty2h831ukxeuXf21577ZXOPPPMSY8X/OIXv5j23HPPoo14p1Ls4Hr6058+ZXfj/TbRv/CJI979s+2223acX71qFkHTsccem6Lv5SPe4bNgwYK02WabpdVWW83Om34mkHMmBYbx+3AQIECAAAECBAgQIDCeAoKc8aybXhMgMOYCgpwxL+CAu//II4+kXXfdNV177bVdF6hn22R7kNFpEbxbG7Fz5/DDDy8+bg9gegUc5WtOJ0zodW653X7fKTRVX3uNY9ift9t3a6/9PUftgVS3GpYDmF4h2lRzbVhBztKlS4vHkkUtf/CDHxSP/4t3RrVCm0596jaHy4856/QYu3iEW+wyi+Oyyy5LO+yww6TLt79/aSa/vfa+9Zo/7W3EO3wOPvjgIrjqdMydOzdtvfXWRRi54YYbpuc85zkz6abvNEDA/UYDimyIBAgQIECAAAECjRAQ5DSizAZJgEDdBCys1K0i1fanPWTp9eilmfS2PQCYTpAzVagynQXqXuFMeVy9zm21u8Yaa6R41NjLX/7yniw5Bjn9hlh1DXJih8CSJUuKdwLdfPPNU9YwdqTEY+JuvPHG4rxuc/ixxx5LhxxySDrvvPNSPJrs6quvLnbWxBGPS4uAJN6p1OmdT3FOHYKc6EeMI3YHfeYzn0k/+tGPutpEqLNw4cLinVK9HpXY80fihOwE3G9kV1IDIkCAAAECBAgQaKiAIKehhTdsAgSqFbCwUq1/HVs/++yzi4XYOKZ6SXuvvse7OuIRYvHy84033jitt956xd/Wn82OnFNOOSUdc8wxRdN125HT6X0k3YxyDHL6DeTqGOREiBMhXAQr5Z03EUxEQPf617++COjWWmut9LKXvSw961nPmvLdQeW6l4PA4447rngnzZw5c9Kdd96Zttlmm/TQQw+l8n8vf7c8T2aze6nbNfutWev7sVspHi931VVXpa997WvF49sikGo/Igz7wAc+kJZZZplef0z4vEEC7jcaVGxDJUCAAAECBAgQyFpAkJN1eQ2OAIG6ClhYqWtlqutXeYE5wolOL2nvp3d33HFH2n777YuF6jjK74+ZyTtyYgdELHhHmBNH+/s9qt6RE33q551C7TuS2t+r02scw/68vbbd2uv1zqJuc6TXDqd+5lacM8hHqz344INpt912m3ivzM4771y8i+mlL31peupTn/qkLrWPfapA5IEHHkhxvdtvv714p0zsbInfVesxgbFT5/LLL0+xy6f9KIeq8R6pU089ddbvo+k1f/r1j/Mef/zxYodOBDvxmLh4DFscs/lzYzrtO3e8BNxvjFe99JYAAQIECBAgQIBANwFBjrlBgACBCgQsrFSAXvMmy4+Diq7GDphY1H7a057Wd8///e9/FzsPTj755OI75QXs+PfY/fCud72r+Gz//fcvFrV7PYrp0UcfTfvss0+x6B3HdAOQcuenEyb0Ore8MP7Zz362GM9Ux29/+9viPUTxWK5VV101LV68OK2++uoTX+m10D7sz9v7PlV7ZZt+gob2AGQ2u0wGGeSU31Wz7bbbpkWLFhU7ybodf/vb39Jhhx2WzjnnnOKUqYKcCDtih0rM8VZoEzt84t04UftO785ptfvNb34zbbHFFh1/Q33/GNtO7DV/ZnrdX//618VOvta7dPr5Lcy0Ld8bTwH3G+NZN70mQIAAAQIECBAg0C4gyDEnCBAgUIGAhZUK0MegyQhJ4rFq8diklVZaqdj9stFGG/Xd89iZsueee078Df3Pfe5zxcJ1a7795Cc/STvttFPxIvlXvvKV6ZJLLpkUZnRq6Dvf+U4R/sQOn3XXXTddfPHFaZVVVpk4dToL1L3CmXL7vc4tt7vHHnukT33qU1O+8L1su/vuu6dPf/rTxQJ/6+g1jmF/3m4/VXvlOnaqSfu1onZhdP311xcf1SXIme4jzO699970zne+M919993FOHo9ouyGG24oApv4PUVbERbF7+u+++5Lp59+eooQrNMRO1x22WWXdOuttxYfX3bZZWmHHXaY8nf4m9/8Ju29997pX//6V3r+859fPOKs/N6mXvOndfEIoKK9mK8///nP00c+8pH0pje9acq2y9eOEPf9739/339mODF/Afcb+dfYCAkQIECAAAECBJohIMhpRp2NkgCBmglYWKlZQWrSnX/+85/p2GOPTR//+MeLHsV7QiJwiJeyl+dMp+7Go9niXSPxKKk4YgE7HhE1b968idPj+kcffXQ644wziv920EEHpY9+9KNpueWW6yjw+9//vtjp8tWvfrX4vNMuoX4XqOP7vcKZcid6nVtuNwKZ2IkQj9Lq5NQ+jk4BQK9xDPvz9gJM1V57HePRX/FepE67t2KXVsyn2J3SOuoY5Bx66KHFXOz2fpfYsRZz96yzzpoYR68g549//GOK0O6aa65JW221Vdp8880Lpwgxv/zlL6dXv/rVHed9PE4wdsNFDeKIsOzzn/988b1OR7tx+064+E6v+VO+buvxb/Hfor8nnXRSV5f2RwbGbzUCKweBloD7DXOBAAECBAgQIECAQB4Cgpw86mgUBAiMmYCFlTEr2Ai72x46REgRgUs8UiregdF+/N///V/xqKhYnG+9K2Oqhed77rmn2GETu3LiiPAj/hb/yiuvPOnS999/fzryyCMnHqnW7ZrTWaDuFc6UO9Dr3HK78b3YwXTiiScWO47KYUD7OOLzCLiWX375SePtNY5hf95e117tlesYc+Soo45Khx9++KRQLsKPz3zmM8XciF0praMuQc7Xvva1tN122xXdijFESBM7Ycrvx4nHwsX7bhYuXFjsBisf7e9rajeM70YoEmFI/Hae85znpNjV089jBWPXToRArWB0/fXXT5/85CfTWmutNSksbDeOccROuNYjDFt96lXPct/LO67iescff3w68MADnxS4RqAXbUX4G/XdZJNN0vnnn59WXHHFEf6Jpam6C7jfqHuF9I8AAQIECBAgQIBAfwKCnP6cnEWAAIGBClhYGShndheLxzTFY59i10D5WG+99dKGG26YVlhhheKF53fccUfx+Kc//elPE6fFgnPsuHnd617X0SUWt+N9N7Ho3wp+YrE4Xvq+9tprp9iNENeMd6G0Fv/jEVGxYNzpEU/TWaDuFc6UO9zr3HK7sUgfjw+LIwKn2BHxzGc+M33ve99L8Xit1jimCrh6jWPYn7cXq1d7UccINuL9KK3xRZj11re+tQi1fvnLXxZjj+Ai6hvvQnr44YeLZgYV5Mzkh1duO96/FKFKeZ636hd9jnHdcsstKR4ZGEfMwwgrYvdVv+OInWrbbLPNxPyI7/XzqLQ4Lx4r+O53v7swbB3xqMMNNtigMI3fz1VXXTXxO4pzuu2O6lXPsmXUNn7D73nPeyb+c9R04403ntgVVK5vnDR37tzCJYJKB4GygPsN84EAAQIECBAgQIBAHgKCnDzqaBQECIyZgIWVMStYBd2NRyZFeBI7ClqBy1TdaO3cid0H5cepdfpOLBQvWbKkWCiOsGOqY8GCBem0005Lr3jFKzqeNp0F6l7hTLmBXueW2z3vvPOKRf949Ft550n5evGoubCMBfFOR69xDPvz9j71ai/OX7p0aRFKxG6cbnMkxhvvg/nxj3+cTjjhhKKZWPCPAGUmRwR8EWTM9GgPkWLnS4SKX//616e8ZLzjJx539sgjj0wEM53eddR+kdgxc8ghh6SYI3FEGBJz60UvelFfQ/jhD3+YjjvuuJ79iyAlxhbvpOr0eLh+6lnuUDyubdGiRcVOpHJQ26nTEXDFbqEtt9yy5yMY+xq0k7IScL+RVTkNhgABAgQIECBAoMECgpwGF9/QCRCoTsDCSnX249ZyBDrxeKd4+fltt91WvOi9tbAbC7hrrrlmsbAdu1Dmz58/reHFo5li18FFF11UXPeuu+4qvh87f+J622+/fXH98qOu2huYzgJ1r3CmfO1e57a3G4/kipfDn3POOekb3/hGsYsifGJxOx5zFTs9ZjOOXuOc7eezcY2dNl/60pfSFVdcUezSijAr6rbDDjukCEBe8pKXTOsdLVNNokEHOdFWzPGrr746XXrppcVcj1Aqgsl11lknbbHFFsXj11ZbbbUipCi/9ybeWXPJJZek1Vdffcp5f+655xYBSxwRykSgNWfOnL5/KxGqRL/COHzjdxhHhGQxr6KP8Ruc6vfXa35060zUNuoaPvE4xNbuoJjbb3jDG9KOO+5YhFPd3nPV9yCdmK2A+41sS2tgBAgQIECAAAECDRMQ5DSs4IZLgEA9BCys1KMOejG+AjNdGB/fEc+u52WvCAU333zz2V1wjL7dCnLiEXwRikRA5CDQFAH3G02ptHESIECAAAECBAjkLiDIyb3CxkeAQC0FLKzUsiw6NUYCTQ5yYlfGYYcdlpZffvm01VZbFTuOOj3Oq1XO2KFz8MEHp/PPPz+tuuqqafHixT13sYzRVJiyq/Eenn322ad4L1Q8Xi9CnXBzEGiKgPuNplTaOAkQIECAAAECBHIXEOTkXmHjI0CglgIWVmpZFp0aI4EmBznx6LF4lNytt95aPNrr4osvTqusskrX6n3rW99Ku+22W3rooYcaF2bE7qN4/FiEWfHYvQh1HASaJOB+o0nVNlYCBAgQIECAAIGcBQQ5OVfX2AgQqK2AhZXalkbHxkSgyUFOvNvo6KOPTmeccUZRrf322y+ddNJJad68eZOqt3Tp0nTDDTeko446qngHUhwXXHBB2nXXXcekytPrZrzLJmzifTHxf0eAFU4x9k022aTYkbTiiitO76LOJjDmAu43xryAuk+AAAECBAgQIEDg/xcQ5JgKBAgQqEDAwkoF6JrMSqDJQU4U8p577kl77LHHREAzd+7ctOmmm6bXvva1ac6cOemRRx5J119/fbrrrrsm6h6PY4vAJ4KOHI8Yc4RU11577ZOGFyFOfFb+szdHA2Mi0C7gfsOcIECAAAECBAgQIJCHgCAnjzoaBQECYyZgYWXMCqa7tRNoepATBfnBD36QDj300PTd7353yvpEyLNw4cJ0wAEHpGWXXbZ2tRxUh8rvAipf85hjjknxT64B1qD8XCdPAfcbedbVqAgQIECAAAECBJonIMhpXs2NmACBGghYWKlBEXRhrAUEOf+vfPEosSVLlqTLL7883XzzzRM7cFZaaaW0xhprpK233jptv/32af78+WNd7346//jjj6dPfepTadGiRenee+8tdigdeOCBacGCBWmZZZbp5xLOIZCdgPuN7EpqQAQIECBAgAABAg0VEOQ0tPCGTYBAtQIWVqr11zoBAgQIEGiCgPuNJlTZGAkQIECAAAECBJogIMhpQpWNkQCB2glYWKldSXSIAAECBAhkJ+B+I7uSGhABAgQIECBAgEBDBQQ5DS28YRMgUK2AhZVq/bVOgAABAgSaIOB+owlVNkYCBAgQIECAAIEmCAhymlBlYyRAoHYCFlZqVxIdIkCAAAEC2Qm438iupAZEgAABAgQIECDQUAFBTkMLb9gECFQrYGGlWn+tEyBAgACBJgi432hClY2RAAECBAgQIECgCQKCnCZU2RgJEKidgIWV2pVEhwgQIECAQHYC7jeyK6kBESBAgAABAgQINFRAkNPQwhs2AQLVClhYqdZf6wQIECBAoAkC7jeaUGVjJECAAAECBAgQaIKAIKcJVTZGAgRqJ2BhpXYl0SECBAgQIJCdgPuN7EpqQAQIECBAgAABAg0VEOQ0tPCGTYBAtQIWVqr11zoBAgQIEGiCgPuNJlTZGAkQIECAAAECBJogIMhpQpWNkQCB2glYWKldSXSIAAECBAhkJ+B+I7uSGhABAgQIECBAgEBDBQQ5DS28YRMgUK2AhZVq/bVOgAABAgSaIOB+owlVNkYCBAgQIECAAIEmCAhymlBlYyRAoHYCFlZqVxIdIkCAAAEC2Qm438iupAZEgAABAgQIECDQUAFBTkMLb9gECFQrYGGlWn+tEyBAgACBJgi432hClY2RAAECBAgQIECgCQKCnCZU2RgJEKidgIWV2pVEhwgQIECAQHYC7jeyK6kBESBAgAABAgQINFRAkNPQwhs2AQLVClhYqdZf6wQIECBAoAkC7jeaUGVjJECAAAECBAgQaIKAIKcJVTZGAgRqJ2BhpXYl0SECBAgQIJCdgPuN7EpqQAQIECBAgAABAg0VEOQ0tPCGTYBAtQIWVqr11zoBAgQIEGiCgPuNJlTZGAkQIECAAAECBJogIMhpQpWNkQCB2glYWKldSXSIAAECBAhkJ+B+I7uSGhABAgQIECBAgEBDBQQ5DS28YRMgUK2AhZVq/bVOgAABAgSaIOB+owlVNkYCBAgQIECAAIEmCAhymlBlYyRAoHYCFlZqVxIdIkCAAAEC2Qm438iupAZEgAABAgQIECDQUAFBTkMLb9gECFQrYGGlWn+tEyBAgACBJgi432hClY2RAAECBAgQIECgCQKCnCZU2RgJEKidgIWV2pVEhwgQIECAQHYC7jeyK6kBESBAgAABAgQINFRAkNPQwhs2AQLVClhYqdZf6wQIECBAoAkC7jeaUGVjJECAAAECBAgQaIKAIKcJVTZGAgRqJ2BhpXYl0SECBAgQIJCdgPuN7EpqQAQIECBAgAABAg0VEOQ0tPCGTYBAtQIWVqr11zoBAgQIEGiCgPuNJlTZGAkQIECAAAECBJogIMhpQpWNkQCB2glYWKldSXSIAAECBAhkJ+B+I7uSGhABAgQIECBAgEBDBQQ5DS28YRMgUK2AhZVq/bVOgAABAgSaIOB+owlVNkYCBAgQIECAAIEmCAhymlBlYyRAoHYCFlZqVxIdIkCAAAEC2Qm438iupAZEgAABAgQIECDQUAFBTkMLb9gECFQrYGGlWn+tEyBAgACBJgi432hClY2RAAECBAgQIECgCQKCnCZU2RgJEKidgIWV2pVEhwgQIECAQHYC7jeyK6kBESBAgAABAgQINFRAkNPQwhs2AQLVClhYqdZf6wQIECBAoAkC7jeaUGVjJECAAAECBAgQaIKAIKcJVTZGAgRqJ2BhpXYl0SECBAgQIJCdgPuN7EpqQAQIECBAgAABAg0VEOQ0tPCGTYBAtQIWVqr11zoBAgQIEGiCgPuNJlTZGAkQIECAAAECBJogIMhpQpWNkQCB2glYWKldSXSIAAECBAhkJ+B+I7uSGhABAgQIECBAgEBDBQQ5DS28YRMgUK2AhZVq/bVOgAABAgSaIOB+owlVNkYCBAgQIECAAIEmCAhymlBlYyRAoHYCFlZqVxIdIkCAAAEC2Qm438iupAZEgAABAgQIECDQUAFBTkMLb9gECFQrYGGlWn+tEyBAgACBJgi432hClY2RAAECBAgQIECgCQKCnCZU2RgQCbVxAAAgAElEQVQJEKidgIWV2pVEhwgQIECAQHYC7jeyK6kBESBAgAABAgQINFRAkNPQwhs2AQLVCpQXVqrtidYJECBAgACBJgg88cQTTRimMRIgQIAAAQIECBDIUkCQk2VZDYoAgboLCHLqXiH9I0CAAAECeQkIcvKqp9EQIECAAAECBAg0S0CQ06x6Gy0BAjUREOTUpBC6QYAAAQIEGiIgyGlIoQ2TAAECBAgQIEAgSwFBTpZlNSgCBAgQIEBgHAVOOumktHDhwqLrxx57bDrxxBPHcRj6TIAAAQIECBAgQIAAAQIECAxQQJAzQEyXIkCAAAECBAjMRkCQMxs93yVAgAABAgQIECBAgAABAnkKCHLyrKtRESBAgAABAmMoIMgZw6LpMgECBAgQIECAAAECBAgQGLKAIGfIwC5PgAABAgQIEOhXQJDTr5TzCBAgQIAAAQIECBAgQIBAcwQEOc2ptZESIECAAAECNRcQ5NS8QLpHgAABAgQIECBAgAABAgQqEBDkVICuSQIECBAgQIBAJwFBjnlBgAABAgQIECBAgAABAgQItAsIcswJAgQIECBAgEBNBAQ5NSmEbhAgQIAAAQIECBAgQIAAgRoJCHJqVAxdIUCAAAECBJotIMhpdv2NngABAgQIECBAgAABAgQIdBIQ5JgXBAgQIECAAIGaCAhyalII3SBAgAABAgQIECBAgAABAjUSEOTUqBi6QoAAAQIECDRbQJDT7PobPQECBAgQIECAAAECBAgQ6CQgyDEvCBAgQIAAAQI1ERDk1KQQukGAAAECBAgQIECAAAECBGokIMipUTF0hQABAgQIEGi2gCCn2fU3egIECBAgQIAAAQIECBAg0ElAkGNeECBAgAABAgRqIiDIqUkhdIMAAQIECBD4/9i7F/jb5jp//J+QS0Y4oevPoRK6uIxxyzX3EI7IJY4pJnIaRExyy3UkJCaiDDrEcZckoqEjl0o4ZehhHqKaoguZMhHxf7zX/7e/v/3d9v5+997fvdZee63nfjzmkXO+a38uz/fnex7r8XnNZy0CBAgQIECAQIkEBDklKoahECBAgAABAvUWEOTUu/5mT4AAAQIECBAgQIAAAQIE2gkIcqwLAgQIECBAgEBJBAQ5JSmEYRAgQIAAAQIECBAgQIAAgRIJCHJKVAxDIUCAAAECBOotIMipd/3NngABAgQIECBAgAABAgQItBMQ5FgXBAgQIECAAIGSCAhySlIIwyBAgAABAgQIECBAgAABAiUSEOSUqBiGQoAAAQIECNRbQJBT7/qbPQECBAgQIECAAAECBAgQaCcgyLEuCBAgQIAAAQIlERDklKQQhkGAAAECBAgQIECAAAECBEokIMgpUTEMhQABAgQIEKi3gCCn3vU3ewIECBAgQIAAAQIECBAg0E5AkGNdECBAgAABAgRKIiDIKUkhDIMAAQIECBAgQIAAAQIECJRIQJBTomIYCgECBAgQIFBvAUFOvetv9gQIECBAgAABAgQIECBAoJ2AIMe6IECAAAECBAiURECQU5JCGAYBAgQIECBAgAABAgQIECiRgCCnRMUwFAIECBAgQKDeAoKcetff7AkQIECAAAECBAgQIECAQDsBQY51QYAAAQIECBAoiYAgpySFMAwCBAgQIECAAAECBAgQIFAiAUFOiYphKAQIECBAgEC9BQQ59a6/2RMgQIAAAQIECBAgQIAAgXYCghzrggABAgQIECBQEgFBTkkKYRgECBAgQIAAAQIECBAgQKBEAoKcEhXDUAgQIECAAIF6Cwhy6l1/sydAgAABAgQIECBAgAABAu0EBDnWBQECBAgQIECgJAKCnJIUwjAIECBAgAABAgQIECBAgECJBAQ5JSqGoRAgQIAAAQL1FhDk1Lv+Zk+AAAECBAgQIECAAAECBNoJCHKsCwIECBAgQIBASQQEOSUphGEQIECAAAECBAgQIECAAIESCQhySlQMQyFAgAABAgTqLSDIqXf9zZ4AAQIECBAgQIAAAQIECLQTEORYFwQIECBAgACBkggIckpSCMMgQIAAAQIECBAgQIAAAQIlEhDklKgYhkKAAAECBAjUW0CQU+/6mz0BAgQIECBAgAABAgQIEGgnIMixLggQIECAAAECJREQ5JSkEIZBgAABAgQIECBAgAABAgRKJCDIKVExDIUAAQIECBCot4Agp971N3sCBAgQIECAAAECBAgQINBOQJBjXRAgQIAAAQIESiIgyClJIQyDAAECBAgQIECAAAECBAiUSECQU6JiGAoBAgQIECBQbwFBTr3rb/YECBAgQIAAAQIECBAgQKCdgCDHuiBAgAABAgQIlERAkFOSQhgGAQIECBAgQIAAAQIECBAokYAgp0TFMBQCBAgQIECg3gKCnHrX3+wJECBAgAABAgQIECBAgEA7AUGOdUGAAAECBAgQKImAIKckhTAMAgQIECBAgAABAgQIECBQIgFBTomKYSgECBAgQIBAvQUEOfWuv9kTIECAAAECBAgQIECAAIF2AoIc64IAAQIECBAgUBIBQU5JCmEYBAgQIECAAAECBAgQIECgRAKCnBIVw1AIECBAgACBegsIcupdf7MnQIAAAQIECBAgQIAAAQLtBAQ51gUBAgQIECBAoCQCgpySFMIwCBAgQIAAAQIECBAgQIBAiQQEOSUqhqEQIECAAAEC9RYQ5NS7/mZPgAABAgQIECBAgAABAgTaCQhyrAsCBAgQIECAQEkEBDklKYRhECBAgAABAgQIECBAgACBEgkIckpUDEMhQIAAAQIE6i0gyKl3/c2eAAECBAgQIECAAAECBAi0ExDkWBcECBAgQIAAgZIICHJKUgjDIECAAAECBAgQIECAAAECJRIQ5JSoGIZCgAABAgQI1FtAkFPv+ps9AQIECBAgQIAAAQIECBBoJyDIsS4IECBAgAABAiUREOSUpBCGQYAAAQIECBAgQIAAAQIESiQgyClRMQyFAAECBAgQqLeAIKfe9Td7AgQIECBAgAABAgQIECDQTkCQY10QIECAAAECBEoiIMgpSSEMgwABAgQIECBAgAABAgQIlEhAkFOiYhgKAQIECBAgUG8BQU6962/2BAgQIECAAAECBAgQIECgnYAgx7ogQIAAAQIECJREQJBTkkIYBgECBAgQIECAAAECBAgQKJGAIKdExTAUAgQIECBAoN4Cgpx619/sCRAgQIAAAQIECBAgQIBAOwFBjnVBgAABAgQIECiJgCCnJIUwDAIECBAgQIAAAQIECBAgUCIBQU6JimEoBAgQIECAQL0FBDn1rr/ZEyBAgAABAgQIECBAgACBdgKCHOuCAAECBAgQIFASAUFOSQphGAQIECBAgAABAgQIECBAoEQCgpwSFcNQCBAgQIAAgXoLCHLqXX+zJ0CAAAECBAgQIECAAAEC7QQEOdYFAQIECBAgQKAkAoKckhTCMAgQIECAAAECBAgQIECAQIkEBDklKoahECBAgAABAtUSOOOMM9IzzzyTDjzwwLTEEktMOrl+gpw//vGP6Ytf/GJafPHF00EHHTRpHy4gQIAAAQIECBAgQIAAAQIERktAkDNa9TJaAgQIECBAYIQEImRZbrnl0qte9aosZJks0OklyGkEOBEWvfzyy+mxxx7rKiwaIT5DJUCAAAECBAgQIECAAAECBFJKghzLgAABAgQIECCQo8BnP/vZdOyxx2Y9xKmciQKdboKc5gAn/js+xxxzTIp+fAgQIECAAAECBAgQIECAAIHqCQhyqldTMyJAgAABAgRKJNA4lROPWGt8OgU6EwU57QKcaC8eqeY0TokKbigECBAgQIAAAQIECBAgQGDAAoKcAYNqjgABAgQIECDQKtB8Kqf5Z62BTrsgp1OA02jHaRzrjQABAgQIECBAgAABAgQIVFtAkFPt+podAQIECBAgUAKBdqdy2gU6L774YjrhhBOyHx1yyCFpscUWS/EOnMYj1Fqn4jROCYprCAQIECBAgAABAgQIECBAIGcBQU7OwJonQIAAAQIECIRAp1M5zToLL7xweu6557K/av7vToJO41hbBAgQIECAAAECBAgQIECg+gKCnOrX2AwJECBAgACBEghMdiqn1yE6jdOrmOsJECBAgAABAgQIECBAgMBoCghyRrNuRk2AAAECBAiMoEA3p3K6nZbTON1KuY4AAQIECBAgQIAAAQIECIy2gCBntOtn9AQIECBAgMAICQzqVI7TOCNUdEMlQIAAAQIECBAgQIAAAQJTFBDkTBHQ1wkQIECAAAECvQgM4lSO0zi9iLuWAAECBAgQIECAAAECBAiMtoAgZ7TrZ/QECBAgQIDAiAlM9VSO0zgjVnDDJUCAAAECBAgQIECAAAECUxQQ5EwR0NcJECBAgAABAr0KTOVUjtM4vWq7ngABAgQIECBAgAABAgQIjLaAIGe062f0BAgQIECAwAgK9Hsqx2mcESy2IRMgQIAAAQIECBAgQIAAgSkKCHKmCOjrBAgQIECAAIF+BPo5leM0Tj/SvkOAAAECBAgQIECAAAECBEZbQJAz2vUzegIECBAgQGBEBXo9leM0zogW2rAJECBAgAABAgQIECBAgMAUBQQ5UwT0dQIECBAgQIBAvwK9nMpxGqdfZd8jQIAAAQIECBAgQIAAAQKjLSDIGe36GT0BAgQIECAwwgLdnspxGmeEi2zoBAgQIECAAAECBAgQIEBgigKCnCkC+joBAgQIECBAYCoC3ZzKcRpnKsK+S4AAAQIECBAgQIAAAQIERltAkDPa9TN6AgQIECBAYMQFJjuV4zTOiBfY8AkQIECAAAECBAgQIECAwBQFBDlTBPR1AgQIECBAgMBUBSY6leM0zlR1fZ8AAQIECBAgQIAAAQIECIy2gCBntOtn9AQIECBAgEAFBDqdynEapwLFNQUCBAgQIECAAAECBAgQIDBFAUHOFAF9nQABAgQIECAwCIF2p3KcxhmErDYIECBAgAABAgQIECBAgMBoCwhyRrt+Rk+AAAECBAhURKD1VI7TOBUprGkQIECAAAECBAgQIECAAIEpCghypgjo6wQIECBAgACBQQk0n8pxGmdQqtohQIAAAQIECBAgQIAAAQKjLSDIGe36GT0BAgQIECBQIYHGqZyY0mOPPZaWWGKJCs3OVAgQIECAAAECBAgQIECAAIF+BAQ5/aj5DgECBKYo8KpXvWqKLfg6AQIECBAgQKB7gZdffrn7i11JgAABAgQIECBAgECpBAQ5pSqHwRAgUBcBQU5dKm2eBAgQIECgHAKCnHLUwSgIECBAgAABAgQI9CMgyOlHzXcIECAwRQFBzhQBfZ0AAQIECBDoSUCQ0xOXiwkQIECAAAECBAiUSkCQU6pyGAwBAnURaA5ybKzUpermSYAAAQIEihVwv1Gst94IECBAgAABAgQI5CUgyMlLVrsECBCYQMDGiuVBgAABAgQI5C3gfiNvYe0TIECAAAECBAgQKEZAkFOMs14IECAwTsDGigVBgAABAgQI5C3gfiNvYe0TIECAAAECBAgQKEZAkFOMs14IECAgyLEGCBAgQIAAgUIFBDmFcuuMAAECBAgQIECAQG4CgpzcaDVMgACBzgI2VqwOAgQIECBAIG8B9xt5C2ufAAECBAgQIECAQDECgpxinPVCgACBcQI2ViwIAgQIECBAIG8B9xt5C2ufAAECBAgQIECAQDECgpxinPVCgAABQY41QIAAAQIECBQqIMgplFtnBAgQIECAAAECBHITEOTkRqthAgQIdBawsWJ1ECBAgAABAnkLuN/IW1j7BAgQIECAAAECBIoREOQU46wXAgQIjBOwsWJBECBAgAABAnkLuN/IW1j7BAgQIECAAAECBIoREOQU46wXAgQICHKsAQIECBAgQKBQAUFOodw6I0CAAAECBAgQIJCbgCAnN1oNEyBAoLOAjRWrgwABAgQIEMhbwP1G3sLaJ0CAAAECBAgQIFCMgCCnGGe9ECBAYJyAjRULggABAgQIEMhbwP1G3sLaJ0CAAAECBAgQIFCMgCCnGGe9ECBAQJBjDRAgQIAAAQKFCghyCuXWGQECBAgQIECAAIHcBAQ5udFqmAABAp0FbKxYHQQIECBAgEDeAu438hbWPgECBAgQIECAAIFiBAQ5xTjrhQABAuMEbKxYEAQIECBAgEDeAu438hbWPgECBAgQIECAAIFiBAQ5xTjrhQABAoIca4AAAQIECBAoVECQUyi3zggQIECAAAECBAjkJiDIyY1WwwQIEOgsYGPF6iBAgAABAgTyFnC/kbew9gkQIECAAAECBAgUIyDIKcZZLwQIEBgnYGPFgiBAgAABAgTyFnC/kbew9gkQIECAAAECBAgUIyDIKcZZLwQIEBDkWAMECBAgQIBAoQKCnEK5dUaAAAECBAgQIEAgNwFBTm60GiZAgEBnARsrVgcBAgQIECCQt4D7jbyFtU+AAAECBAgQIECgGAFBTjHOeiFAgMA4ARsrFgQBAgQIECCQt4D7jbyFtU+AAAECBAgQIECgGAFBTjHOeiFAgIAgxxogQIAAAQIEChUQ5BTKrTMCBAgQIECAAAECuQkIcnKj1TABAgQ6C9hYsToIECBAgACBvAXcb+QtrH0CBAgQIECAAAECxQgIcopx1gsBAgTGCdhYsSAIECBAgACBvAXcb+QtrH0CBAgQIECAAAECxQgIcopx1gsBAgQEOdYAAQIECBAgUKiAIKdQbp0RIECAAAECBAgQyE1AkJMbrYYJECDQWcDGitVBgAABAgQI5C3gfiNvYe0TIECAAAECBAgQKEZAkFOMs14IECAwTsDGigVBgAABAgQI5C3gfiNvYe0TIECAAAECBAgQKEZAkFOMs14IECAgyLEGCBAgQIAAgUIFBDmFcuuMAAECBAgQIECAQG4CgpzcaDVMgACBzgI2VqwOAgQIECBAIG8B9xt5C2ufAAECBAgQIECAQDECgpxinPVCgACBcQI2ViwIAgQIECBAIG8B9xt5C2ufAAECBAgQIECAQDECgpxinPVCgAABQY41QIAAAQIECBQqIMgplFtnBAgQIECAAAECBHITEOTkRqthAgQIdBawsWJ1ECBAgAABAnkLuN/IW1j7BAgQIECAAAECBIoREOQU46wXAgQIjBOwsWJBECBAgAABAnkLuN/IW1j7BAgQIECAAAECBIoREOQU46wXAgQICHKsAQIECBAgQKBQAUFOodw6I0CAAAECBAgQIJCbgCAnN1oNEyBAoLOAjRWrgwABAgQIEMhbwP1G3sLaJ0CAAAECBAgQIFCMgCCnGGe9ECBAYJyAjRULggABAgQIEMhbwP1G3sLaJ0CAAAECBAgQIFCMgCCnGGe9ECBAQJBjDRAgQIAAAQKFCghyCuXWGQECBAgQIECAAIHcBAQ5udFqmAABAp0FbKxYHQQIECBAgEDeAu438hbWPgECBAgQIECAAIFiBAQ5xTjrhQABAuMEbKxYEAQIECBAgEDeAu438hbWPgECBAgQIECAAIFiBAQ5xTjrhQABAoIca4AAAQIECBAoVECQUyi3zggQIECAAAECBAjkJiDIyY1WwwQIEOgsYGPF6iBAgAABAgTyFnC/kbew9gkQIECAAAECBAgUIyDIKcZZLwQIEBgnYGPFgiBAgAABAgTyFnC/kbew9gkQIECAAAECBAgUIyDIKcZZLwQIEBDkWAMECBAgQIBAoQKCnEK5dUaAAAECBAgQIEAgNwFBTm60GiZAgEBnARsrVgcBAgQIECCQt4D7jbyFtU+AAAECBAgQIECgGAFBTjHOeiFAgMA4ARsrFgQBAgQIECCQt4D7jbyFtU+AAAECBAgQIECgGAFBTjHOeiFAgIAgxxogQIAAAQIEChUQ5BTKrTMCBAgQIECAAAECuQkIcnKj1TABAgQ6C9hYsTp6Ffj+97+f1l9//exrW265ZbrkkkvS6173ul6bqez1xx9/fDr66KOz+V188cXpwx/+8Li5TvbzqsD87Gc/S7vsskt64IEHuprSOuusk5Zbbrm08cYbp6233jq95S1vSc3/PnXViIsIECitgPuN0pbGwAgQIECAAAECBAj0JCDI6YnLxQQIEBiMgI2VwTjWqRVBzsTVniyomeznVVlLvQY5rfOeOXNmOvbYY7NwZxif3/3ud+ncc8/NwqgVVlhhGEMoVZ88SlWOkRyM+42RLJtBEyBAgAABAgQIEHiFgCDHoiBAgMAQBGysDAF9xLsU5AhyulnCUw1yoo8VV1wxnXfeeWnDDTfspsuBXPP888+nCy64IJ1xxhlp4YUXTnPmzMnGUdcPj7pWfvDzdr8xeFMtEiBAgAABAgQIEBiGgCBnGOr6JECg9gI2Vmq/BHoGEOQIcrpZNM1BzqqrrjphIPLSSy+lp59+Oj388MPp/PPPT1deeWX605/+lHUzffr07PF96623XjfdTvmaP/zhD9nj8G666aY02bin3NkINMBjBIo0IkN0vzEihTJMAgQIECBAgAABApMICHIsEQIECAxBwMbKENBHvEtBztSCnBEvf9fD7yXIaW40Qp0bb7wxzZo1Kz3++OPZj2bMmJE95mzppZfuuv9+LxRcjJfj0e9K8r1WAfcb1gQBAgQIECBAgACBaggIcqpRR7MgQGDEBGysjFjBSjBcQY4gp5tl2G+QE22//PLL6dJLL0377bff2MmceMTaPvvsk5r/zepmHL1eI7gQ5PS6ZlzfnYD7je6cXEWAAAECBAgQIECg7AKCnLJXyPgIEKikgI2VSpY110kJcgQ53SywqQQ50X68m+WII45Ip512WtbdVlttlWbPnp2WWmqpbrrv+xpBjiCn78XjixMKuN+wQAgQIECAAAECBAhUQ0CQU406mgUBAiMmYGNlxApWguHmGeTE5v1dd92VrrnmmjR37tx03333ZTNeffXV0wYbbJA+9KEPpbXXXjstsMACXUn89re/Tbfccku6/vrrUwQLjfYWW2yxtNpqq6WNNtoo7bLLLumd73xnmm+++SZtMzb5r7rqqmx84RDvcYk2dtppp7Tbbrul173uden4449PRx99dNbWxRdfnL1vpfnT7c+b388S87j88svTtddem37wgx9k/YbJNttsk3bfffe00kordXVSpd34o50dd9wxzZw5My277LLZvNZff/1syMcdd1w66qijJnVpd8FUg5xoM+a6ww47pN/85jcpahaPXJvoXTlTqXfzvDtN+I477mjb/1T6be0r2oo6x5q9884701NPPZXNfa211kpbbLFF2n777dM73vGOruodj6m755570mWXXdbz79NUPPpaML5UeQH3G5UvsQkSIECAAAECBAjURECQU5NCmyYBAuUSsLFSrnqMwmjyCHLiUVr33ntvOuigg7IgYaLPtttumz7/+c9n4UWnz1/+8pf05S9/OZ1wwgnZRvhkn/333z8LYKZNm9b20hdffDFdccUV6dhjj80CoXafFVdcMZ1xxhlZ+HDMMcdklwwiyPnP//zPdPjhh3fsNzb5DzzwwPTpT386Lbroom3HFhv6V199dTryyCM7thNzP/3009Nyyy2XNt5446ydYQc5zzzzTPY4tSuvvDIbT4zvk5/85CvmOIh69xNcDKLfxmRijV1yySXp4IMPnnTNfupTn8rWRKf1Gm3G+4XCKkLHfn6f+vGY7PfMz+st4H6j3vU3ewIECBAgQIAAgeoICHKqU0szIUBghARsrIxQsUoy1EEHORHixGZzbGA3Xm4f4cSmm26a1lxzzfS3v/0tO5nQOAETDBGaxDtTNtxww1eoPPvss+mwww5LZ5999tjP4tTJZpttlp2Yifbuv//+dOutt47bMP/MZz6TBTWtp33ava8l+t9uu+2y9mLM3/rWt7L/nT59elpiiSXSAw88kPU9lSDnPe95T/Y4sQik4gROpz4bk4wQ6YADDnjFSY12449xbr311tl4m8cf7mussUa67bbbsmaHHeTE2KMm8X/xicAtHrW28MILj9V2UPV+5JFHsrArwpk4/fTQQw+lN77xjWnPPfccC0zi5NIKK6yQ9T2ofhsTiVMzH/vYx8beCRQnveJkVNQk6h+ngW6//faxeX/iE59Ip5xySlpkkUVe8Tvw05/+NAvA4jROfJp/n+LPres/Trl96Utfymrf+PTqUZJ/ngyjxALuN0pcHEMjQIAAAQIECBAg0IOAIKcHLJcSIEBgUAI2VgYlWZ92Bh3k/OhHP8oeTdYIcWLj/KSTTkpvectbxqE++uijKU4iNE4YxOZzvDOlsbHeuPi6667LNt9j8zuCiq9+9atpk002ecWj02IjPk72NEKC5keZNXfcPL7YED/00EOz0Kn59Mvvfve7bFP91FNPHTfmqQQ5jYZiDnGyaOedd04LLbTQWPtx0ihO4XzlK1/J/i5O0cSJjje96U3jxjBv3ry06667ZsFEfOK0UMyhefxhFeYnn3zyuO8OO8iJwXzta19Le+21VzaueJRc1HzJJZccG+eg693tO3IG2W88Oi4ebRePAYx6R6jy/ve/f9yajVNV8Wi5WbNmZb8rsRbjdyECz+bPE088kYU4N9xwQ/bXH/3oR7M13vr71LpmwzZ+V97whjeMa69bj/r8C2im/Qq43+hXzvcIECBAgAABAgQIlEtAkFOuehgNAQI1EbCxUpNCD3Cagwxy4vRDPP7p3HPPzUYYJy4iEOn0iLAnn3wy7bvvvik20eMT72+JYGL++efP/hzhTJxUuPDCC7M/x6md2NRuXufNFE8//XTae++9x8KhOPHQfMon3tkTp3vOPPPM7Gvx+LUIT9q9o6fdCY2pBjmxWR8ncuL9O+3m8Ktf/Sp7R068Tyg+Uxl/PNorgpzmd+KUIciJcGqPPfbI5rfllltmYVWchMqj3tFmN8HFoNfZ3Xffnb3/JgK1eGRarLPGmm5er3FC6Qtf+EI65JBDxtbjEUccMbY2Wn8+2e9T63TMCnwAACAASURBVJptd6qrG48B/vOiqQoLuN+ocHFNjQABAgQIECBAoFYCgpxaldtkCRAoi4CNlbJUYnTGMcgg58EHH8xOmsRpkZVXXjl7Kfsqq6wyIcb3vve97IRJnGJ473vfm77+9a9npxjiEy+Kj0eqxRhjU/v8888f+1m7RuMxaxFc/Ou//mv249bgJd6Hs8suu2SPSosTQJdeemlafvnlO46v9fTLVIOcGTNmZHNoPoHS3Plf//rXLFiKzf1BjP/nP/95Fho1HslV9iBn0PUOw26Ci0H32/w7FY/HizCz+fRVc83jXVJxzTLLLJN22GGHrF4LLrhgdknzyZ5uf59izcaJuHiUWjzKL048LbXUUmNdduMxOv96GekwBdxvDFNf3wQIECBAgAABAgQGJyDIGZyllggQINC1gI2Vrqlc+H8FBhnkzJkzJwtl4hMnbSKQaPfOj2b8Z555Jjtlc+WVV2Z/ffPNN6fNN9+87/rE6Yejjz46+35r8PKNb3wjbb/99l2P73//93/TgQcemD2iql178XcT9df684lOZzQmPFF7zb5x8ilO3DQ2/duBtQZbZQ9y+in6ZP55BRcT9dscaMYprFiPcVKsU4DXad7xuxmPZIuTPfF4wXhEW7Q30af59yneCXT99dePe1dOXh791M53RlvA/cZo18/oCRAgQIAAAQIECDQEBDnWAgECBIYgYGNlCOgj3uUgg5zmze3TTz89e8zaZJ84aRPv/Gi82yYePRYhULefP//5z+mXv/xluu+++9K3v/3t7F0i8b6Z+LQGOXFS5zOf+Uz2s3iHTAQrk32avzPVEzndzG2igKD5ZxdddFH2HpbJPs2PMqtCkNNLvcNmUMFFL/3GI/ziEWmnnXbauPLE+2+23XbbtNlmm6V3vOMdE4Zw8cXm9wmtt9562QmbV7/61ROW/IUXXsh+D+L3Oj7x2MLttttu7DuD8phs3fl59QXcb1S/xmZIgAABAgQIECBQDwFBTj3qbJYECJRMwMZKyQoyAsMZVJDz3HPPZe/6iEehxadd6NGJI07uHHzwwdmPO4UN8XL4eFzUHXfckX784x9nj2+LR6Q1Qpt2bTePoTUw6nZ8zUHIVIOcbvrsFOS0vn8oHlsXj4mb7NNc3zIEOc21jkeAxWmnxRdf/BXTmGq9Gw32GlwMqt/HH388zZo1KwsW232mTZuWttlmm6yGG2ywQXrta1/7isua18Jkde7089Y116tHv/36XvUF3G9Uv8ZmSIAAAQIECBAgUA8BQU496myWBAiUTMDGSskKMgLDGVSQ0xo0dBNaNHgmOjUSAcxdd92VvTtm7ty5E4rGiYd4nNhtt92WXdc8hn7HV9YgJwKtOKUx2adMQU7rO4DaPR5uUPVuuHQbXAy63+j/2WefzU7VnHPOOeknP/lJx1JFqHPkkUem/fbbb9yjCAU5k61uPx+mgPuNYerrmwABAgQIECBAgMDgBAQ5g7PUEgECBLoWsLHSNZUL/6/AoIKcqZzIaX58WfOpkdhcj/fCxMmG5pM3sfG96qqrpn/4h39IK664YvYOkLe//e3p7/7u7zq+s6ZqJ3K6DcrKFOT8/ve/z971Eo/+ik/ro+YGWe9egpw8+m3+ByZO+cTj/771rW+leE9T1CTee9P6ibDys5/9bFpooYWyHzUHOVM5TdXcT7fBln8gCUwm4H5jMiE/J0CAAAECBAgQIDAaAoKc0aiTURIgUDEBGysVK2gB0xlUkNO68dztO3LiBM1RRx2VIsyJT/O7Xx577LG0xx57jL3vY7fddsvepfO2t70tzTfffK/QmSys6ecdOeeee252UiI+w3y0Wr/vEirTO3JuvfXWNGPGjCzEeOMb35iuv/76LIRrfAZd72i3m+Aij34n+tWNk0lxQieCnfPPPz/FY9jiEybXXnttWmuttbI/N6+9dqeX+vnnoRuPftr1nfoJuN+oX83NmAABAgQIECBAoJoCgpxq1tWsCBAouYCNlZIXqITDG2SQE6dndt1112yW++67b4r3oSyyyCITzvrpp59Oe++9d7rmmmuy626++ea0+eabZ/8dm9z77LNP9t/xwvavfOUraZlllunY3v/+7/+mAw88MHvvSnxag5c4DbH99tt3Pb7WR4ENM8iJQTeHMt1s7LeGP1M51fGzn/0se59LvJcoTkNFreM0VLef559/Ph122GHpzDPPzL7S7v04g6539NNNcJFHv926/OpXv8qCwsa7dJpPKX3nO99JW2yxRdbUZpttlj2mLcKeqXy68ZhK+75bHwH3G/WptZkSIECAAAECBAhUW0CQU+36mh0BAiUVsLFS0sKUeFiDDHIefPDBtPPOO6eHHnoorbzyyumyyy5Lq6yyyoSz/973vpeFP7/5zW/S2muvnS699NK0/PLLZ9/p9dFSzWFDfL81ePn5z3+e4lTPPffc09X4mq9v117rGPsJelpxmufc2l6zb6tVO+QwnTlzZrrllluyHw8ryIlAKeoagUXjkWJXXXVV2nHHHccNe9D1jsa7CS4G2W+EfzG3CCQffvjh9LnPfS5tuOGGE/4ONPd/0kknpcMPPzy7Pk7q7L777unOO+/M/tzOrLXh//7v/04f/ehH0wsvvJBe//rXZ49qaw7cuvEo8T9XhlYiAfcbJSqGoRAgQIAAAQIECBCYgoAgZwp4vkqAAIF+BWys9CtX3+8NMshpPXWx//77p1NOOSUtuuiibYGffPLJ7OTOddddl/38M5/5TPbotAUWWCD7c/MG9wEHHJC11Xh/SGuD8WL5OPFx9tlnj/2oNQiJx7hF+9FufCYa34svvphOPvnk7LFvjU8/Qc1EwUw7lImub/WN8R1yyCFjXs3txfhPO+20FO9daXyGEeTE+2FuvPHG7D1HjUeIRbh01llnpde+9rXjCAZd72i8m+Bi0P3GSbSDDz44m1vU58QTT+y4bv/yl7+kOF0Vj1GLT/wuxOmz+LSu1wjvLrjggiyEbPdprXm7UzzdeNT3X0Mz70XA/UYvWq4lQIAAAQIECBAgUF4BQU55a2NkBAhUWMDGSoWLm9PUBhnkxBDnzZuXnbCJUznxiRMwccpgueWWGzeDRx99NH3qU58ae6Rau03q5kehLbbYYllIEycUmt+PE6c94uTMkUcemZ36aP40v2+n8fePPPJI2nPPPbNTOfGJMCdOLSy99NJjX41QKN7x8/nPf37cS+mHHeS0+obJoYcemoUGzWFZjP+cc87JTuA0TsDEd4sKciJQiMDgRz/6UfbOoyuuuGLMdqIwIo96NwcXre+gaQxq0P02n5yKGh199NHp4x//+CsCzQjmzjvvvHTEEUdkdXrf+96XZs+end785jePebWu1/XWWy+dccYZ2buFmv+9b6159BttNx512GiwG4+c/qnRbMUE3G9UrKCmQ4AAAQIECBAgUFsBQU5tS2/iBAgMU8DGyjD1R7Pv5iCnnxm0hgMRrMT7biJcaJzAiE3lTTfdNK255prZKYN4VFT02wgZ4tFPsenc+giqeH9OnNhpDQLipEG0Gd+/44470u23354NPdqJzfB4z8hEwUVcv9dee42Nb9q0adkj4eKRbjHmeAl98wvo4xFl8SlDkNPuMWXTp09PW2+9dYr//cUvfpFuvfXWFI+ZC6N4R9Fvf/vbCT26qXvrY+u6+U7rNRHifOlLX8pCiHafPOr93HPPZadiGie13vOe92QnXsImHu22wgorpEH3GzWKdwEddNBBY9OM2my88cZjp2ma6xQXxRqMdRvrsPUTjx/82Mc+ltW08dloo43S+uuvn82jdc3GNZ1Oa3Xj0U9tfad+Au436ldzMyZAgAABAgQIEKimgCCnmnU1KwIESi5gY6XkBSrh8AYd5MQUYyP7rrvuyjayf/jDH04462233TY7+bLSSiu1vS5OJEQo9M1vfnPCduJxXfHYtDhx8IEPfCB7506cvIngIDa7mz/djC++E6d8llpqqbT33ntnXy9DkBPjiMeVxftS4jROI3BqxYngIE4V/fSnP03HHHNM9uMICiIY6+czlSAnLOPkUwQqzSef2o0jj3q3BneNfuMdTrvsskv2x0H3G6eSvvKVr2Rr6KmnnpqQPALIOGWz5ZZbjjtl0/yl+++/P3vM32S/BxEIRbi6zz77dHycWzce/awR36mXgPuNetXbbAkQIECAAAECBKorIMipbm3NjACBEgvYWClxcUo6tDyCnMZU49FRcZrg61//enrggQfSfffdl/1onXXWSXGqZocddkirr776uEeltWOK94jEe1bmzJmTPRItwosIB9Zaa620xRZbpO233z694x3vyDbBf//732cBzre//e3s9ENs1q+yyipt9eNxVNdff326+uqrs1MsseEem+rbbLNNthEe4VKMfY899si+X5YgpzGZOGlz+eWXp2uvvTb94Ac/yE4ohWecNIlga9lllx33nqF24+92WfYS5ERtVltttRSnXzbYYIO0ySabpGWWWabbrtKg6x3BXay9U089Nd10001jwUo88u/www8fG9eg+42Go0ZRn1i/8bjBxqmaWGfrrrtu2mmnnbKTOp3eI9WMFuFQrP+oedT77rvvzn4coV2cdorfhQgxJ7Pu1qPrgrmwlgLuN2pZdpMmQIAAAQIECBCooIAgp4JFNSUCBMovYGOl/DUyQgJFChx//PHZO1ric/PNN6fNN9+8yO71RYBARQXcb1S0sKZFgAABAgQIECBQOwFBTu1KbsIECJRBwMZKGapgDATyEYjTHAceeGBacskl01ZbbZW9yH6hhRbq2Fmc0Jk1a1aaPXt29i6YK6+8suPppHxGrFUCBKoq4H6jqpU1LwIECBAgQIAAgboJCHLqVnHzJUCgFAI2VkpRBoMgkItAPFJu9913T3feeWf2KK1LL700Lb/88h37+u53v5s9Fi7eFzRjxox0/vnnZyGQDwECBKYq4H5jqoK+T4AAAQIECBAgQKAcAoKcctTBKAgQqJmAjZWaFdx0ayUQ7xw67LDD0plnnpnN+5/+6Z/SiSeemJZeeulxDi+99FL2zp9DDz00ezdRfKbyfpxaIZssAQJdCbjf6IrJRQQIECBAgAABAgRKLyDIKX2JDJAAgSoK2FipYlXNicD/E5g3b16aOXPmWEAzbdq0tOmmm6bVVlstzT///OkPf/hDuuWWW9J999039qV4HFsEPosuuihKAgQIDETA/cZAGDVCgAABAgQIECBAYOgCgpyhl8AACBCoo4CNlTpW3ZzrJvDjH/84HXDAAen73//+hFOPkOfII49M++23X1pkkUXqxmS+BAjkKOB+I0dcTRMgQIAAAQIECBAoUECQUyC2rggQINAQsLFiLRCoh0A8Zu2uu+5K11xzTZo7d+7YCZzp06enVVddNW2zzTZphx12SMsss0w9QMySAIFCBdxvFMqtMwIECBAgQIAAAQK5CQhycqPVMAECBDoL2FixOggQIECAAIG8Bdxv5C2sfQIECBAgQIAAAQLFCAhyinHWCwECBMYJ2FixIAgQIECAAIG8Bdxv5C2sfQIECBAgQIAAAQLFCAhyinHWCwECBAQ51gABAgQIECBQqIAgp1BunREgQIAAAQIECBDITUCQkxuthgkQINBZwMaK1UGAAAECBAjkLeB+I29h7RMgQIAAAQIECBAoRkCQU4yzXggQIDBOwMaKBUGAAAECBAjkLeB+I29h7RMgQIAAAQIECBAoRkCQU4yzXggQICDIsQYIECBAgACBQgUEOYVy64wAAQIECBAgQIBAbgKCnNxoNUyAAIHOAjZWrA4CBAgQIEAgbwH3G3kLa58AAQIECBAgQIBAMQKCnGKc9UKAAIFxAjZWLAgCBAgQIEAgbwH3G3kLa58AAQIECBAgQIBAMQKCnGKc9UKAAAFBjjVAgAABAgQIFCogyCmUW2cECBAgQIAAAQIEchMQ5ORGq2ECBAh0FrCxYnUQIECAAAECeQu438hbWPsECBAgQIAAAQIEihEQ5BTjrBcCBAiME7CxYkEQIECAAAECeQu438hbWPsECBAgQIAAAQIEihEQ5BTjrBcCBAgIcqwBAgQIECBAoFABQU6h3DojQIAAAQIECBAgkJuAICc3Wg0TIECgs4CNFauDAAECBAgQyFvA/UbewtonQIAAAQIECBAgUIyAIKcYZ70QIEBgnICNFQuCAAECBAgQyFvA/UbewtonQIAAAQIECBAgUIyAIKcYZ70QIEBAkGMNECBAgAABAoUKCHIK5dYZAQIECBAgQIAAgdwEBDm50WqYAAECnQVsrFgdBAgQIECAQN4C7jfyFtY+AQIECBAgQIAAgWIEBDnFOOuFAAEC4wRsrFgQBAgQIECAQN4C7jfyFtY+AQIECBAgQIAAgWIEBDnFOOuFAAECghxrgAABAgQIEChUQJBTKLfOCBAgQIAAAQIECOQmIMjJjVbDBAgQ6CxgY8XqIECAAAECBPIWcL+Rt7D2CRAgQIAAAQIECBQjIMgpxlkvBAgQGCdgY8WCIECAAAECBPIWcL+Rt7D2CRAgQIAAAQIECBQjIMgpxlkvBAgQEORYAwQIECBAgEChAoKcQrl1RoAAAQIECBAgQCA3AUFObrQaJkCAQGcBGytWBwECBAgQIJC3gPuNvIW1T4AAAQIECBAgQKAYAUFOMc56IUCAwDgBGysWBAECBAgQIJC3gPuNvIW1T4AAAQIECBAgQKAYAUFOMc56IUCAgCDHGiBAgAABAgQKFRDkFMqtMwIECBAgQIAAAQK5CQhycqPVMAECBDoL2FixOggQIECAAIG8Bdxv5C2sfQIECBAgQIAAAQLFCAhyinHWCwECBMYJ2FixIAgQIECAAIG8Bdxv5C2sfQIECBAgQIAAAQLFCAhyinHWCwECBAQ51gABAgQIECBQqIAgp1BunREgQIAAAQIECBDITUCQkxuthgkQINBZwMaK1UGAAAECBAjkLeB+I29h7RMgQIAAAQIECBAoRkCQU4yzXggQIDBOwMaKBUGAAAECBAjkLeB+I29h7RMgQIAAAQIECBAoRkCQU4yzXggQICDIsQYIECBAgACBQgUEOYVy64wAAQIECBAgQIBAbgKCnNxoNUyAAIHOAjZWrA4CBAgQIEAgbwH3G3kLa58AAQIECBAgQIBAMQKCnGKc9UKAAIFxAjZWLAgCBAgQIEAgbwH3G3kLa58AAQIECBAgQIBAMQKCnGKc9UKAAAFBjjVAgAABAgQIFCogyCmUW2cECBAgQIAAAQIEchMQ5ORGq2ECBAh0FrCxYnUQIECAAAECeQu438hbWPsECBAgQIAAAQIEihEQ5BTjrBcCBAiME7CxYkEQIECAAAECeQu438hbWPsECBAgQIAAAQIEihEQ5BTjrBcCBAgIcqwBAgQIECBAoFABQU6h3DojQIAAAQIECBAgkJuAICc3Wg0TIECgs4CNFauDAAECBAgQyFvA/UbewtonQIAAAQIECBAgUIyAIKcYZ70QIEBgnICNFQuCAAECBAgQyFvA/UbewtonQIAAAQIECBAgUIyAIKcYZ70QIECgY5CDhgABAgQIECCQt8DLL7+cdxfaJ0CAAAECBAgQIEAgJwFBTk6wmiVAgMBEAs3/H7KkCBAgQIAAAQJ5Cwhy8hbWPgECBAgQIECAAIH8BAQ5+dlqmQABAh0FBDkWBwECBAgQIFCkgCCnSG19ESBAgAABAgQIEBisgCBnsJ5aI0CAAAECBAj0JLDrrrumOXPmZN+57LLL0i677NLT911MgAABAgQIECBAgAABAgQIVFtAkFPt+podAQIECBAgUHIBQU7JC2R4BAgQIECAAAECBAgQIEBgyAKCnCEXQPcECBAgQIBAvQUEOfWuv9kTIECAAAECBAgQIECAAIHJBAQ5kwn5OQECBAgQIEAgRwFBTo64miZAgAABAgQIECBAgAABAhUQEORUoIimQIAAAQIECIyugCBndGtn5AQIECBAgAABAgQIECBAoAgBQU4RyvogQIAAAQIECHQQEORYGgQIECBAgAABAgQIECBAgMBEAoIc64MAAQIECBAgMEQBQc4Q8XVNgAABAgQIECBAgAABAgRGQECQMwJFMkQCBAgQIECgugKCnOrW1swIECBAgAABAgQIECBAgMAgBAQ5g1DUBgECBAgQIECgTwFBTp9wvkaAAAECBAgQIECAAAECBGoiIMipSaFNkwABAgQIECingCCnnHUxKgIECBAgQIAAAQIECBAgUBYBQU5ZKmEcBAgQIECAQC0FBDm1LLtJEyBAgAABAgQIECBAgACBrgUEOV1TuZAAAQIECBAgMHgBQc7gTbVIgAABAgQIECBAgAABAgSqJCDIqVI1zYUAAQIECBAYOQFBzsiVzIAJECBAgAABAgQIECBAgEChAoKcQrl1RoAAAQIECBAYLyDIsSIIECBAgAABAgQIECBAgACBiQQEOdYHAQIECBAgQGCIAoKcIeLrmgABAgQIECBAgAABAgQIjICAIGcEimSIBAgQIECAQHUFBDnVra2ZESBAgAABAgQIECBAgACBQQgIcgahqA0CBAgQIECAQJ8Cgpw+4XyNAAECBAgQIECAAAECBAjURECQU5NCmyYBAgQIECBQTgFBTjnrYlQECBAgQIAAAQIECBAgQKAsAoKcslTCOAgQIECAAIFaCghyall2kyZAgAABAgQIECBAgAABAl0LCHK6pnIhAQIECBAgQGDwAoKcwZtqkQABAgQIECBAgAABAgQIVElAkFOlapoLAQIECBAgMHICgpyRK5kBEyBAgAABAgQIECBAgACBQgUEOYVy64wAAQIECBAgMF5AkGNFECBAgAABAgQIECBAgAABAhMJCHKsDwIECBAgQIDAEAUEOUPE1zUBAgQIECBAgAABAgQIEBgBAUHOCBTJEAkQIECAAIHqCghyqltbMyNAgAABAgQIECBAgAABAoMQEOQMQlEbBAgQIECAAIE+BQQ5fcL5GgECBAgQIECAAAECBAgQqImAIKcmhTZNAgQIECBAoJwCgpxy1sWoCBAgQIAAAQIECBAgQIBAWQQEOWWphHEQIECAAAECtRQQ5NSy7CZNgAABAgQIECBAgAABAgS6FhDkdE3lQgIECBAgQIDA4AUEOYM31SIBAgQIECBAgAABAgQIEKiSgCCnStU0FwIECBAgQGDkBAQ5I1cyAyZAgAABAgQIECBAgAABAoUKCHIK5dYZAQIECBAgQGC8gCDHiiBAgAABAgQIECBAgAABAgQmEhDkWB8ECBAgQIAAgSEKCHKGiK9rAgQIECBAgAABAgQIECAwAgKCnBEokiESIECAAAEC1RUQ5FS3tmZGgAABAgQIECBAgAABAgQGISDIGYSiNggQIECAAAECfQoIcvqE8zUCBAgQIECAAAECBAgQIFATAUFOTQptmgQIECBAgEA5BQQ55ayLUREgQIAAAQIECBAgQIAAgbIICHLKUgnjIECAAAECBGopIMipZdlNmgABAgQIECBAgAABAgQIdC0gyOmayoUECBAgQIAAgcELCHIGb6pFAgQIECBAgAABAgQIECBQJQFBTpWqaS4ECBAgQIDAyAkIckauZAZMgAABAgQIECBAgAABAgQKFRDkFMqtMwIECBAgQIDAeAFBjhVBgAABAgQIECBAgAABAgQITCQgyLE+CBAgQIAAAQJDFBDkDBFf1wQIECBAgAABAgQIECBAYAQEBDkjUCRDJECAAAECBKorIMipbm3NjAABAgQIECBAgAABAgQIDEJAkDMIRW0QIECAAAECBPoUEOT0CedrBAgQIECAAAECBAgQIECgJgKCnJoU2jQJECBAgACBcgoIcspZF6MiQIAAAQIECBAgQIAAAQJlERDklKUSxkGAAAECBAjUUkCQU8uymzQBAgQIECBAgAABAgQIEOhaQJDTNZULCRAgQIAAAQKDFxDkDN5UiwQIECBAgAABAgQIECBAoEoCgpwqVdNcCBAgQIAAgZETEOSMXMkMmAABAgQIECBAgAABAgQIFCogyCmUW2cECBAgQIAAgfECghwrggABAgQIECBAgAABAgQIEJhIQJBjfRAgQIAAAQIEhiggyBkivq4JECBAgAABAgQIECBAgMAICAhyRqBIhkiAAAECBAhUV0CQU93amhkBAgQIECBAgAABAgQIEBiEgCBnEIraIECAAAECBAj0KSDI6RPO1wgQIECAAAECBAgQIECAQE0EBDk1KbRpEiBAgAABAuUUEOSUsy5GRYAAAQIECBAgQIAAAQIEyiIgyClLJYyDAAECBAgQqKWAIKeWZTdpAgQIECBAgAABAgQIECDQtYAgp2sqFxIgQIAAAQIEBi8gyBm8qRYJECBAgAABAgQIECBAgECVBAQ5VaqmuRAgQIAAAQIjJyDIGbmSGTABAgQIECBAgAABAgQIEChUQJBTKLfOCBAgQIAAAQLjBQQ5VgQBAgQIECBAgAABAgQIECAwkYAgx/ogQIAAAQIECAxRQJAzRHxdEyBAgAABAgQIECBAgACBERAQ5IxAkQyRAAECBAgQqK6AIKe6tTUzAgQIECBAgAABAgQIECAwCAFBziAUtUGAAAECBAgQ6FNAkNMnnK8RIECAAAECBAgQIECAAIGaCAhyalJo0yRAgAABAgTKKSDIKWddjIoAAQIECBAgQIAAAQIECJRFQJBTlkoYBwECBAgQIFBLAUFOLctu0gQIECBAgAABAgQIECBAoGsBQU7XVC4kQIAAAQIECAxeQJAzeFMtEiBAgAABAgQIECBAgACBKgkIcqpUTXMhQIAAAQIEhi7wxz/+MS2xxBJdj2MqQU6vfXU9KBcSIECAAAECBAgQIECAAAECpREQ5JSmFAZCgAABAgQIVEHgoIMOSksuuWQ68MADuwp0+glyHnvssXTsscemjTbaKP3jP/5jFdjMgQABAgQIECBAgAABAgQIEOgg99DbFwAAIABJREFUIMixNAgQIECAAAECAxSIkGX55ZfPQpwIdSYLdHoJchoBzoUXXpimT5+e4s8+BAgQIECAAAECBAgQIECAQLUFBDnVrq/ZESBAgAABAkMQiFMyF110UdbzZIFON0FOc4DTmM4FF1zgNM4QaqtLAgQIECBAgAABAgQIECBQtIAgp2hx/REgQIAAAQKVF2icymmeaKdAZ6Igp12AE206jVP5JWSCBAgQIECAAAECBAgQIEBgTECQYzEQIECAAAECBHIQaD6VM1Gg0y7I6RTgNNpxGieHgmmSAAECBAgQIECAAAECBAiUVECQU9LCGBYBAgQIECAw2gLtTuW0C3TmzZuXrr766uxHZ511Vrr33ntTvAOn08dpnNFeF0ZPgAABAgQIECBAgAABAgR6FRDk9CrmegIECBAgQIBAlwKdTuU0f/3Vr351euGFF7psMSWncbqmciEBAgQIECBAgAABAgQIEKiEgCCnEmU0CQIECBAgQKCMApOdyul1zE7j9CrmegIECBAgQIAAAQIECBAgMPoCgpzRr6EZECBAgAABAiUW6OZUTrfDdxqnWynXESBAgAABAgQIECBAgACB6ggIcqpTSzMhQIAAAQIESigwqFM5TuOUsLiGRIAAAQIECBAgQIAAAQIEChAQ5BSArAsCBAgQIECg3gKDOJXjNE6915DZEyBAgAABAgQIECBAgEB9BQQ59a29mRMgQIAAAQIFCUz1VI7TOAUVSjcECBAgQIAAAQIECBAgQKCEAoKcEhbFkAgQIECAAIHqCUzlVI7TONVbD2ZEgAABAgQIECBAgAABAgS6FRDkdCvlOgIECBAgQIDAFAT6PZXjNM4U0H2VAAECBAgQIECAAAECBAhUQECQU4EimgIBAgQIECAwGgL9nMpxGmc0amuUBAgQIECAAAECBAgQIEAgLwFBTl6y2iVAgAABAgQItAj0eirHaRxLiAABAgQIECBAgAABAgQIEBDkWAMECBAgQIAAgQIFejmV4zROgYXRFQECBAgQIECAAAECBAgQKKmAIKekhTEsAgQIECBAoJoC3Z7KcRqnmvU3KwIECBAgQIAAAQIECBAg0KuAIKdXMdcTIECAAAECBKYo0M2pHKdxpojs6wQIECBAgAABAgQIECBAoCICgpyKFNI0CBAgQIAAgdERmOxUjtM4o1NLIyVAgAABAgQIECBAgAABAnkLCHLyFtY+AQIECBAgQKCNwESncpzGsWQIECBAgAABAgQIECBAgACBhoAgx1ogQIAAAQIECAxBoNOpHKdxhlAMXRIgQIAAAQIECBAgQIAAgRILCHJKXBxDI0CAAAECBKot0O5UjtM41a652REgQIAAAQIECBAgQIAAgV4FBDm9irmeAAECBAgQIDAggdZTOU7jDAhWMwQIECBAgAABAgQIECBAoEICgpwKFdNUCBAgQIAAgdETaD6V4zTO6NXPiAkQIECAAAECBAgQIECAQN4Cgpy8hbVPgAABAgQIEJhAoHEqx2kcy4QAAQIECBAgQIAAAQIECBBoJyDIsS4IECAwBIFXvepVQ+hVlwQIECBAgEBdBV5++eW6Tt28CRAgQIAAAQIECIy8gCBn5EtoAgQIjKKAIGcUq2bMBAgQIEBgdAUEOaNbOyMnQIAAAQIECBAgIMixBggQIDAEAUHOENB1SYAAAQIEaiwgyKlx8U2dAAECBAgQIEBg5AUEOSNfQhMgQGAUBZqDHBsro1hBYyZAgAABAuUXcL9R/hoZIQECBAgQIECAAIFuBAQ53Si5hgABAgMWsLEyYFDNESBAgAABAq8QcL9hURAgQIAAAQIECBCohoAgpxp1NAsCBEZMwMbKiBXMcAkQIECAwAgKuN8YwaIZMgECBAgQIECAAIE2AoIcy4IAAQJDELCxMgR0XRIgQIAAgZoJuN+oWcFNlwABAgQIECBAoLICgpzKltbECBAos4CNlTJXx9gIECBAgEA1BNxvVKOOZkGAAAECBAgQIEBAkGMNECBAYAgCNlaGgK5LAgQIECBQMwH3GzUruOkSIECAAAECBAhUVkCQU9nSmhgBAmUWsLFS5uoYGwECBAgQqIaA+41q1NEsCBAgQIAAAQIECAhyrAECBAgMQcDGyhDQdUmAAAECBGom4H6jZgU3XQIECBAgQIAAgcoKCHIqW1oTI0CgzAI2VspcHWMjQIAAAQLVEHC/UY06mgUBAgQIECBAgAABQY41QIAAgSEI2FgZArouCRAgQIBAzQTcb9Ss4KZLgAABAgQIECBQWQFBTmVLa2IECJRZwMZKmatjbAQIECBAoBoC7jeqUUezIECAAAECBAgQICDIsQYIECAwBAEbK0NA1yUBAgQIEKiZgPuNmhXcdAkQIECAAAECBCorIMipbGlNjACBMgvYWClzdYyNAAECBAhUQ8D9RjXqaBYECBAgQIAAAQIEBDnWAAECBIYgYGNlCOi6JECAAAECNRNwv1GzgpsuAQIECBAgQIBAZQUEOZUtrYkRIFBmARsrZa6OsREgQIAAgWoIuN+oRh3NggABAgQIECBAgIAgxxogQIDAEARsrAwBXZcECBAgQKBmAu43alZw0yVAgAABAgQIEKisgCCnsqU1MQIEyixgY6XM1TE2AgQIECBQDQH3G9Woo1kQIECAAAECBAgQEORYAwQIEBiCgI2VIaDrkgABAgQI1EzA/UbNCm66BAgQIECAAAEClRUQ5FS2tCZGgECZBWyslLk6xkaAAAECBKoh4H6jGnU0CwIECBAgQIAAAQKCHGuAAAECQxCwsTIEdF0SIECAAIGaCbjfqFnBTZcAAQIECBAgQKCyAoKcypbWxAgQKLOAjZUyV8fYCBAgQIBANQTcb1SjjmZBgAABAgQIECBAQJBjDRAgQGAIAjZWhoCuSwIECBAgUDMB9xs1K7jpEiBAgAABAgQIVFZAkFPZ0poYAQJlFrCxUubqGBsBAgQIEKiGgPuNatTRLAgQIECAAAECBAgIcqwBAgQIDEHAxsoQ0HVJgAABAgRqJuB+o2YFN10CBAgQIECAAIHKCghyKltaEyNAoMwCNlbKXB1jI0CAAAEC1RBwv1GNOpoFAQIECBAgQIAAAUGONUCAAIEhCNhYGQK6LgkQIECAQM0E3G/UrOCmS4AAAQIECBAgUFkBQU5lS2tiBAiUWcDGSpmrY2wECBAgQKAaAu43qlFHsyBAgAABAgQIECAgyLEGCBAgMAQBGytDQNclAQIECBComYD7jZoV3HQJECBAgAABAgQqKyDIqWxpTYwAgTIL2Fgpc3WMjQABAgQIVEPA/UY16mgWBAgQIECAAAECBAQ51gABAgSGIGBjZQjouiRAgAABAjUTcL9Rs4KbLgECBAgQIECAQGUFBDmVLa2JESBQZgEbK2WujrERIECAAIFqCLjfqEYdzYIAAQIECBAgQICAIMcaIECAwBAEbKwMAV2XBAgQIECgZgLuN2pWcNMlQIAAAQIECBCorIAgp7KlNTECBMosYGOlzNUxNgIECBAgUA0B9xvVqKNZECBAgAABAgQIEBDkWAMECBAYgoCNlSGg65IAAQIECNRMwP1GzQpuugQIECBAgAABApUVEORUtrQmRoBAmQVsrJS5OsZGgAABAgSqIeB+oxp1NAsCBAgQIECAAAECghxrgAABAkMQsLEyBHRdEiBAgACBmgm436hZwU2XAAECBAgQIECgsgKCnMqW1sQIECizgI2VMlfH2AgQIECAQDUE3G9Uo45mQYAAAQIECBAgQECQYw0QIEBgCAI2VoaArksCBAgQIFAzAfcbNSu46RIgQIAAAQIECFRWQJBT2dKaGAECZRawsVLm6hgbAQIECBCohoD7jWrU0SwIECBAgAABAgQICHKsAQIECAxBwMbKENB1SYAAAQIEaibgfqNmBTddAgQIECBAgACBygoIcipbWhMjQKDMAjZWylwdYyNAgAABAtUQcL9RjTqaBQECBAgQIECAAAFBjjVAgACBIQjYWBkCui4JECBAgEDNBNxv1KzgpkuAAAECBAgQIFBZAUFOZUtrYgQIlFnAxkqZq2NsBAgQIECgGgLuN6pRR7MgQIAAAQIECBAgIMixBggQIDAEARsrQ0DXJQECBAgQqJmA+42aFdx0CRAgQIAAAQIEKisgyKlsaU2MAIEyC9hYKXN1jI0AAQIECFRDwP1GNepoFgQIECBAgAABAgQEOdYAAQIEhiBgY2UI6LokQIAAAQI1E3C/UbOCmy4BAgQIECBAgEBlBQQ5lS2tiREgUGYBGytlrs5oju34449PRx999MAGv++++6YvfOELaZFFFhlYm/009P3vfz+tv/762VeHNaYYw/vf//701re+NV100UXpnHPOSeeee24/02n7neOOOy4dddRRA2uvjA395S9/SZ/85Ce7dltxxRXT29/+9rT22munrbbaKq2++uppgQUWKOPUjIlAqQXcb5S6PAZHgAABAgQIECBAoGsBQU7XVC4kQIDA4ARsrAzOUkv/v4AgJ7+VEIHWwQcfnPbcc8906qmnZoFZXYKc559/Pl111VVpoYUWSh/84Af7Ru41yGntaM0110wnnXRS2mSTTdJ8883X9zj6/eKgHPrt3/cI9CvgfqNfOd8jQIAAAQIECBAgUC4BQU656mE0BAjURMDGSk0KXeA0BTn5YP/pT39Ks2bNSrNnz06nn3562m+//Xo6WdLNqMp6Imfu3LnpxBNPTDfddFO6+OKL04c//OFuptP2mqkGOdHoYostlp1cipM9RZ7OGaRD34C+SKBPAfcbfcL5GgECBAgQIECAAIGSCQhySlYQwyFAoB4CNlbqUecyzfJnP/tZ2mWXXdIDDzyQDeuOO+5I6623XpmG2HYsw3602rx589JOO+2UnnjiiXTjjTd2ZdY85lVXXTXNmTMnxaPCRu3THA4OOsiZrL0///nP6Ze//GW6/vrr09lnn50ef/zxMb5TTjklOyE1//zzF0I6SIdCBqwTAk0C7jcsBwIECBAgQIAAAQLVEBDkVKOOZkGAwIgJ2FgZsYJVYLijGuQMm/6SSy5Je+yxR9p4441T/Peb3vSmSYckyHklUeuJnMmCnOYWHn300XTAAQekG264Ifvr6dOnZ7UoKogU5Ey65F1QYgH3GyUujqERIECAAAECBAgQ6EFAkNMDlksJECAwKAEbK4OS1E63AoKcbqX+33V//etf06c//ekU78iJx3mdfPLJacEFF5y0IUHOYIOcaO2hhx5KH/nIR9I999yTNT5z5sx01llnpde+9rWT1mOqFwhypiro+8MUcL8xTH19EyBAgAABAgQIEBicgCBncJZaIkCAQNcCNla6pnLhgAQEOb1D/vrXv87eC3Pbbbelq666Ku24445dNSLIGXyQEy1ed911ac8990zx3qJ4X063j7rrqmgTXCTImaqg7w9TwP3GMPX1TYAAAQIECBAgQGBwAoKcwVlqiQABAl0L2FjpmsqFAxLoN8hpDiXicVjxnp1vfOMb2XtLbr311uzdL9tss03aZ5990korrZSa13Y8TitOUFxzzTXpvvvuS/fff3+2CR+f1VdfPcX7Y3bbbbe0wQYbpEUWWaTtTCd7R07r+CJ4iX4jfLnwwguz/uP9KvE4rng8Wvx8ww03TAsttNCkstH2+9///vTWt761p/fcTCXI+cUvfpEuu+yydPPNN6cf/OAHmVeMfe21104zZsxIW2+9dVenUMJg7ty56dJLL0133XVXivo33MM72lp33XVf4fCHP/whM7rppps6+hx33HHpqKOOmtSv+YKpPFqt0c7TTz+d9t5772w9xScCliOOOGLcmmvts9/1NxWHQaz7nnBdTGACAfcblgcBAgQIECBAgACBaggIcqpRR7MgQGDEBGysjFjBKjDcQQQ5EYw88cQT2ePGWj9f/epXs032+Lz88svpP/7jP7LrfvjDH06qF+86OfPMM9Pf//3fv+LaXoOctdZaKx188MHpm9/8Zsd+t91223T66aenFVZYoeM1MYd4pNohhxySnQL50pe+lJ0C6ebTT5ATm/+nnXZaOuWUU8bCrnZ9RXB2wgknZKeD5ptvvrbD+fGPf5y9UybGMdFniy22SJ/73OfSaqutNnbZVAKMifoaRJAT7UdNor7x2WmnnVKsu8UXX3xc14NYf/04DKLfbtaXawj0IuB+oxct1xIgQIAAAQIECBAor4Agp7y1MTICBCosYGOlwsUt6dQGEeSss8466cEHH0yvfvWrs1M473rXu7I/P/nkk+nf//3f05vf/OYsxIlTIPvtt99YINE4DbPyyitnOnHqJE7zNE6JxN+9733vS7Nnz87aaP70EuTEBn9cH6cwpk2bNjbGONVyyy23jL1fJdrfeeed07nnnpuWXHLJthV75plnslNGV155ZRb6xDtyuv30GuTE+P7lX/4lnXPOOWNdxAmczTbbLAuPWr3i7yLQ2GuvvdICCywwbliPPPJIFjw13iUTwc+mm26all122fS3v/0tOxUV9k899VT2vegn3Buh1p///OcUJ69i/t/73vfSt771rey6PfbYI7373e/O/jv+N+rfy2dQQU6MaaONNsq6XmONNbLTS29/+9vHhjKo9derw6D67cXUtQS6EXC/0Y2SawgQIECAAAECBAiUX0CQU/4aGSEBAhUUsLFSwaKWfEqDCHJiirHxH6dTYhO98XnuueeyR3TFun7ssceyTf/GaZATTzwxC0FaH5320ksvZe84mTVrVvbos/hEgBCP9Wr+9BLkNL73qU99Kh122GFp6aWXHmvqxRdfTBdddFE2lsbj3eLxZZtvvnnbys2bNy878REnkHp9F0svQU6M6+STTx57VNmaa66ZncyJU0rNJ26ef/75dMUVV6Qjjzwy83rjG9+YeW2yySZj44+g5thjj80eORafY445Jh166KFp0UUXHTfHRx99NDuxc8MNN2R/H49Ji2vnn3/+cdcN8t0wgwpyHn744fShD30o/eQnP8lCrqhhBIyNz6DXX7TbjUMe/Zb8nxTDGxEB9xsjUijDJECAAAECBAgQIDCJgCDHEiFAgMAQBGysDAG95l0OKsg577zzspMqzWu4mfb888/Pfh6fmTNnprPOOqvjO12aH18W10eYEP/X3HavQc7++++fPZ6sNbyI9iM0iXeqxM879deYyyWXXJIFUvFenfjvN73pTV2voF6CnHgPzg477JB+85vfZCHZBRdckBonl1o7bD310XqqKN4hE6dxIqCZbNzN/W611VbZqZylllpqXJfdBBjdogwqyJlsHQ96/cX8unHIo99ubV1HYCIB9xvWBwECBAgQIECAAIFqCAhyqlFHsyBAYMQEbKyMWMEqMNzJNsA7TbE5lIjHb8WjxlZZZZW2l7/wwgtpzpw56aqrrspOjXz2s59N22233YR63/nOd1K8qyU+++67b/bIsObTO70EOXFK5dprr03xnpxOn2984xtp++2379hf/OCvf/1r9n6fGEuc4IkTMwsuuGDXq6DbIKf1BM1kIVkMIE4TxSmmCF7iRErzaaHm97pEKBSPuFt++eXbjjsenRbtxGPx1l133RQB2Bve8IZx13YTYHSLUkSQk8f6i/lN5pBXv93auo7ARALuN6wPAgQIECBAgAABAtUQEORUo45mQYDAiAnYWBmxglVguIMIcuKdLV//+tfHPbJsqjS9BDWTBT2TnUKJsU7WX1zz61//OnvE22233Zauu+66ScOoVoNug5zf//732Qmab3/729k7aiYKyZr7iIAp3gcUn+b39zz77LPpE5/4RLrwwguzn+22227Zo9be9ra3jXtMW7c1myzA6LaduK6IIKeX8TSu7WY9DNKhl377mY/vEGgVcL9hTRAgQIAAAQIECBCohoAgpxp1NAsCBEZMwMbKiBWsAsMdRJATj0z74he/mF7zmtf0LRKnXX7729+mn/70pyleXH/11VenGFt8JgtqJvt5hCLx/p44qdLp083G/a233ppmzJiR3vrWt2YnjFZcccWe5tttkNP8vpc4TRTjnzZt2qR9hV28Hyc+rSeGIniKdhrvAYprYvw77rhjdvJp9dVXT4svvvikfcQFgwwwyhLk9Lr+BuXQT79dFclFBCYRcL9hiRAgQIAAAQIECBCohoAgpxp1NAsCBEZMwMbKiBWsAsMdRJDTLkiZiCYCm7vvvjvF+1juv//+9F//9V9joU27700W1PTz89Z+Jgty4j00J554YjrqqKOyQGSyYKjdPLoNcpqv63eJtZpEYBLvAIrH2nX6bLrppumDH/xg2nbbbdNb3vKWju87KmOQc++996YPfOAD2TuFIvy6/vrr0xprrNF2qoNYf/0EOYPqt9814XsEmgXcb1gPBAgQIECAAAECBKohIMipRh3NggCBEROwsTJiBavAcIsMcp544ol09NFHp8suu2zcyZBWxjgpsuqqq6bLL788+1E/Qc1kwUyvQU68OyZOHsVjzpofW9bLEhhmkBPjfOmll9Ltt9+ejf+b3/zmhEOfOXNmOuGEE9L/+T//5xXXlTHIaX7H0Xvf+97sUX/Tp08fN/ZBrr9egpxB99vLmnMtgU4C7jesDQIECBAgQIAAAQLVEBDkVKOOZkGAwIgJ2FgZsYJVYLhFBTnRz9577529i6b5s84666SVVloprbLKKtnjvd71rnel173udemuu+5K66+/fnZpGYKcefPmpZ122inFpvyNN96Y1ltvvZ6r30+Qs+WWW6ZLLrkkMxnk5+mnn0533nlnuuKKK7J3/jz++OOvaD7eLRTv1WkNRMoW5DSflopJtDsxNej1122Qk0e/g1wH2qqvgPuN+tbezAkQIECAAAECBKolIMipVj3NhgCBERGwsTIiharQMIsIcp5//vl0xBFHpNNOOy2Ti9M2J598ctpkk03Sggsu2FYz3pOz0UYblSbIiTBljz32SJtttln62te+lj2+q9dPt0FOIzR65JFHUqfTJb32PdH1cVLnl7/8ZRbonH/++Wnu3Lljl0fN4n07zf82lS3IicepxQmiW265JRt364mpPNZf9DOZQ179DrL22qqvgPuN+tbezAkQIECAAAECBKolIMipVj3NhgCBERGwsTIiharQMIsIch588MG08847p4ceeigLQOLRahtuuOGEihGW7LXXXqUIcuKF9J/+9KfTF77whXT44YdnG/jzzz9/z6ug2yDn17/+dfrwhz+cBSuLLbZYuuaaa1K8v6aIT4QP8S6deARefNqdbpkswOhlnPHungiKzj333OxrF198cTb3Xj5XX3119m6f+LR7P04e6y/6mswhr357sXEtgU4C7jesDQIECBAgQIAAAQLVEBDkVKOOZkGAwIgJ2FgZsYJVYLhFBDnNAUY3jwpr3dwf9qPV4rFju+++e/Yosuuuuy5tt912fVW+2yCnOTiKjg444IAsXFlooYU69vviiy+mY445Jn33u9/NHsMWJ1Q+9KEPZdfffffdKcKOH/3oR+l973tfOvLII8edsGlttHmc22yzTZo9e3Zacsklxy6bLMDoBWeqQU6Egx/5yEfSPffck3XbziqP9Rd9TeaQV7+9+LqWQCcB9xvWBgECBAgQIECAAIFqCAhyqlFHsyBAYMQEbKyMWMEqMNyig5y11147XXrppWn55ZdvqxfvO4mf77fffulPf/pTds2wg5zvfOc7aYsttsgeCTdnzpy04oor9lX5boOcaPzWW29NM2bMyAziVM6Xv/zltNtuu3UMYG6//fbsBFOETq2neO699970gQ98IMUjyOLdPnHqZbnllus4h8Zj5OKCOC0Tj8FrfgTeZAFGLzhTCXIeffTRLLi54YYbsi5XXnnl7LRXvG+p+dPsPqj1F+1P5pBXv734upZAJwH3G9YGAQIECBAgQIAAgWoICHKqUUezIEBgxARsrIxYwSow3CKCnOYTLUH28Y9/PH3uc5/LAofmz//8z/+k8847Lx133HFjIU78fJ999klf/OIX02te85qxy5s3yfsJelpL16m9CJZOPPHEdNRRR7V9zFgvS6CXICcCjsMOOyz927/9W9bFtGnT0qmnnpqdDGo+mRPvt4nQ59BDD00PPPBAdu0nPvGJ7ATPIosskv352Wefzf7uwgsvzP4cgdBJJ530ijAn5hqnjmbNmpW1FfW58sorsxCr+dMcYLR7h04vJr0EOTG+WCOxZuNkVIRbTz31VNbdRGFXHusv+pzMIa9+e/F1LYFOAu43rA0CBAgQIECAAAEC1RAQ5FSjjmZBgMCICdhYGbGCVWC4RQQ5sQF/5plnpoMOOmhMbPr06WnrrbdO8b9/+9vf0v33358FErExH5vy8U6dOEkSgUK7x7EVFeQ888wzWZAUgcbpp5+enVDp99NLkBN9PPnkk+mf//mf0xVXXDHWZZwGivflLLvsslnYdcstt4w9Viwu2n777bP3zbz+9a8fN8x4rNpOO+2UndhpBB9xOue9731vdtom2rrjjjtSnOxpfKJeEfg0AqHG38eppF133TX7YwRMUas4YfXud787xaPYevm0Bjm9fLdxbayXeH9RnEhaYIEFXtFEHusvOpnMIa9++zHyHQKtAu43rAkCBAgQIECAAAEC1RAQ5FSjjmZBgMCICdhYGbGCVWC4RQQ5wRSnQuIRXXGypvHItHZ8a665ZhYerLHGGuljH/tYFqCssMIK2f82PzKrqCBn3rx5WQDyxBNPpBtvvDF7NFm/n16DnOgngq04XXP22WdP6BbXfvSjH81OD73hDW9oO8R4V048iuyHP/zhhFOIYCROAx1yyCGvCHHiixEwxSmoOBXT/Nl///1TnNBZeOGFuyaaapCz7bbbpmOPPTatvvrqE773Z9Drr1uHPPrtGteFBCYQcL9heRAgQIAAAQIECBCohoAgpxp1NAsCBEZMwMbKiBWsAsMtKsgJqngMWJy8ueiii9KJ9EocAAAgAElEQVTcuXPTfffdlwnGJvwGG2yQvRNm3XXXzR4d1vxIs7gmHrkWJ2MavyNFBTmN98VstdVWafbs2WmppZbqu+r9BDnRWVjESZrLL788ffe7382CmMbJpbXWWitttNFGmd073/nONN988004vghOwj7eQ/Twww+nCHfiEydr4nROnJLabrvt0pvf/OYJ2/nd736XzjrrrGxMsYbiE6dxwmjJJZfs2qjXICfWSpxKirFuttlm2X9PNufGYAa5/hptduOQR79dA7uQQAcB9xuWBgECBAgQIECAAIFqCAhyqlFHsyBAYMQEbKyMWMEMlwABAgQIjKCA+40RLJohEyBAgAABAgQIEGgjIMixLAgQIDAEARsrQ0DXJQECBAgQqJmA+42aFdx0CRAgQIAAAQIEKisgyKlsaU2MAIEyC9hYKXN1jI0AAQIECFRDwP1GNepoFgQIECBAgAABAgQEOdYAAQIEhiBgY2UI6LokQIAAAQI1E3C/UbOCmy4BAgQIECBAgEBlBQQ5lS2tiREgUGYBGytlro6xESBAgACBagi436hGHc2CAAECBAgQIECAgCDHGiBAgMAQBGysDAFdlwQIECBAoGYC7jdqVnDTJUCAAAECBAgQqKyAIKeypTUxAgTKLGBjpczVMTYCBAgQIFANAfcb1aijWRAgQIAAAQIECBAQ5FgDBAgQGIKAjZUhoOuSAAECBAjUTMD9Rs0KbroECBAgQIAAAQKVFRDkVLa0JkaAQJkFbKyUuTrGRoAAAQIEqiHgfqMadTQLAgQIECBAgAABAoIca4AAAQJDELCxMgR0XRIgQIAAgZoJuN+oWcFNlwABAgQIECBAoLICgpzKltbECBAos4CNlTJXx9gIECBAgEA1BNxvVKOOZkGAAAECBAgQIEBAkGMNECBAYAgCNlaGgK5LAgQIECBQMwH3GzUruOkSIECAAAECBAhUVkCQU9nSmhgBAmUWsLFS5uoYGwECBAgQqIaA+41q1NEsCBAgQIAAAQIECAhyrAECBAgMQcDGyhDQdUmAAAECBGom4H6jZgU3XQIECBAgQIAAgcoKCHIqW1oTI0CgzAI2VspcHWMjQIAAAQLVEHC/UY06mgUBAgQIECBAgAABQY41QIAAgSEI2FgZArouCRAgQIBAzQTcb9Ss4KZLgAABAgQIECBQWQFBTmVLa2IECJRZwMZKmatjbAQIECBAoBoC7jeqUUezIECAAAECBAgQICDIsQYIECAwBAEbK0NA1yUBAgQIEKiZgPuNmhXcdAkQIECAAAECBCorIMipbGlNjACBMgvYWClzdYyNAAECBAhUQ8D9RjXqaBYECBAgQIAAAQIEBDnWAAECBIYgYGNlCOi6JECAAAECNRNwv1GzgpsuAQIECBAgQIBAZQUEOZUtrYkRIFBmARsrZa6OsREgQIAAgWoIuN+oRh3NggABAgQIECBAgIAgxxogQIDAEARsrAwBXZcECBAgQKBmAu43alZw0yVAgAABAgQIEKisgCCnsqU1MQIEyixgY6XM1TE2AgQIECBQDQH3G9Woo1kQIECAAAECBAgQEORYAwQIEBiCgI2VIaDrkgABAgQI1EzA/UbNCm66BAgQIECAAAEClRUQ5FS2tCZGgECZBWyslLk6xkaAAAECBKoh4H6jGnU0CwIECBAgQIAAAQKCHGuAAAECQxCwsTIEdF0SIECAAIGaCbjfqFnBTZcAAQIECBAgQKCyAoKcypbWxAgQKLOAjZUyV8fYCBAgQIBANQTcb1SjjmZBgAABAgQIECBAQJBjDRAgQGAIAjZWhoCuSwIECBAgUDMB9xs1K7jpEiBAgAABAgQIVFZAkFPZ0poYAQJlFrCxUubqGBsBAgQIEKiGgPuNatTRLAgQIECAAAECBAgIcqwBAgQIDEHAxsoQ0HVJgAABAgRqJuB+o2YFN10CBAgQIECAAIHKCghyKltaEyNAoMwCNlbKXB1jI0CAAAEC1RBwv1GNOpoFAQIECBAgQIAAAUGONUCAAIEhCNhYGQK6LgkQIECAQM0E3G/UrOCmS4AAAQIECBAgUFkBQU5lS2tiBAiUWcDGSpmrY2wECBAgQKAaAu43qlFHsyBAgAABAgQIECAgyLEGCBAgMAQBGytDQNclAQIECBComYD7jZoV3HQJECBAgAABAgQqKyDIqWxpTYwAgTIL2Fgpc3WMjQCB/4+9+4CSparzB34xs5gVXNcA6MwosiRRxIA8CYIwbwQBQUSCgIqoYFzDE2SfuoqJdRVFYEVBEFHAmRERQVEEVFSScWZWAXXNAV1dI/zPr/7bc5pmQndPh1tVn3vOnrePV1117+dX095T37l1CRAgUA0B841q1NEoCBAgQIAAAQIECAhy3AMECBAYgoAHK0NAd0kCBAgQIFAzAfONmhXccAkQIECAAAECBCorIMipbGkNjACBnAU8WMm5OvpGgAABAgSqIWC+UY06GgUBAgQIECBAgAABQY57gAABAkMQ8GBlCOguSYAAAQIEaiZgvlGzghsuAQIECBAgQIBAZQUEOZUtrYERIJCzgAcrOVdH3wgQIECAQDUEzDeqUUejIECAAAECBAgQICDIcQ8QIEBgCAIerAwB3SUJECBAgEDNBMw3alZwwyVAgAABAgQIEKisgCCnsqU1MAIEchbwYCXn6ugbAQIECBCohoD5RjXqaBQECBAgQIAAAQIEBDnuAQIECAxBwIOVIaC7JAECBAgQqJmA+UbNCm64BAgQIECAAAEClRUQ5FS2tAZGgEDOAh6s5FwdfSNAgAABAtUQMN+oRh2NggABAgQIECBAgIAgxz1AgACBIQh4sDIEdJckQIAAAQI1EzDfqFnBDZcAAQIECBAgQKCyAoKcypbWwAgQyFnAg5Wcq6NvBAgQIECgGgLmG9Woo1EQIECAAAECBAgQEOS4BwgQIDAEgeYHK0O4vEsSIECAAAECNRO49dZbazZiwyVAgAABAgQIECBQHQFBTnVqaSQECJRIQJBTomLpKgECBAgQqICAIKcCRTQEAgQIECBAgACB2goIcmpbegMnQGCYAoKcYeq7NgECBAgQqJ+AIKd+NTdiAgQIECBAgACB6ggIcqpTSyMhQIAAAQIESi5w4oknpiOPPLIYxQtf+ML03ve+t+Qj0n0CBAgQIECAAAECBAgQIEBgpQKCnJUK+jwBAgQIECBAoEcC73vf+4oAJ9oRRxyRItjRCBAgQIAAAQIECBAgQIAAgXoLCHLqXX+jJ0CAAAECBDISeP/7318EONFe8IIXpAh2NAIECBAgQIAAAQIECBAgQKDeAoKcetff6AkQIECAAIGMBE466aQiwIn2/Oc/P0WwoxEgQIAAAQIECBAgQIAAAQL1FhDk1Lv+Rk+AAAECBAhkJPCBD3ygCHCiPe95z0sR7GgECBAgQIAAAQIECBAgQIBAvQUEOfWuv9ETIECAAAECGQmccsop6fDDDy96dNhhh6WTTz45o97pCgECBAgQIECAAAECBAgQIDAMAUHOMNRdkwABAgQIECCwgMCpp55aBDjRDj300BTBjkaAAAECBAgQIECAAAECBAjUW0CQU+/6Gz0BAgQIECCQkcB//ud/FgFOtOc+97kpgh2NAAECBAgQIECAAAECBAgQqLeAIKfe9Td6AgQIECBAICOBD37wg0WAE+2QQw5JEexoBAgQIECAAAECBAgQIECAQL0FBDn1rr/REyBAgAABAhkJnHbaaUWAE+3ggw9OEexoBAgQIECAAAECBAgQIECAQL0FBDn1rr/REyBAgAABAhkJfOhDHyoCnGgHHXRQimBHI0CAAAECBAgQIECAAAECBOotIMipd/2NngABAgQIEMhI4PTTT08HHnhg0aPnPOc56cMf/nBGvdMVAgQIECBAgAABAgQIECBAYBgCgpxhqLsmAQIECBAgQGABgTPOOKMIcKIdcMABKYIdjQABAgQIECBAgAABAgQIEKi3gCCn3vU3egIECBAgQCAjgY985CNFgBPt2c9+dopgRyNAgAABAgQIECBAgAABAgTqLSDIqXf9jZ4AAQIECBDISODMM88sApxo+++/f4pgRyNAgAABAgQIECBAgAABAgTqLSDIqXf9jZ4AAQIECBDISOCss84qApxoz3rWs1IEOxoBAgQIECBAgAABAgQIECBQbwFBTr3rb/QECBAgQIBARgIf/ehHiwAn2n777Zci2NEIECBAgAABAgQIECBAgACBegsIcupdf6MnQIAAAQIEMhI4++yziwAn2r777psi2NEIECBAgAABAgQIECBAgACBegsIcupdf6MnQIAAAQIEMhI455xz0jOf+cyiR/vss0/62Mc+llHvdIUAAQIECBAgQIAAAQIECBAYhoAgZxjqrkmAAAECBAgQWEDg4x//eBHgRNt7771TBDsaAQIECBAgQIAAAQIECBAgUG8BQU6962/0BAgQIECAQEYCn/jEJ4oAJ9pee+2VItjRCBAgQIAAAQIECBAgQIAAgXoLCHLqXX+jJ0CAAAECBDISOPfcc4sAJ9oznvGMFMGORoAAAQIECBAgQIAAAQIECNRbQJBT7/obPQECBAgQIJCRwHnnnVcEONH23HPPFMGORoAAAQIECBAgQIAAAQIECNRbQJBT7/obPQECBAgQIJCRwPnnn18EONH22GOPFMGORoAAAQIECBAgQIAAAQIECNRbQJBT7/obPQECBAgQIJCRwOTkZHr6059e9Cj+jGBHI0CAAAECBAgQIECAAAECBOotIMipd/2NngABAgQIEMhIYGpqKk1MTBQ9Wr16dYpgRyNAgAABAgQIECBAgAABAgTqLSDIqXf9jZ4AAQIECBDISGB6eroIcKKNj4+nCHY0AgQIECBAgAABAgQIECBAoN4Cgpx619/oCRAgQIAAgYwEPvWpTxUBTrTdd989RbCjESBAgAABAgQIECBAgAABAvUWEOTUu/5GT4AAAQIECGQkcMEFFxQBTrTddtstRbCjESBAgAABAgQIECBAgAABAvUWEOTUu/5GT4AAAQIECGQk8OlPf7oIcKI97WlPSxHsaAQIECBAgAABAgQIECBAgEC9BQQ59a6/0RMgQIAAAQIZCVx44YVFgBNt1113TRHsaAQIECBAgAABAgQIECBAgEC9BQQ59a6/0RMgQIAAAQIZCVx00UVpl112KXoUf0awoxEgQIAAAQIECBAgQIAAAQL1FhDk1Lv+Rk+AAAECBAhkJPDZz342PfWpTy16tPPOO6cIdjQCBAgQIECAAAECBAgQIECg3gKCnHrX3+gJECBAgACBjAQuvvjiIsCJttNOO6UIdjQCBAgQIECAAAECBAgQIECg3gKCnHrX3+gJECBAgACBjAQuueSSIsCJtuOOO6YIdjQCBAgQIECAAAECBAgQIECg3gKCnHrX3+gJECBAgACBjAQ+97nPFQFOtB122CFFsKMRIECAAAECBAgQIECAAAEC9RYQ5NS7/kZPgAABAgQIZCTw+c9/vghwoj3lKU9JEexoBAgQIECAAAECBAgQIECAQL0FBDn1rr/REyBAgAABAhkJfOELX0irVq0qehR/RrCjESBAgAABAgQIECBAgAABAvUWEOTUu/5GT4AAAQIECGQk8MUvfjFtv/32RY/iz0svvTSj3ukKAQIECBAgQIAAAQIECBAgMAwBQc4w1F2TAAECBAgQILCAwGWXXZae/OQnF/+y3XbbpQh2NAIECBAgQIAAAQIECBAgQKDeAoKcetff6AkQIECAAIGMBL70pS8VAU60Jz3pSSmCHY0AAQIECBAgQIAAAQIECBCot4Agp971N3oCBAgQIEAgI4HLL7+8CHCiPfGJT0wR7GgECBAgQIAAAQIECBAgQIBAvQUEOfWuv9ETIECAAAECGQlcccUVRYAT7QlPeEKKYEcjQIAAAQIECBAgQIAAAQIE6i0gyKl3/Y2eAAECBAgQyEjgyiuvLAKcaI9//ONTBDsaAQIECBAgQIAAAQIECBAgUG8BQU6962/0BAgQIECAQEYCX/nKV9K2225b9Cj+jGBHI0CAAAECBAgQIECAAAECBOotIMipd/2NngABAgQIEMhI4Ktf/Wp63OMeV/Qo/vzyl7+cUe90hQABAgQIECBAgAABAgQIEBiGgCBnGOquSYAAAQIECBBYQOCqq65K22yzTfEvj33sY1MEOxoBAgQIECBAgAABAgQIECBQbwFBTr3rb/QECBAgQIBARgJf+9rXigAn2mMe85gUwY5GgAABAgQIECBAgAABAgQI1FtAkFPv+hs9AQIECBAgkJHA17/+9SLAibb11lunCHY0AgQIECBAgAABAgQIECBAoN4Cgpx619/oCRAgQIAAgYwEvvGNbxQBTrRHP/rRKYIdjQABAgQIECBAgAABAgQIEKi3gCCn3vU3egIECBAgQCAjgWuuuSZttdVWRY/izwh2NAIECBAgQIAAAQIECBAgQKDeAoKcetff6AkQIECAAIGMBK699tq05ZZbFj2KP6+++uqMeqcrBAgQIECAAAECBAgQIECAwDAEBDnDUHdNAgQIECBAgMACAtddd13aYostin+JP2OFjkaAAAECBAgQIECAAAECBAjUW0CQU+/6Gz0BAgQIECCQkcD111+fNt9886JHm222WYpgRyNAgAABAgQIECBAgAABAgTqLSDIqXf9jZ4AAQIECBDISOCb3/xmEeBE++d//ucUwY5GgAABAgQIECBAgAABAgQI1FtAkFPv+hs9AQIECBAgkJHAt771rSLAibbpppumCHY0AgQIECBAgAABAgQIECBAoN4Cgpx619/oCRAgQIAAgYwEvv3tbxcBTrRHPepRKYIdjQABAgQIECBAgAABAgQIEKi3gCCn3vU3egIECBAgQCAjge9+97tpk002KXoUf0awoxEgQIAAAQIECBAgQIAAAQL1FhDk1Lv+Rk+AAAECBAhkJPC9730vPfKRjyx6FH9+5zvfyah3ukKAAAECBAgQIECAAAECBAgMQ0CQMwx11yRAgAABAgQILCAwMzOTHvGIRxT/En/GCh2NAAECBAgQIECAAAECBAgQqLeAIKfe9Td6AgQIECBAICOB2dnZNDY2VvRodHQ0RbCjESBAgAABAgQIECBAgAABAvUWEOTUu/5GT4AAAQIECGQkMDc3VwQ40UZGRlIEOxoBAgQIECBAgAABAgQIECBQbwFBTr3rb/QECBAgQIBARgL/9V//VQQ40R7+8IenCHY0AgQIECBAgAABAgQIECBAoN4Cgpx619/oCRAgQIAAgYwEfvCDH6SHPexhRY/izwh2NAIECBAgQIAAAQIECBAgQKDeAoKcetff6AkQIECAAIE+Ctxwww3p3ve+d/F/7bQ4fuONNy4OjT+///3vt/Ox4phLL700rVq1qu3jHUiAAAECBAgQIECAAAECBAiUQ0CQU4466SUBAgQIECBQQoHf/va3acstt0yHHHJIOuqoo5YNdG688ca00UYbFSONP2OFznItApzjjjsubbjhhum0005b7nD/ToAAAQIECBAgQIAAAQIECJRMQJBTsoLpLgECBAgQIFAugTe84Q1F0BKrcvbYY4907LHHzoc1rSO56aabikAmWvwZK3QWa40AJ/6MFqFPIwQql5DeEiBAgAABAgQIECBAgAABAksJCHLcHwQIECBAgACBPgrEqpwIWG6++eb5qxx88MELBjo//OEP00Mf+tDiuPgzVui0ttYAJ/79oIMOshqnjzV0agIECBAgQIAAAQIECBAgMEwBQc4w9V2bAAECBAgQqIVAY1VO62BbA50f/ehH6SEPeUhx2IMf/OAUwU6jLRTgNP7Napxa3EYGSYAAAQIECBAgQIAAAQI1FRDk1LTwhk2AAAECBAgMTmChVTnNV28EOne+852LACfagx70oBTBzlIBThxnNc7g6uhKBAgQIECAAAECBAgQIEBgGAKCnGGouyYBAgQIECBQO4HFVuU0Q+y7777p7LPPLv7T/e53v7TZZpsVQc5SzWqc2t1KBkyAAAECBAgQIECAAAECNRMQ5NSs4IZLgAABAgQIDE8g9spZaN+bbntkNU63cj5HgAABAgQIECBAgAABAgTKIyDIKU+t9JQAAQIECBAoucBpp52WDjnkkJ6NwmqcnlE6EQECBAgQIECAAAECBAgQyFZAkJNtaXSMAAECBAgQqKJAr1blWI1TxbvDmAgQIECAAAECBAgQIECAwO0FBDnuCgIECBAgQIDAAAV6tSrn85//fFq1atUAe+5SBAgQIECAAAECBAgQIECAwDAEBDnDUHdNAgQIECBAoNYCK12Vs/3226dLL7201oYGT4AAAQIECBAgQIAAAQIE6iIgyKlLpY2TAAECBAgQyEZgpatyrMbJppQ6QoAAAQIECBAgQIAAAQIE+i4gyOk7sQsQIECAAAECBG4v0O2qHKtx3E0ECBAgQIAAAQIECBAgQKBeAoKcetXbaAkQIECAAIFMBLpdlWM1TiYF1A0CBAgQIECAAAECBAgQIDAgAUHOgKBdhgABAgQIECDQKtDpqhyrcdxDBAgQIECAAAECBAgQIECgfgKCnPrV3IgJECBAgACBTAQ6XZVjNU4mhdMNAgQIECBAgAABAgQIECAwQAFBzgCxXYoAAQIECBAg0CrQ7qocq3HcOwQIECBAgAABAgQIECBAoJ4Cgpx61t2oCRAgQIAAgUwE2l2VYzVOJgXTDQIECBAgQIAAAQIECBAgMGABQc6AwV2OAAECBAgQINAqsNyqHKtx3DMECBAgQIAAAQIECBAgQKC+AoKc+tbeyAkQIECAAIFMBJZblWM1TiaF0g0CBAgQIECAAAECBAgQIDAEAUHOENBdkgABAgQIECDQKrDYqhyrcdwrBAgQIECAAAECBAgQIECg3gKCnHrX3+gJECBAgACBTAQWW5VjNU4mBdINAgQIECBAgAABAgQIECAwJAFBzpDgXZYAAQLDEJiYmEhTU1PDuLRrEiBAgAABAjUUWLNmTVq7dm0NR27IBAgQIECAAAECBHonIMjpnaUzESBAIGuBubm5NDo6mnUfdY4AAQIECBColsDs7GwaGRmp1qCMhgABAgQIECBAgMCABQQ5AwZ3OQIECAxL4PWvf3164xvfOKzLuy4BAgQIECBQM4Hx8XErgWtWc8MlQIAAAQIECBDoj4Agpz+uzkqAAIHsBB760IemH/7wh0W/zjnnnLT33ntn10cdIkAgpcZeOfbGcTcQIFBGAfONMlZNnwkQIECAAAECBHIXEOTkXiH9I0CAQA8EPv7xj6d99tmnONNDHvKQdNNNN/XgrE5BgEC/BA4++OAi0NEIECBQJgHzjTJVS18JECBAgAABAgTKJCDIKVO19JUAAQJdCqxevTpNT08Xn7bpcJeIPkaAAAECBAgsKTAxMTH/KjXzDTcLAQIECBAgQIAAgd4JCHJ6Z+lMBAgQyFJgbm4ujY6OzvdtZmbmNn/PstM6RYAAAQIECJRKoHW+MTs7m0ZGRko1Bp0lQIAAAQIECBAgkKuAICfXyugXAQIEeiTw+te/Pr3xjW8szhYrcyYnJ3t0ZqchQIAAAQIECPx/geb5xvj4+PzKHD4ECBAgQIAAAQIECKxcQJCzckNnIECAQNYCNh3Oujw6R4AAAQIEKiFgvlGJMhoEAQIECBAgQIBApgKCnEwLo1sECBDohYBNh3uh6BwECBAgQIDAUgLmG+4PAgQIECBAgAABAv0VEOT019fZCRAgMFSBeJXa9PR00QebDg+1FC5OgAABAgQqKzAxMTH/KjXzjcqW2cAIECBAgAABAgSGKCDIGSK+SxMgQKCfAq2bDs/MzKTR0dF+XtK5CRAgQIAAgZoJtM43Zmdn08jISM0UDJcAAQIECBAgQIBAfwUEOf31dXYCBAgMTaB50+FYmTM5OTm0vrgwAQIECBAgUE2B5vnG+Pj4/Mqcao7WqAgQIECAAAECBAgMR0CQMxx3VyVAgEDfBWw63HdiFyBAgAABArUXMN+o/S0AgAABAgQIECBAYAACgpwBILsEAQIEBi1g0+FBi7seAQIECBCon4D5Rv1qbsQECBAgQIAAAQLDERDkDMfdVQkQINBXgXiV2vT0dHENmw73ldrJCRAgQIBAbQUmJibmX6VmvlHb28DACRAgQIAAAQIEBiAgyBkAsksQIEBgkAKtmw7PzMyk0dHRQXbBtQgQIECAAIGKC7TON2ZnZ9PIyEjFR214BAgQIECAAAECBIYjIMgZjrurEiBAoG8CzZsOx8qcycnJvl3LiQkQIECAAIF6CjTPN8bHx+dX5tRTw6gJECBAgAABAgQI9FdAkNNfX2cnQIDAwAVsOjxwchckQIAAAQK1EzDfqF3JDZgAAQIECBAgQGCIAoKcIeK7NAECBHotYNPhXos6HwECBAgQINAqYL7hniBAgAABAgQIECAwWAFBzmC9XY0AAQJ9FYhXqU1PTxfXsOlwX6mdnAABAgQI1FZgYmJi/lVq5hu1vQ0MnAABAgQIECBAYIACgpwBYrsUAQIE+inQuunwzMxMGh0d7eclnZsAAQIECBComUDrfGN2djaNjIzUTMFwCRAgQIAAAQIECAxWQJAzWG9XI0CAQN8EmjcdjpU5k5OTfbuWExMgQIAAAQL1FGieb4yPj8+vzKmnhlETIECAAAECBAgQGIyAIGcwzq5CgACBvgvYdLjvxC5AgAABAgRqL2C+UftbAAABAgQIECBAgMAQBAQ5Q0B3SQIECPRawKbDvRZ1PgIECBAgQKBVwHzDPUGAAAECBAgQIEBgOAKCnOG4uyoBAgR6KhCvUpueni7OadPhntI6GQECBAgQIPB/AhMTE/OvUjPfcFsQIECAAAECBAgQGJyAIGdw1q5EgACBvgi0bjo8MzOTRkdH+3ItJyVAgAABAgTqKdA635idnU0jIyP1xDBqAgQIECBAgAABAmsH724AACAASURBVAMWEOQMGNzlCBAg0GuB5k2HY2XO5ORkry/hfAQIECBAgEDNBZrnG+Pj4/Mrc2rOYvgECBAgQIAAAQIEBiIgyBkIs4sQIECgfwI2He6frTMTIECAAAEC/1/AfMOdQIAAAQIECBAgQGB4AoKc4dm7MgECBFYsYNPhFRM6AQECBAgQILCMgPmGW4QAAQIECBAgQIDAcAUEOcP1d3UCBAisSCBepTY9PV2cw6bDK6L0YQIECBAgQGARgYmJiflXqZlvuE0IECBAgAABAgQIDF5AkDN4c1ckQIBATwRaNx2emZlJo6OjPTm3kxAgQIAAAQIEQqB1vjE7O5tGRkbgECBAgAABAgQIECAwQAFBzgCxXYoAAQK9FGjedDhW5kxOTvby9M5FgAABAgQIEEjN843x8fH5lTloCBAgQIAAAQIECBAYnIAgZ3DWrkSAAIGeCth0uKecTkaAAAECBAgsIGC+4bYgQIAAAQIECBAgMHwBQc7wa6AHBAgQ6FjApsMdk/kAAQIECBAg0KGA+UaHYA4nQIAAAQIECBAg0CcBQU6fYJ2WAAEC/RSIV6lNT08Xl7DpcD+lnZsAAQIECNRXwHyjvrU3cgIECBAgQIAAgbwEBDl51UNvCBAgsKxA66bDMzMzaXR0dNnPOYAAAQIECBAg0K5A63xjdnY2jYyMtPtxxxEgQIAAAQIECBAg0EMBQU4PMZ2KAAECgxBo3nQ4flN2cnJyEJd1DQIECBAgQKBGAs3zjfHx8TQ1NVWj0RsqAQIECBAgQIAAgbwEBDl51UNvCBAgsKyATYeXJXIAAQIECBAgsEIB840VAvo4AQIECBAgQIAAgR4KCHJ6iOlUBAgQ6LeATYf7Lez8BAgQIECAgPmGe4AAAQIECBAgQIBAXgKCnLzqoTcECBBYUsCmw24QAgQIECBAoN8C5hv9FnZ+AgQIECBAgAABAp0JCHI683I0AQIEhibQuunwzMxMGh0dHVp/XJgAAQIECBConkDrfGN2djaNjIxUb6BGRIAAAQIECBAgQKBEAoKcEhVLVwkQqLdA86bD8Zuyk5OT9QYxegIECBAgQKDnAs3zjfHx8TQ1NdXzazghAQIECBAgQIAAAQKdCQhyOvNyNAECBIYmYNPhodG7MAECBAgQqI2A+UZtSm2gBAgQIECAAAECJRIQ5JSoWLpKgEB9BWw6XN/aGzkBAgQIEBiUgPnGoKRdhwABAgQIECBAgEBnAoKczrwcTYAAgaEI2HR4KOwuSoAAAQIEaiVgvlGrchssAQIECBAgQIBAiQQEOSUqlq4SIFBPgdZNh2dmZtLo6Gg9MYyaAAECBAgQ6ItA63xjdnY2jYyM9OVaTkqAAAECBAgQIECAQGcCgpzOvBxNgACBgQs0bzocvyk7OTk58D64IAECBAgQIFBtgeb5xvj4eJqamqr2gI2OAAECBAgQIECAQIkEBDklKpauEiBQTwGbDtez7kZNgAABAgQGKWC+MUht1yJAgAABAgQIECDQmYAgpzMvRxMgQGCgAjYdHii3ixEgQIAAgVoKmG/UsuwGTYAAAQIECBAgUCIBQU6JiqWrBAjUT8Cmw/WruRETIECAAIFBC5hvDFrc9QgQIECAAAECBAh0JiDI6czL0QQIEBiYQOumwzMzM2l0dHRg13chAgQIECBAoPoCrfON2dnZNDIyUv2BGyEBAgQIECBAgACBEgkIckpULF0lQKBeAs2bDsdvyk5OTtYLwGgJECBAgACBvgs0zzfGx8fT1NRU36/pAgQIECBAgAABAgQIdCYgyOnMy9EECBAYmIBNhwdG7UIECBAgQKC2AuYbtS29gRMgQIAAAQIECJRIQJBTomLpKgEC9RGw6XB9am2kBAgQIEBgWALmG8OSd10CBAgQIECAAAECnQkIcjrzcjQBAgQGImDT4YEwuwgBAgQIEKi1gPlGrctv8AQIECBAgAABAiUSEOSUqFi6SoBAPQRaNx2emZlJo6Oj9Ri8URIgQIAAAQIDEWidb8zOzqaRkZGBXNtFCBAgQIAAAQIECBDoTECQ05mXowkQINB3geZNh+M3ZScnJ/t+TRcgQIAAAQIE6iXQPN8YHx9PU1NT9QIwWgIECBAgQIAAAQIlEhDklKhYukqAQD0EbDpcjzobJQECBAgQGKaA+cYw9V2bAAECBAgQIECAQGcCgpzOvBxNgACBvgrYdLivvE5OgAABAgQIpJTMN9wGBAgQIECAAAECBMolIMgpV730lgCBigvYdLjiBTY8AgQIECCQgYD5RgZF0AUCBAgQIECAAAECHQgIcjrAcigBAgT6KdC66fDMzEwaHR3t5yWdmwABAgQIEKiZQOt8Y3Z2No2MjNRMwXAJECBAgAABAgQIlEtAkFOueuktAQIVFmjedDh+U3ZycrLCozU0AgQIECBAYBgCzfON8fHxNDU1NYxuuCYBAgQIECBAgAABAh0ICHI6wHIoAQIE+ilg0+F+6jo3AQIECBAgEALmG+4DAgQIECBAgAABAuUTEOSUr2Z6TIBABQXKuunw3/72t3T11VenCy+8MF1++eXpqquuSr/+9a+LCm211VZpiy22SLvttlvaZZdd0j3vec8lK/e///u/6aUvfWk66aSTiuO+9KUvpSc+8YkVrHa1hrR27dp0zDHHFIN6/vOfn971rnelddddt1qDrOho/vznP6fp6el0yimnFD+/v//979N973vftGrVqvS2t70tPexhDyvFyL/3ve+lfffdN1177bVt93fbbbdNG220Udppp51SrIDcYIMN2v5s7gc2/0yeccYZ6dnPfvZturzcvw96fLn1Z9DjH/T1yjrfGLST6xEgQIAAAQIECBDITUCQk1tF9IcAgVoKlG3T4cYD4Le+9a1FeLNci4fDa9asSc973vPSeuutt+DhgpzlFPP8d0FOnnVZrld/+MMf0qte9ap04okn3u7QCDfOPPPMtP766y93miz+vZsgp7nj8f30ile8Ih199NGVCCGXC0aW+/deF/UXv/hFEdBH2LbQvm+D7k+vx1e285VtvlE2X/0lQIAAAQIECBAg0C8BQU6/ZJ2XAAECbQq0bjo8MzOz4MOuNk/X98N++tOfFg+ATz/99Plr3eMe90jbbLNNit9yj///73//e7rmmmvSJZdcMr9CJw7ec889ixUbG2644e36Kcjpe+n6cgFBTl9Y+37Sc889N+21117z14l9Mh7/+MenO97xjukud7lLOuKII9Ld7na3vvejFxdYaZDT6MMLX/jCdPzxxy8aNveir4M4x3LByHL/3qs+RuD/wQ9+MJ1wwgnFvXT22WenRzziEbc7/aD606txlfk8s7OzaWxsbH4I8feRkZEyD0nfCRAgQIAAAQIECNRGQJBTm1IbKAECuQqUadPhG2+8MR155JHpU5/6VMEZgUz8JvuBBx644KvT4rf+4+Hdv/7rv6b4bLSnP/3pxW9nP+ABD7hNSQQ5ud6hS/dLkFO+uv3lL39Jr371q4tQNVrUMP5+pzvdqXyDSSk1BznxOsfFAoPmwd18883F6xuPO+64+VWFEUJ/4AMfSPvtt18pHRqdXi4YWe7fezX4X/3qV8Vr3T7zmc8Ur9kU5PRKtvvzlGm+0f0ofZIAAQIECBAgQIBANQUEOdWsq1ERIFAigbJsOvyb3/ym2APlnHPOKXRj/5oIZDbddNNltb/whS+kgw46aD7MefnLX57e9KY3pbve9a7znxXkLMuY5QGCnCzLsmSnqvaz1k2Q0wD68Y9/XITTn/zkJ4v/FKsGTz311HSf+9ynfIX9vx4PKqhZDqjdIGe58/j33gmUZb7RuxE7EwECBAgQIECAAIHqCAhyqlNLIyFAoIQCZdl0+NZbby02RI89bqI97nGPK16Zs8kmm7SlHp//yEc+kp7znOcUxz/wgQ9M559/fvE6tkar2sPltmAqcJAgp3xFrNrP2kqCnKhe82vm4rtpamoqbb311uUr7P/1WJBT2tL1teNlmW/0FcHJCRAgQIAAAQIECJRYQJBT4uLpOgEC5Rcoy6bDN9xwQzrggAPS5ZdfXqDH64cOO+ywtM4667RdhFjRc+ihh6bzzjuv+Ey84uXYY48t9uSIVrWHy23DlPxAQU75Cli1n7WVBjmte+xcdNFFaeeddy5fYQU5pa3ZIDpelvnGICxcgwABAgQIECBAgEAZBQQ5ZayaPhMgUAmBubm5NDo6Oj+WmZmZ2/w9p0HGapoIcqKtWrWqWF3zT//0Tx13MV5ZFPsl7LjjjsV5Yvx3uMMdlgxybrrppvThD3+42Jfny1/+cnHstttum3bfffdib554VUw7LTbevvLKK4sg6bLLLktXX3118bGtttoqbbfddumZz3xmsdKo3X1Cenm+n//858UKpVgJcMUVV6Rf//rXKfbriBVLT33qU4t9hWKD6naCs1tuuSV95StfSR/96Ed7Ms7lbNsJchrHNO+T0VrXxnj32muvoq7rrbfe/KXjFU1nnXVWit8oj9f0LXXsYv0N44svvrgwjgf3jfrHubbccsu0/fbbp3333Tc96lGPmr8nlxp79OkTn/hEcT9FwPn73/++uJee8YxnzN+X8d+f9KQnFaeJfaIivFysDaJuzbVarB+77LJL8fN9v/vd7zaH9OJ+b70P1l9//SIUPu2004qaRA323nvv9KxnPet211+qFisNcppfARbXOeOMM4q9XRptJf3udV0Xuu9a3ZZbkbPcvzdb/+1vfyu+Tz72sY8t+H0S+wnF92bjezw+23zfL1a32J8oXs8ZrZP+9OM+fMQjHpHi+yHGGN/DX/3qV+d/nuN/Z/bff//0yEc+sq3v3+W+L4f177Ozs8X/hjRa/H1kZGRY3XFdAgQIECBAgAABAgS6EBDkdIHmIwQIEOiFQFk2HW797f3XvOY1xYO3xkqaXljEOVqvc8kll6TvfOc76ZhjjimCjYXafe973/TOd76zeOi6WAATr3X7+te/no4++uj5FUWL9Xl8fDy97W1vKx7aLdZ6eb54SBoPzV/2spctOsZGP17xileksI8xL9ZuvPHG9NKXvnR+1dNKxtluXTsNcmK8X/va15Ycc4RX73nPe4oHjRH8Re3iYf1CLR4GR0AYD2MXanFfvf/9709vfOMblzWOz7/whS8s7u/FnOPBfLyKa82aNYv2qXFfbrTRRkVgGW2pIGdQdesmyOnl/d4ciJxwwgkp/q+xN02jdvG6xtiHq529txqfWWmQ893vfrcIcq+//vrilBEWPvnJT56/nbrtdy/rGt8V4XLcccctet/Fz0CYRhARqx2jtYZS8d/aDU6uueaaInycnp5e8uvguc99brHn2T/+4z8Wx/UjyOnXfXj22Wenb3/728V362LfMRH2HnXUUenVr371bQLmdr8jcziuLPONHKz0gQABAgQIECBAgECuAoKcXCujXwQIVF6gLJsO//d//3cRlFx66aWLPhjsRbFag5wnPOEJxeqUaLHSYaeddip+S/9b3/pWsTqnEe7EQ7bTTz+9WLXS2uLhX6yYiKAkHqpGi+NjRdBjH/vY9Pe//724RmNFRfx7PAyNVQLND3Ib5+31+WLVTOw7FKs5osVv1scKjuhj/Lf4rfV4qNxoL3rRi9Lxxx+f1l133duN9Zvf/Gbxurv47fnWccbf46FshGMNt/gt+ve+970r3gukkyBns802S7vuumsRrMT4og9R13/4h39IV111VdG/hsXBBx+cYnVOjDlq13xsrKxqfrgcx0bw07yKJ8b8hz/8Ib3qVa9KJ5544rxX870U9W91iQNf+9rXFg/MW8PBqH+sDHrBC14w388NN9ww7bbbbin+jH5ecMEFxZ9Rw9hnpfFzs1iQM8i6xc9NXO+vf/1ruvDCC+eDzTB+8IMfXBjd6173Klbf3f3ud0+9vt8b90rsQxMP/WNVVPy8TUxMFF5xr0edF7Jf6jtmpUFO8x45zavGGtfspt+9rOtC913DLb4Tm++7uA/vfe97p2uvvXbR7+t2gpyoxUEHHbTg92acuPXnNb5/TzrppPSABzwgxWqPMI3v9FjlEoF81Dz2SGsEpLFyrbEidbn+9Os+bP0+Wsy0cR9ESPaSl7yklCtzyjLf6MVcwjkIECBAgAABAgQIVFVAkFPVyhoXAQJZC5Rp0+HrrruueN1RPJyL1vxKnF4itwY5ce54sPaOd7wjxeuemh+q//jHP05HHnnk/G/zR/9OOeWU4iF0c4uVH/FvjRAnHiS++c1vnn9o3Tj2+9//fooVL439e+JhcoRDza++i2N7eb6f/OQnxSu44nVf8fA1QpWnPe1pt3lFUaz++PSnP12MtREORB8jiGpuP/3pT4sQJx7UR4vfkI+H4Y2H841jf/GLXxRB0Nvf/vbiP8Vrg8Kt8Zv03dSzkyCncf6FxrvQw+o4frFjI4g44ogjCpd4SByvRIpX0TW3WO0RNY9wKM4TY91hhx1u9+q0CHxiJVaYRVvoYX789/hZiFdJxYPpaLHq4ZWvfOVtAqS4Vtxjb3nLW27Tl4WCnGHVrd09cnp5vwdG64qgww8/vHBqPNyP+z1Cprve9a4d3YorCXKilocccsh8ALpQKNhpv3td1+Y6ROAV91yE083BZevPdgOwmxU5rXuixavu4p6OFWaNFj+v0a8Xv/jF83ZxTASnjdWaza+sW+xnqvW+WKi//b4P47shVuzts88+t7n3IvSOVTgnn3xyMeyVvFa0oxu6xweXab7R46E7HQECBAgQIECAAIFKCQhyKlVOgyFAoCwCZdp0uPk1OUs9jFupfevD5Xg4Hw/14sH7Qq35oXr8ZnX85nfzK9FazxevzIoQo3XVRuPcP/vZz9Lzn//8+XAoXkUTD+obDyV7fb7Y7ydeIRYP/pd6XV08MH3Xu96VXv7ylxddjYfKr3vd6+Z/K7z135cbZ+sqlZX+lnmnQU48iI4VOfFwuHXPn+hbrA6JPVOiLXVs7JURD43f/e53F8d+6EMfKoKxRms9V6yyirBrsX2GfvOb36RDDz10Psxrfb1W6/Vi3PGQd6FX+sVrsCKgaN4TpzXIGWbd2glyen2/N+7deFVitHiFWqxI23zzzVf61VG8Eiv2N4pVKO18R/3lL39JEQZH+BerSBqv1IoH+vHqv8beLY2ONd/jy/W713Xt5L5baAVap0FOa/+bV9osVKjPfe5zxQquCKZjFeWZZ55ZhKbRehHk9Ps+XOo7Jsbwox/9qNgjJ/ZVi9b6vbDim3cAJyjTfGMAHC5BgAABAgQIECBAoLQCgpzSlk7HCRAoq8Dc3NxtVnrMzMzcbuVHTmMbVpAToUoEGAu9Rix8IgCJlSqxciZa60qheAVb/IZ1/Mb9cg9fG95f/OIXixUXCz2U7PX5ml3jdT0RMi22EiH2+IljNthgg7THHnsUIchd7nKXotvNK3vaHWfzKqt41VkY3v/+9+/qtus0yFnuev/2b/9WvNos2nLHxkP4eM1ZtNagJDYvj1eqhXM8nI59dBoPmBcaaLxmLYKXuH601gfgzWFBrNiKV6xtvPHGi5r94Ac/KOrUeNVda/+GWbd2gpxe3+8B1XyvxEqpWIUWD9JX2ppr0+25oh9R/9hjqjWc66Tfva5rp/dd66qxToOcX/7yl8UqtljxFiYLrQBsNo7wKPaPicDjMY95TPE6tsZKxl4EOf2+D/fcc8/iu+E+97nPgrdOhH4R2Mb/Fi30vdDt/Taoz8VK2rGxsfnLxd9j7zGNAAECBAgQIECAAIHyCQhyylczPSZAoOQCZdt0eFhBTqzaiDBnsfanP/2pWKXS2P+kNciJTawjlIm2XCjUuMbNN99crNqIV9FEu+iii9LOO+9c/P+9Pl/zA8p4YBorFWJFyGIPFBdziPrEK9ki2Gr34XjzOGPl09TUVNd75XQa5Cy1+ijGGCsi4jf8o3Vy7GJ70HTydbHUXh3N9Y+H/bHiphGmLXSN1mCotX/DrFs7QU6v7/cwavaN1W7xf4utkOqkbisNcuIVjtGXCH4XWmHVSb97XdfJycn5/b/a+R774x//WAQr8RrBaJ0GOREaxwqOCKSWC1KXq1Evgpx+34fLfce03rcLeS7nMMx/L9t8Y5hWrk2AAAECBAgQIEAgdwFBTu4V0j8CBConULZNh5uDnIVeYdarArU+XG4OURa7RvMD1tYgp/nf3vnOdxa/ab9ci5UbsU9KY6+U5jCp1+eLVybFK9JiD6DmFvvfjI+Pp5122qn4TeqlwoL43Ic//OHit+CjxSuh4uHrne985yWH2rrZfewlExvOd9M6DXJiH414eLpYaw5ylgtnOjl2oev9z//8T/rhD3+Yrr766mIFQuwxFPtiRGt9YNs8ztbXuHUzlmHWrZ0gp9f3exh1Y9jOPdlpkBN78sQr2Lbddtvi9YaxwmqxlX+d9rvXdW1eobbcz07DqvkznQY5zcFJvKYxvp/udre7tVOG2x3TiyCn3/fhcr8w0Fr/sgU5ZZtvdHWj+RABAgQIECBAgACBmggIcmpSaMMkQCAPgTJuOtz6kLQ1MOmVbDsPl1uvtViQ07pap5OHb/EKndhIPFojSOj1+RrjuPHGG4vXw0WAsFCLB8677757sf/Hdtttl+55z3ve7rDWjdi7qUcnPkvVYLEVA0utdGk9XyfhTLvH3nLLLSleKRT37je+8Y3idXuxn0ojtFnIrNmk9d6MvV2iJsu15hC0NZQaZt2W+1nr1/3eyX2wnG3zv3e6R04n545jO+l3L+vaGiy3+3Pa/HPRaZDT7s9UO4YrDXJyuQ87qX87LoM6pozzjUHZuA4BAgQIECBAgACBMgoIcspYNX0mQKC0AmXcdDg2gY9XdjXChnZXI3RapOUeLi90vsWCnNZztfsANK6x0IPMXp+veSyxx0T8Fv/73ve+dP311y/KFqHOmjVrij1hmlcP9PLBcac1a33InVuQEw/Cr7zyymKPi8Zm5YuNMVZCxevQLr300uKQpYKcdsPMsgY5/brf+/VAvKpBTrd1WEmQ01yj5VbELfd9sdIgp9vxL/Y93uhvp/dhp8cv5zKofy/jfGNQNq5DgAABAgQIECBAoIwCgpwyVk2fCRAopcDc3Nz8JtAxgJmZmdv8PddBte710c7+IIuNJVag/Mu//EvadNNN0w477JAe/ehHz4cSvQxyVvKb3M2vJerFipyFzreQT6waidd8XXDBBSn2xYgQIPa9aW0RSrzhDW9Id73rXYt/6uWD127uwU5frbZcqNbJioCljo0QJ14TFSuemlfeNF6rFRuzx94oW2+9dbH5993vfvdFV150+0C53SBnpQ/MO63bcj9rvf756fYBervjyjXIWWldh7Eip/nVcCvt/0qDnFzuwzIGObECMV7N2Wjx9/ie0wgQIECAAAECBAgQKK+AIKe8tdNzAgRKJlDmTYebN9yO/STOOuustPHGG3dcgXPPPTfttddexedGR0dTvPpl8803L/6+3MPlhS7W6z1yWkOr5tVH3ezVsNT5lsP7y1/+UqzQiWDn1FNPTRGCRXvgAx+Yzj///LTNNtsUfz/ppJOKVTrRVhKyLdefxf491yDnhhtuSAcccEARiEV71rOeVex99PCHPzzd4Q53uN1wlnpovtTeSUu5LRU0DbNu7fys9eN+79cD8ZyCnF7XtZs9cpr7sJJXq5V1j5zlvnc7vQ87Pb7b79Jefq7M841eOjgXAQIECBAgQIAAgSoJCHKqVE1jIUAga4Eybzr8k5/8JB144IHp4osvLow/8IEPpMMOOyyts846bZv/7ne/Sy9+8YuL14hFO/jgg9N73vOetN566xV/b+fhcuvFlgpymjftXuyVX63ni9fIHXrooem8884r/umiiy5KO++8c/H/9/p8bcOllH70ox8VYU3j9XbNG3R/9rOfLTZsj7bTTjsVvhH2DKrlGuRE+BX3aLSJiYl08sknpw022GBRlj/+8Y/pqKOOSqecckpxTOsD8OZQpp3ArDX8aV3dMMy6tfOz1o/7vV8PxHMKcnpd1+YQvZ3vsQiAY9Ve7PW10H0c/22pOnz5y18uvk9iNeCuu+6aTj/99HT/+99/ya+TxqshN9pooyI8jX29oq10RU6/vnc7vQ87PX5Q371LXafM840c/PSBAAECBAgQIECAQI4Cgpwcq6JPBAhUTqDsmw7HQ+l4wP285z2vqE2syvngBz+YNtlkk7ZqFZ+PVTwRRsQDwnvc4x7FapxGABEnaefhcuvFlgpyvvWtb6V99tmn2Ng++hkb1DdW/yzW6S9+8Ytpv/32SxFcta486uX54mHrJz7xiSIo+u53v5ve+ta3pic/+clLWjaP9c1vfnN6zWteUxwfK3X233//dMUVVxR/j/M+4xnPWPJcP/7xj9Nzn/vc9Ne//jU94AEPKF7VFq8Z66blGuR0+sq55jAgHFqDnOb6t7MqrTX8bA1yhlm3dn7Wenm/N+6rfj0QzynI6XVdf/CDHxSryb7yla+09T3WfPxC93H8t6Xq0HzfRiAc35tLfTf9+c9/Tq961avSu9/97qLMn/zkJ4vgNFovgpwc7sN+3bfdfN+285myzzfaGaNjCBAgQIAAAQIECNRRQJBTx6obMwECAxeowqbDsVolfiP8nHPOKfwihPn3f//39MhHPnJJzwhxLrzwwnTEEUfMvx7sRS96UTr++OPn98eJE7TzcLn1QksFOa0PGOM1QXHNxgqg1nP97Gc/K8YXDyKjvfa1ry1exXWnO92p+Huvzxe/Mf+yl72sOPfLX/7y9KY3vWl+35vWvrXaND8sjdcIRT/DItpyIdvf/va39I53vKP4rf1oK13FU4Yg5yUveUlR+8a+Qq2+f/jDH4qH0SeeeOL8P7UGOa31f8tb3lLUrXF/NJ+z1Tj+rTXIGWbd2vlZ6/X9Hgb9eiCeU5DT67q2nm+p77G47+K+jNdqNVqnr1aL7+v4bop7O1qsjPKg/QAAIABJREFUxPyP//iPdM973nPB7/kvfOEL6aCDDiq+21u/S3oR5ORwH/brvu3XRKQK841+2TgvAQIECBAgQIAAgTILCHLKXD19J0CgFAJzc3PFfjCNNjMzc5u/l2IQ/9fJWN1yyCGHFL8dHi02jl+zZk3xOrKFHvT9/Oc/L1buREgRK3GiPf3pTy/2dYmVIM2tnYfLrVZLBTlx7HXXXVessIl+R4vfbI/VLPEKoOb2/e9/P73iFa+Yf6XaYmFIL8/X/JvmsULpmGOOKcKu1qApHmTGq+xe97rXFYZPecpTitcdPehBD5ofQmxk/ZznPGe+Lk984hPTCSeckLbeeuvbvP4uAov3ve99RajQWBkV5w6jbluuQU7zK6nCN0KaWLnUvD9OPLSOFQxxD8eKsebWvD9S47831z/O+cpXvrII45pr1mrc+OxCG8cPq27t/qz18n4Ph349EM8pyIlx9rqureeLMCdW0a2//vrzt2zcd+985zvT2972tvnv2vjHToOc+Ezr/lKHH3548R3efL342fna175WvC6z8b8Hra/cbA5yWvf2av5ZW+6+GPZ9uFz/uv3u7Mfn4l4ZGxu7zf82jIyM9ONSzkmAAAECBAgQIECAwIAFBDkDBnc5AgTqJ1C1TYcjgIiVK41N5KOi8VB7m222Sdtuu23x/0dIEHstfPWrX73NQ8U999yz+G3vDTfc8HY3QrsPlxd7APilL30pRYDR3OJhY+x3Ew/b4zfGG33dcccd02Mf+9gUv+0erySLsTSCpnjFWDyQXOh1Qr08X5wrXkd09NFHz3c5XFatWjX/yrqbbropXXLJJSkeVEeL4Cz2x4lXxrW2eC1cvPqucWz8+/bbb5+e9KQnFTWJ8V9wwQXzDvHvS60qafcnNdcgp3UFWYwnArpYNdC4R+OeiRUF0aLuEZKFb7SFgpfWVwTGcVGz3XbbrfizuV5xjXXXXTdFmLnY+eK/D6Nu7f6s9fJ+j7H264F4bkFOP+ravPKl8V0Q3wMbb7zx7X62IzSJV6RF6ybIic8tdL3Y+2bTTTdN8WrI+Pf4bmq0hVYK/elPfypW9jRWum222WbFa9fiZyNe/9j4BYfl7oth34fL9a/d78pBHFe1+cYgzFyDAAECBAgQIECAQFkEBDllqZR+EiBQWoEqbjr861//ung9Vzz0jv9/udZYuRNBw2KvNmv34XLztZZbkRPHxkPAK6+8sghMrrrqqiW7Oj4+XvxG+1Kvi+vl+eJVSCeffHKxImQ5xwgaYpXNLrvscptVNs0Duuaaa4rXKk1PTy85zqhHBBWHHXbYoq8bW66mjX/PNciJ/sVvp0eIt5xHvD4qXk8XKwjitUTxEDxWOL33ve8tHjo3t1tuuaXYhyhW4zTCwVarCHVidcQ3v/nNdOyxxxb/HD8rEYAu1AZdt05+1np5v/frgXiOQU7UuZd1bacOca/Gd8n973//YpVktG6DnHb7H9eM1xJGYBPBZWtrDYQa/x577+y7777FX9u5L9oZf+Pcy32Pt3O9xf53ZiHPdr8rB3FcFecbg3BzDQIECBAgQIAAAQJlEBDklKFK+kiAQGkFqr7p8O9+97t02WWXFSs9rr/++uLBZWNly1ZbbZW22GKLtPfee6fttttu0T0WGsXt5OFy4zPtBDmNY+MVZbH64cwzz0zXXnttuvrqq4t/ilVEsUpjjz32SNHn5ldvLXXj9fJ8sWrj/PPPT5/+9KeL18A1VtVEePP4xz++MIyVOouFYM39jHAoXnX0sY99rFgRFSujokW4ECtSYm+jCCs22GCDnvxc5RzkxADjvgrXs88+u3CJ8KWxgiws4lV/8SqiddZZJ/3yl78sApzY02mTTTYpNnrffPPNF3SKmoVx1K2x8izun1hpEMFQPFDt5IHxIOvWzc9aL+73Tjw6uTlzDXJiDL2ua7xCbWpqKp177rnFipgIgON7IlbLRDAbIXR8xx1wwAEF4UqCnPh8c90jEG98N8X3ZlwzrhPfLfHzs1CLACa+a9/+9renz3zmM/OBdbzi8jWveU3xkU7ui2Hch530r5P7ttfHVn2+0Wsv5yNAgAABAgQIECBQNgFBTtkqpr8ECJRKwKbDpSqXzhLoqUDzA+CLLroo7bzzzj09v5MRIECgIRCvrYuQL1qszIrvH40AAQIECBAgQIAAgeoICHKqU0sjIUAgM4G5ubn5PQCia/GaJ5sOZ1Yk3SHQpkCsRDjqqKPSfe5zn7Trrrum/fbbb8nX0sXKtCOPPDKdfvrpxfdA/Lb8Yqt72uyCwwgQILCgQMwvYmVho5lvuFEIECBAgAABAgQIVE9AkFO9mhoRAQKZCNh0OJNC6AaBHgjEK9n233//dMUVVxSvqDvrrLOKjeYXa5/73OeK107Ffjt77rlnOvXUU4sQSCNAgECvBcw3ei3qfAQIECBAgAABAgTyExDk5FcTPSJAoCICNh2uSCENg8D/7RUSm7q/+93vLjwOP/zw9KY3vSmtv/76t/G55ZZbir1LXvnKVxZ7MUXLfYN0BSZAoNwC5hvlrp/eEyBAgAABAgQIEGhHQJDTjpJjCBAg0KGATYc7BHM4gRIIXHfddenAAw+cD2jue9/7ph133DFtueWW6Y53vGP61a9+lS6++OJic/dGi9exReCz3nrrlWCEukiAQNkEzDfKVjH9JUCAAAECBAgQINCdgCCnOzefIkCAwJICq1evTtPT08UxNh12sxCojsA3vvGN9JKXvCRdfvnlSw4qQp742X/BC16Q1l133eoAGAkBAlkJTExMpKmpKfONrKqiMwQIECBAgAABAgR6LyDI6b2pMxIgUHOBubm5YnPzRrPpcM1vCMOvnMCf//zndOWVV6bzzjsvXXbZZfMrcDbccMO0xRZbpN133z3tscceaYMNNqjc2A2IAIF8BGJ+MTY2Zr6RT0n0hAABAgQIECBAgEDfBAQ5faN1YgIE6ipg0+G6Vt64CRAgQIDA4ATMNwZn7UoECBAgQIAAAQIEhi0gyBl2BVyfAIHKCdh0uHIlNSACBAgQIJCdgPlGdiXRIQIECBAgQIAAAQJ9ExDk9I3WiQkQqKOATYfrWHVjJkCAAAECgxUw3xist6sRIECAAAECBAgQGLaAIGfYFXB9AgQqJbB69eo0PT1djCk2Ol+7dm2lxmcwBAgQIECAwPAFJiYm0tTUlPnG8EuhBwQIECBAgAABAgQGIiDIGQizixAgUAeBubm5NDo6Oj/U2IR4ZGSkDkM3RgIECBAgQGBAAjG/GBsbM98YkLfLECBAgAABAgQIEMhBQJCTQxX0gQCBSgjYdLgSZTQIAgQIECCQtYD5Rtbl0TkCBAgQIECAAAECfREQ5PSF1UkJEKijgE2H61h1YyZAgAABAoMVMN8YrLerESBAgAABAgQIEMhBQJCTQxX0gQCB0gvYdLj0JTQAAgQIECCQvYD5RvYl0kECBAgQIECAAAECfREQ5PSF1UkJEKibwOrVq9P09HQx7DVr1qS1a9fWjcB4CRAgQIAAgT4LTExMpKmpKfONPjs7PQECBAgQIECAAIHcBAQ5uVVEfwgQKJ3A3NxcGh0dne93bEI8MjJSunHoMAECBAgQIJCvQMwvxsbGzDfyLZGeESBAgAABAgQIEOibgCCnb7ROTIBAXQRsOlyXShsnAQIECBAYnoD5xvDsXZkAAQIECBAgQIDAsAUEOcOugOsTIFB6AZsOl76EBkCAAAECBLIXMN/IvkQ6SIAAAQIECBAgQKBvAoKcvtE6MQECdRCw6XAdqmyMBAgQIEBguALmG8P1d3UCBAgQIECAAAECwxYQ5Ay7Aq5PgECpBVavXp2mp6eLMaxZsyatXbu21OPReQIECBAgQCA/gYmJiTQ1NWW+kV9p9IgAAQIECBAgQIDAQAQEOQNhdhECBKooMDc3l0ZHR+eHFpsQj4yMVHGoxkSAAAECBAgMSSDmF2NjY+YbQ/J3WQIECBAgQIAAAQI5CAhycqiCPhAgUEoBmw6Xsmw6TYAAAQIESiVgvlGqcuksAQIECBAgQIAAgb4ICHL6wuqkBAjUQcCmw3WosjESIECAAIHhCphvDNff1QkQIECAAAECBAjkICDIyaEK+kCAQOkEbDpcupLpMAECBAgQKJ2A+UbpSqbDBAgQIECAAAECBPoiIMjpC6uTEiBQdYHVq1en6enpYphr1qxJa9eurfqQjY8AAQIECBAYsMDExESampoy3xiwu8sRIECAAAECBAgQyE1AkJNbRfSHAIHsBebm5tLo6Oh8P2MT4pGRkez7rYMECBAgQIBAeQRifjE2Nma+UZ6S6SkBAgQIECBAgACBvgkIcvpG68QECFRVwKbDVa2scREgQIAAgXwEzDfyqYWeECBAgAABAgQIEBi2gCBn2BVwfQIESidg0+HSlUyHCRAgQIBA6QTMN0pXMh0mQIAAAQIECBAg0DcBQU7faJ2YAIEqCth0uIpVNSYCBAgQIJCXgPlGXvXQGwIECBAgQIAAAQLDFhDkDLsCrk+AQKkEVq9enaanp4s+r1mzJq1du7ZU/ddZAgQIECBAIH+BiYmJNDU1Zb6Rf6n0kAABAgQIECBAgMBABAQ5A2F2EQIEqiAwNzeXRkdH54cSmxCPjIxUYWjGQIAAAQIECGQiEPOLsbEx841M6qEbBAgQIECAAAECBHIQEOTkUAV9IECgFALNmw7HypzJyclS9FsnCRAgQIAAgfIINM83xsfH51fmlGcEekqAAAECBAgQIECAQK8FBDm9FnU+AgQqK2DT4cqW1sAIECBAgEA2AuYb2ZRCRwgQIECAAAECBAhkIyDIyaYUOkKAQM4CNh3OuTr6RoAAAQIEqiFgvlGNOhoFAQIECBAgQIAAgV4LCHJ6Lep8BAhUUiBepTY9PV2Mbc2aNWnt2rWVHKdBESBAgAABAsMTmJiYmH+VmvnG8OrgygQIECBAgAABAgRyExDk5FYR/SFAIDuBubm5NDo6Ot+v2IR4ZGQku37qEAECBAgQIFBegZhfjI2NmW+Ut4R6ToAAAQIECBAgQKBvAoKcvtE6MQECVRFo3nQ4VuZMTk5WZWjGQYAAAQIECGQi0DzfGB8fn1+Zk0n3dIMAAQIECBAgQIAAgSEKCHKGiO/SBAiUQ8Cmw+Wok14SIECAAIEyC5hvlLl6+k6AAAECBAgQIECgvwKCnP76OjsBAiUXsOlwyQuo+wQIECBAoAQC5hslKJIuEiBAgAABAgQIEBiigCBniPguTYBA/gLxKrXp6emiozYdzr9eekiAAAECBMooMDExMf8qNfONMlZQnwkQIECAAAECBAj0V0CQ019fZydAoMQCc3NzaXR0dH4EsQnxyMhIiUek6wQIECBAgEBuAjG/GBsbM9/IrTD6Q4AAAQIECBAgQCAjAUFORsXQFQIE8hJo3nQ4VuZMTk7m1UG9IUCAAAECBEov0DzfGB8fn1+ZU/qBGQABAgQIECBAgAABAj0TEOT0jNKJCBComoBNh6tWUeMhQIAAAQL5CZhv5FcTPSJAgAABAgQIECCQm4AgJ7eK6A8BAlkI2HQ4izLoBAECBAgQqLSA+Ualy2twBAgQIECAAAECBHomIMjpGaUTESBQJYF4ldr09HQxJJsOV6myxkKAAAECBPIRmJiYmH+VmvlGPnXREwIECBAgQIAAAQK5CQhycquI/hAgMHSBubm5NDo6Ot+P2IR4ZGRk6P3SAQIECBAgQKA6AjG/GBsbM9+oTkmNhAABAgQIECBAgEDfBAQ5faN1YgIEyirQvOlwrMyZnJws61D0mwABAgQIEMhUoHm+MT4+Pr8yJ9Pu6hYBAgQIECBAgAABAkMUEOQMEd+lCRDIU8Cmw3nWRa8IECBAgECVBMw3qlRNYyFAgAABAgQIECDQXwFBTn99nZ0AgZIJ2HS4ZAXTXQIECBAgUEIB840SFk2XCRAgQIAAAQIECAxRQJAzRHyXJkAgP4F4ldr09HTRMZsO51cfPSJAgAABAlUQmJiYmH+VmvlGFSpqDAQIECBAgAABAgT6KyDI6a+vsxMgUCKBubm5NDo6Ot/j2IR4ZGSkRCPQVQIECBAgQCB3gZhfjI2NmW/kXij9I0CAAAECBAgQIJCRgCAno2LoCgECwxVo3nQ4VuZMTk4Ot0OuToAAAQIECFROoHm+MT4+Pr8yp3IDNSACBAgQIECAAAECBHomIMjpGaUTESBQdgGbDpe9gvpPgAABAgTyFzDfyL9GekiAAAECBAgQIEAgNwFBTm4V0R8CBIYiYNPhobC7KAECBAgQqJWA+Uatym2wBAgQIECAAAECBHomIMjpGaUTESBQZoF4ldr09HQxBJsOl7mS+k6AAAECBPIVmJiYmH+VmvlGvnXSMwIECBAgQIAAAQK5CQhycquI/hAgMHCBubm5NDo6On/d2IR4ZGRk4P1wQQIECBAgQKC6AjG/GBsbM9+obomNjAABAgQIECBAgEDfBAQ5faN1YgIEyiLQvOlwrMyZnJwsS9f1kwABAgQIECiJQPN8Y3x8fH5lTkm6r5sECBAgQIAAAQIECAxRQJAzRHyXJkAgDwGbDudRB70gQIAAAQJVFjDfqHJ1jY0AAQIECBAgQIBAfwUEOf31dXYCBDIXsOlw5gXSPQIECBAgUAEB840KFNEQCBAgQIAAAQIECAxRQJAzRHyXJkBg+ALxKrXp6enhd0QPCBAgQIAAgVoIrFmzJq1du7YWYzVIAgQIECBAgAABAgR6IyDI6Y2jsxAgUEKBubm5NDo6WsKe6zIBAgQIECBQVoHZ2dk0MjJS1u7rNwECBAgQIECAAAECQxAQ5AwB3SUJEMhDoHnT4Tx6pBcECBAgQIBAlQViJfDk5GSVh2hsBAgQIECAAAECBAj0QUCQ0wdUpyRAgAABAgQIdCuwzjrrzH/01ltv7fY0PkeAAAECBAgQIECAAAECBAhURECQU5FCGgYBAgQIECBQDQFBTjXqaBQECBAgQIAAAQIECBAgQKBXAoKcXkk6DwECBAgQIECgBwKCnB4gOgUBAgQIECBAgAABAgQIEKiQgCCnQsU0FAIECBAgQKD8AoKc8tfQCAgQIECAAAECBAgQIECAQC8FBDm91HQuAgQIECBAgMAKBQQ5KwT0cQIECBAgQIAAAQIECBAgUDEBQU7FCmo4BAgQIECAQLkFBDnlrp/eEyBAgAABAgQIECBAgACBXgsIcnot6nwECBAgQIAAgRUICHJWgOejBAgQIECAAAECBAgQIECgggKCnAoW1ZAIECBAgACB8goIcspbOz0nQIAAAQIECBAgQIAAAQL9EBDk9EPVOQkQIECAAAECXQoIcrqE8zECBAgQIECAAAECBAgQIFBRAUFORQtrWAQIECBAgEA5BQQ55aybXhMgQIAAAQIECBAgQIAAgX4JCHL6Jeu8BAgQIECAAIEuBAQ5XaD5CAECBAgQIECAAAECBAgQqLCAIKfCxTU0AgQIECBAoHwCgpzy1UyPCRAgQIAAAQIECBAgQIBAPwUEOf3UdW4CBAgQIECAQIcCgpwOwRxOgAABAgQIECBAgAABAgQqLiDIqXiBDY8AAQIECBAol4Agp1z10lsCBAgQIECAAAECBAgQINBvAUFOv4WdnwABAgQIECDQgYAgpwMshxIgQIAAAQIECBAgQIAAgRoICHJqUGRDJECAAAECBMojIMgpT630lAABAgQIECBAgAABAgQIDEJAkDMIZdcgQIAAAQIECLQpIMhpE8phBAgQIECAAAECBAgQIECgJgKCnJoU2jAJECBAgACBcggIcspRJ70kQIAAAQIECBAgQIAAAQKDEhDkDEradQgQIECAAAECbQgIctpAcggBAgQIECBAgAABAgQIEKiRgCCnRsU2VAIECBAgQCB/AUFO/jXSQwIECBAgQIAAAQIECBAgMEgBQc4gtV2LAAECBAgQILCMgCDHLUKAAAECBAgQIECAAAECBAg0Cwhy3A8ECBAgQIAAgYwEBDkZFUNXCBAgQIAAAQIECBAgQIBABgKCnAyKoAsECBAgQIAAgYaAIMe9QIAAAQIECBAgQIAAAQIECDQLCHLcDwQIECBAgACBjAQEORkVQ1cIECBAgAABAgQIECBAgEAGAoKcDIqgCwQIECBAgACBhoAgx71AgAABAgQIECBAgAABAgQINAsIctwPBAgQIECAAIGMBAQ5GRVDVwgQIECAAAECBAgQIECAQAYCgpwMiqALBAgQIECAAIGGgCDHvUCAAAECBAgQIECAAAECBAg0Cwhy3A8ECBAgQIAAgYwEBDkZFUNXCBAgQIAAAQIECBAgQIBABgKCnAyKoAsECBAgQIAAgYaAIMe9QIAAAQIECBAgQIAAAQIECDQLCHLcDwQIECBAgACBjAQEORkVQ1cIECBAgAABAgQIECBAgEAGAoKcDIqgCwQIECBAgACBhoAgx71AgAABAgQIECBAgAABAgQINAsIctwPBAgQIECAAIGMBAQ5GRVDVwgQIECAAAECBAgQIECAQAYCgpwMiqALBAgQIECAAIGGgCDHvUCAAAECBAgQIECAAAECBAg0Cwhy3A8ECBAgQIAAgYwEBDkZFUNXCBAgQIAAAQIECBAgQIBABgKCnAyKoAsECBAgQIAAgYaAIMe9QIAAAQIECBAgQIAAAQIECDQLCHLcDwQIECBAgACBjAQEORkVQ1cIECBAgAABAgQIECBAgEAGAoKcDIqgCwQIECBAgACBhoAgx71AgAABAgQIECBAgAABAgQINAsIctwPBAgQIECAAIGMBAQ5GRVDVwgQIECAAAECBAgQIECAQAYCgpwMiqALBAgQIECAAIGGgCDHvUCAAAECBAgQIECAAAECBAg0Cwhy3A8ECBAgQIAAgYwEBDkZFUNXCBAgQIAAAQIECBAgQIBABgKCnAyKoAsECBAgQIAAgYaAIMe9QIAAAQIECBAgQIAAAQIECDQLCHLcDwQIECBAgACBjAQEORkVQ1cIECBAgAABAgQIECBAgEAGAoKcDIqgCwQIECBAgACBhoAgx71AgAABAgQIECBAgAABAgQINAsIctwPBAgQIECAAIGMBAQ5GRVDVwgQIECAAAECBAgQIECAQAYCgpwMiqALBAgQIECAAIGGgCDHvUCAAAECBAgQIECAAAECBAg0Cwhy3A8ECBAgQIAAgYwEBDkZFUNXCBAgQIAAAQIECBAgQIBABgKCnAyKoAsECBAgQIAAgYaAIMe9QIAAAQIECBAgQIAAAQIECDQLCHLcDwQIECBAgACBjAQEORkVQ1cIECBAgAABAgQIECBAgEAGAoKcDIqgCwQIECBAgACBhoAgx71AgAABAgQIECBAgAABAgQINAsIctwPBAgQIECAAIGMBAQ5GRVDVwgQIECAAAECBAgQIECAQAYCgpwMiqALBAgQIECAAIGGgCDHvUCAAAECBAgQIECAAAECBAg0Cwhy3A8ECBAgQIAAgYwEBDkZFUNXCBAgQIAAAQIECBAgQIBABgKCnAyKoAsECBAgQIAAgYaAIMe9QIAAAQIECBAgQIAAAQIECDQLCHLcDwQIECBAgACBjAQEORkVQ1cIECBAgAABAgQIECBAgEAGAoKcDIqgCwQIECBAgACBhoAgx71AgAABAgQIECBAgAABAgQINAsIctwPBAgQIECAAIGMBAQ5GRVDVwgQIECAAAECBAgQIECAQAYCgpwMiqALBAgQIECAAIGGgCDHvUCAAAECBAgQIECAAAECBAg0Cwhy3A8ECBAgQIAAgYwEBDkZFUNXCBAgQIAAAQIECBAgQIBABgKCnAyKoAsECBAgQIAAgYaAIMe9QIAAAQIECBAgQIAAAQIECDQLCHLcDwQIECBAgACBjAQEORkVQ1cIECBAgAABAgQIECBAgEAGAoKcDIqgCwQIECBAgACBhoAgx71AgAABAgQIECBAgAABAgQINAsIctwPBAgQIECAAIE+Cfz2t79NBx98cDr66KPTqlWr2rpKN0HOpZdemk444YR02mmnpXvf+95tXcdBBAgQIECAAAECBAgQIECAQDkEBDnlqJNeEiBAgAABAiUVeMMb3pCOO+64Isg59thjlw10OglyIsCJc8efce64lkaAAAECBAgQIECAAAECBAhUS0CQU616Gg0BAgQIECCQmUCsytloo43SzTffXPRsuUCnnSCnOcCJc97rXvdKN9xwg9U4mdVedwgQIECAAAECBAgQIECAQC8EBDm9UHQOAgQIECBAgMASAo1VOc2HLBboLBXktAY4jfNZjeP2I0CAAAECBAgQIECAAAEC1RUQ5FS3tkZGgAABAgQIZCLQuipnqUBnoSBnsQAnzmM1TiZF1g0CBAgQIECAAAECBAgQINAnAUFOn2CdlgABAgQIECDQLLDQqpyFAp2nPOUp8//585///PweOItpWo3jPiNAgAABAgQIECBAgAABAtUWEORUu75GR4AAAQIECGQisNSqnG67aDVOt3I+R4AAAQIECBAgQIAAAQIEyiMgyClPrfSUAAECBAgQKLnAcqtyOh2e1TidijmeAAECBAgQIECAAAECBAiUT0CQU76a6TEBAgQIECBQUoFersqxGqekN4FuEyBAgAABAgQIECBAgACBDgUEOR2COZwAAQIECBAgsBKBXq3KsRpnJVXwWQIECBAgQIAAAQIECBAgUB4BQU55aqWnBAgQIECAQAUEerEqx2qcCtwIhkCAAAECBAgQIECAAAECBNoUEOS0CeUwAgQIECBAgECvBFa6KsdqnF5VwnkIECBAgAABAgQIECBAgED+AoKc/GukhwQIECBAgEDFBFayKsdqnIrdDIZDgAABAgQIECBAgAABAgSWERDkuEUIECBAgAABAkMQ6HZVjtU4QyiWSxIgQIAAAQIECBAgQIAAgSEKCHKGiO/SBAgQIECAQH0FulmVYzVOfe8XIydAgAABAgQIECCXa7wwAAAgAElEQVRAgACB+goIcupbeyMnQIAAAQIEhizQ6aocq3GGXDCXJ0CAAAECBAgQIECAAAECQxAQ5AwB3SUJECBAgAABAiHQyaocq3HcMwQIECBAgAABAgQIECBAoJ4Cgpx61t2oCRAgQIAAgUwE2l2VYzVOJgXTDQIECBAgQIAAAQIECBAgMGABQc6AwV2OAAECBAgQINAs0M6qHKtx3DMECBAgQIAAAQIECBAgQKC+AoKc+tbeyAkQIECAAIFMBJZblWM1TiaF0g0CBAgQIECAAAECBAgQIDAEAUHOENBdkgABAgQIECDQLLDUqhyrcdwrBAgQIECAAAECBAgQIECg3gKCnHrX3+gJECBAgACBTAQWW5VjNU4mBdINAgQIECBAgAABAgQIECAwJAFBzpDgXZYAAQIECBAg0Cyw0Kocq3HcIwQIECBAgAABAgQIECBAgIAgxz1AgAABAgQIEMhEoHVVjtU4mRRGNwgQIECAAAECBAgQIECAwBAFBDlDxHdpAgQIECBAgECzQPOqHKtx3BsECBAgQIAAAQIECBAgQIBACAhy3AcECBAgQIAAgYwEGqtyrMbJqCi6QoAAAQIECBAgQIAAAQIEhiggyBkivksTIFBfgXXWWae+gzdyAgQIECBAYOACt95668Cv6YIECBAgQIAAAQIECPRGQJDTG0dnIUCAQEcCgpyOuBxMgAABAgQIrFBAkLNCQB8nQIAAAQIECBAgMEQBQc4Q8V2aAIH6Cghy6lt7IydAgAABAsMQEOQMQ901CRAgQIAAAQIECPRGQJDTG0dnIUCAQEcCzUGOBysd0TmYAAECBAgQaFPAfKNNKIcRIECAAAECBAgQyFxAkJN5gXSPAIFqCniwUs26GhUBAgQIEMhJwHwjp2roCwECBAgQIECAAIHuBQQ53dv5JAECBLoW8GClazofJECAAAECBNoUMN9oE8phBAgQIECAAAECBDIXEORkXiDdI0CgmgIerFSzrkZFgAABAgRyEjDfyKka+kKAAAECBAgQIECgewFBTvd2PkmAAIGuBTxY6ZrOBwkQIECAAIE2Bcw32oRyGAECBAgQIECAAIHMBQQ5mRdI9wgQqKaAByvVrKtRESBAgACBnATMN3Kqhr4QIECAAAECBAgQ6F5AkNO9nU8SIECgawEPVrqm80ECBAgQIECgTQHzjTahHEaAAAECBAgQIEAgcwFBTuYF0j0CBKop4MFKNetqVAQIECBAICcB842cqqEvBAgQIECAAAECBLoXEOR0b+eTBAgQ6FrAg5Wu6XyQAAECBAgQaFPAfKNNKIcRIECAAAECBAgQyFxAkJN5gXSPAIFqCniwUs26GhUBAgQIEMhJwHwjp2roCwECBAgQIECAAIHuBQQ53dv5JAECBLoW8GClazofJECAAAECBNoUMN9oE8phBAgQIECAAAECBDIXEORkXiDdI0CgmgIerFSzrkZFgAABAgRyEjDfyKka+kKAAAECBAgQIECgewFBTvd2PkmAAIGuBTxY6ZrOBwkQIECAAIE2Bcw32oRyGAECBAgQIECAAIHMBQQ5mRdI9wgQqKaAByvVrKtRESBAgACBnATMN3Kqhr4QIECAAAECBAgQ6F5AkNO9nU8SIECgawEPVrqm80ECBAgQIECgTQHzjTahHEaAAAECBAgQIEAgcwFBTuYF0j0CBKop4MFKNetqVAQIECBAICcB842cqqEvBAgQIECAAAECBLoXEOR0b+eTBAgQ6FrAg5Wu6XyQAAECBAgQaFPAfKNNKIcRIECAAAECBAgQyFxAkJN5gXSPAIFqCniwUs26GhUBAgQIEMhJwHwjp2roCwECBAgQIECAAIHuBQQ53dv5JAECBLoW8GClazofJECAAAECBNoUMN9oE8phBAgQIECAAAECBDIXEORkXiDdI0CgmgIerFSzrkZFgAABAgRyEjDfyKka+kKAAAECBAgQIECgewFBTvd2PkmAAIGuBTxY6ZrOBwkQIECAAIE2Bcw32oRyGAECBAgQIECAAIHMBQQ5mRdI9wgQqKaAByvVrKtRESBAgACBnATMN3Kqhr4QIECAAAECBAgQ6F5AkNO9nU8SIECgawEPVrqm80ECBAgQIECgTQHzjTahHEaAAAECBAgQIEAgcwFBTuYF0j0CBKop4MFKNetqVAQIECBAICcB842cqqEvBAgQIECAAAECBLoXEOR0b+eTBAgQ6FrAg5Wu6XyQAAECBAgQaFPAfKNNKIcRIECAAAECBAgQyFxAkJN5gXSPAIFqCniwUs26GhUBAgQIEMhJwHwjp2roCwECBAgQIECAAIHuBQQ53dv5JAECBLoW8GClazofJECAAAECBNoUMN9oE8phBAgQIECAAAECBDIXEORkXiDdI0CgmgIerFSzrkZFgAABAgRyEjDfyKka+kKAAAECBAgQIECgewFBTvd2PkmAAIGuBTxY6ZrOBwkQIECAAIE2Bcw32oRyGAECBAgQIECAAIHMBQQ5mRdI9wgQqKaAByvVrKtRESBAgACBnATMN3Kqhr4QIECAAAECBAgQ6F5AkNO9nU8SIECgawEPVrqm80ECBAgQIECgTQHzjTahHEaAAAECBAgQIEAgcwFBTuYF0j0CBKop4MFKNetqVAQIECBAICcB842cqqEvBAgQIECAAAECBLoXEOR0b+eTBAgQ6FrAg5Wu6XyQAAECBAgQaFPAfKNNKIcRIECAAAECBAgQyFxAkJN5gXSPAIFqCniwUs26GhUBAgQIEMhJwHwjp2roCwECBAgQIECAAIHuBQQ53dv5JAECBLoW8GClazofJECAAAECBNoUMN9oE8phBAgQIECAAAECBDIXEORkXiDdI0CgmgIerFSzrkZFgAABAgRyEjDfyKka+kKAAAECBAgQIECgewFBTvd2PkmAAIGuBTxY6ZrOBwkQIECAAIE2Bcw32oRyGAECBAgQIECAAIHMBQQ5mRdI9wgQqKaAByvVrKtRESBAgACBnATMN3Kqhr4QIECAAAECBAgQ6F5AkNO9nU8SIECgawEPVrqm80ECBAgQIECgTQHzjTahHEaAAAECBAgQIEAgcwFBTuYF0j0CBKop4MFKNetqVAQIECBAICcB842cqqEvBAgQIECAAAECBLoXEOR0b+eTBAgQ6FrAg5Wu6XyQAAECBAgQaFPAfKNNKIcRIECAAAECBAgQyFxAkJN5gXSPAIFqCniwUs26GhUBAgQIEMhJwHwjp2roCwECBAgQIECAAIHuBQQ53dv5JAECBLoW8GClazofJECAAAECBNoUMN9oE8phBAgQIECAAAECBDIXEORkXiDdI0CgmgIerFSzrkZFgAABAgRyEjDfyKka+kKAAAECBAgQIECgewFBTvd2PkmAAIGuBTxY6ZrOBwkQIECAAIE2Bcw32oRyGAECBAgQIECAAIHMBQQ5mRdI9wgQqKaAByvVrKtRESBAgACBnATMN3Kqhr4QIECAAAECBAgQ6F5AkNO9nU8SIECgawEPVrqmy/KDl1xySdpzzz3T73//+6J/r3/969Oxxx6b7njHO2bZ3246tXbt2nTMMccUHz3jjDPS/2PvXqCrreo78W/AylCWvAJqwtgO2lUWWlehJirWG1IQtJqgXIarSgWHBGgRsFRJI4UYtFaQBWgCwvgKclERNFGnYvHWar0lClOGYTlTwc5oMlSYVxe1XoD/+u1p8j95cpKck/OcnNvnrOVS3zxnXz77ycvh+Z7f3ieddNJmmvGeBgW2eh22ur8GeUp/+2OPPZbuu+++9LnPfS598YtfTHfddVd64IEHcj/7779/eu5zn5sOO+ywNDQ0lJ72tKdt2P9Xv/rV9JKXvGT5umuuuSaddtppqfKfCRs1EuM57rjj8liOOOKIdOONN6a99957xdu2qp+NxurnrRfweaP1a2AEBAgQIECAAAECBMoQEOSUoagNAgQI1CngwUqdYG18+aOPPpouuuiiFA+8l14HHXRQuvnmm9Mzn/nMNh55fUPr9Qf69Wk17+qtXoey+3vwwQfT1VdfnYOI/fbbr3lQDbYcAc6Xv/zl9Jd/+Zc5xNno9aQnPSmdccYZ6bzzzktPfepT17y8GLA8+9nPTrfccks64IADNupi+eebCXKa1U/Ng3ZhywR83mgZvY4JECBAgAABAgQIlCogyCmVU2MECBCoTcCDldqcOuGq73//++mEE05I3/jGN9I+++yTfvSjH+VhX3vttenUU0/thCnUNMayH+jX1KmLVgls9TqU1d/Pf/7z9KEPfShdfvnl6d/9u3+XPvrRj+aKlnZ8RWXdJZdckt797nevGN4LX/jC9NKXvnS5+uXee+9NX/rSl5YrdOLiF7/4xemKK65IAwMDVadWDHLioje84Q3pyiuvTHvssUdNHJsJcprVT00DdlFLBXzeaCm/zgkQIECAAAECBAiUJiDIKY1SQwQIEKhdwIOV2q3a/crbbrstHX300XmYF198cfrEJz6RtzyKrdauu+66tOeee7b7FGoaX1kP9GvqzEVrCmz1OpTV349//OO8HV9Utxx44IFtG+Q89NBD6W1ve1v64Ac/mNcgKm3e+ta3pje/+c05qC2+IqD6m7/5mzQ2NpZ/7+MVFXkRWkUVTPFVLciJa+rZYm2zQU4z+vGr2v4CPm+0/xoZIQECBAgQIECAAIFaBAQ5tSi5hgABAiULeLBSMmiLmnvkkUfSWWedlbZv354fTsd/T09P562j4gHw7bffng499NAWja7cbst6oF/uqHqvta1eh7L664QgJ0KZCGQuvfTSfGNFxVD8Ph988MEbnmET1Tl/9Ed/lCvz4nXsscfmvweKQe5aQU49W581EuSU3U/v/QZ23ox93ui8NTNiAgQIECBAgAABAtUEBDnuCwIECLRAwIOVFqA3ocu77747HXPMMel73/teev3rX5/e//73p89//vPLFTpvf/vb89k5u+yySxN639omy3qgv7Wj7r7etnodyuqvE4KcO+64I/8+x9Zq++67b/rwhz+cQ5xaX1/4whfSySefvLy9YlTnHXXUUSveXhnkRIVPbKcWwUy8at1ird4gp5n91GrjutYJ+LzROns9EyBAgAABAgQIEChTQJBTpqa2CBAgUKOABys1QrXxZY8//nh63/velw83j9dll12WzjnnnFR5Zk5ssXTzzTenZz7zmW08k9qGVtYD/dp6c9VaAlu9DmX11+5BzsMPP5xOP/309PGPfzzTX3DBBemiiy5KT3jCE2q+GaOi5/zzz89n5MTrlFNOSVdddVXafffdl9uoDHKOOOKIXMUTf28sna1VyxZr9QY5zeynZhwXtkzA542W0euYAAECBAgQIECAQKkCgpxSOTVGgACB2gQ8WKnNqZ2vigev8Q36OB9jv/32S7feems64IAD0qOPPprGx8fTu971rjz8a6+9Np166qkbTqXygfnf/d3f5UPT77///nwI+mc+85n8rf299torvehFL0onnHBCOvLII1c8IC520Mz2PvKRj+TzTuJVWZVU69knEYJNTk5mp3hVtrch1L9dsDS/yj5/8IMfpOuvvz57ff3rX8/b273gBS/IFVKxVpUP1CNYiJAt1u3LX/7yuteuNaZ4cP/3f//3eQu9v/3bv03f+c538qXPfe5z00tf+tL0H//jf8znpdQaBsSYoooj2osH/lEZEhUhUSUSa7733nvnCq93vOMdNbk99thjeauvW265ZdPjq6e/ak5rbSVWee3S/V58f9m+691bMc5XvepV2bzy97nW+3Hpuvj7ILZmi/DkZS97Wf47oXL9i0FOVP3EeTxLvwtxP8d9We18naU+NhPkNKufen1cv/UCPm9svbkeCRAgQIAAAQIECDRDQJDTDFVtEiBAYAMBD1Y6/xa588470+te97r84Lf4zfvKn8U111133aqzMooCxeDln/7pn9KZZ56Z4vD1aq/nP//56fLLL0+///u/X/X8jma2Vxm8VJ4TFOOsJbiqDME2W7VUGeTceOON6dvf/nY699xz1/Q6/PDDc3XEb//2b6fPfe5z6S1vecvyllZF3wjRYs3ijJRqrwii5ubmchvxYH6912te85r0V3/1V+lZz3rWmpf96le/ypUgUQGytM1W8eIYS6z3N7/5zXThhRfmH68XgD3wwAO50iNCoUbG14ogp2zfjf62KQaLS9skRhBY9qsY5MS9+8tf/jKddtppOYCM15vf/OZc7VcZPFaOYzNBTrP6KdtHe+UL+LxRvqkWCRAgQIAAAQIECLRCQJDTCnV9EiDQ8wIerHT2LVDcQql4FkZs0xRVOPEQPR4Gx38feuih60668oH5n/7pn+YgIUKcOKvjD//wD/N/33PPPflh71K4s945Hs1srxgg3HbbbcvnAlXbTqo48cqga7PnCC3N73d/93fTK1/5ynwofYRqEQwddthh6dd//dfTt771rRR9xZ/HK8YW1TlnnXVWiqCj8tqorPn0pz+9PNS15hEP/WM9IzSKNuIVaxzrG+FaVGR97WtfW66oiZ9HCBNbZkWFRvEV7UUFxsjIyPI44/rh4eFcgRN9fPazn83/Hev95Cc/Od111125mbWCnH/4h3/IwUBU4xTHF///u9/9bnZZuo/CIc53GhwcXDW+RoOcOD8q7o+f/exn6WMf+1i69957U5zZEmFJVJjFK86RiSqYeJXtW8vfNHF/RGh6ww035MtjzmNjY1UD0lraW++aakFOrHPxfJ0YS1S9Vf6zYqndzQY5zeinUQ/vb76AzxvNN9YDAQIECBAgQIAAga0QEORshbI+CBAgUBDwYKWzb4nKc3Biq7ObbropP2SvfMU36uNhf7z+5E/+JL3nPe9Ju+6665oTr3xgvnRRVF5EqFP5zfyFhYV8DsfSQ+eoHokH+s94xjNWtN3M9ooBQqVHbAkV1SXPec5zqs61cuu5WkOuag0V5xf+EUbE9lg777xzfku1kCT+fK1r//qv/zqNjo7m0CTChk9+8pN5a7bKV1T+xFZnSyFOBBKXXHJJ+o3f+I0V1/3jP/5jeutb37pcERNhSazZUmCxdHFle+ER6x33TeWaP/jgg/n+ee9737uij2pBTtwfldUdb3rTm3KlT3F8xTZf/epX52qq/v7+Ne+jzWyBt9RYrWfklO1by980P/zhD3No8qUvfSlf3sg8N+pvrSAnqrLe/e5317TFWiNBTtn9bDRfP2+9gM8brV8DIyBAgAABAgQIECBQhoAgpwxFbRAgQKBOAQ9W6gRrs8ujWiYelscrzraIwGWXXXZZMcqonjn22GNzBcJG4Ua8sRhMxEPd8847r+r5KouLi/lg9k996lO5zziTI7bRqryvmtle8UF38VygqI6J8VV7RQBy4okn5qqVWredq9ZO5fwiAIk+4xyZYgVDceu39a4tVlrFuSJxts7SK6pKwvnqq6/Of3TGGWfkgGWtLbCK61S8V4r9xZze9ra3VV3zmEcEeB/4wAeWx1NchwiuIkCM+6aW8RXbjK3bInRc6z5qJOCoJcgp27fWvzYqg5F4z1pn9tTa3nrXrRXkxHv+9//+37lS6Ytf/GJuYq0t1hoJcsrupwwTbTRXwOeN5vpqnQABAgQIECBAgMBWCQhytkpaPwQIEKgQ8GClc2+Hym2YIhT4L//lv6Soiim+ig+lL7vsshwCrPWqDCYOOeSQXL3x9Kc/fc3rK7cni63F4vqnPOUpy9c3s71qD/QrxxMVK1HdsW3btlXjr9yGrVoAVeudUTm/avOvbOdd73pXuuCCC/IfbXRthDSxzVm8Lr744uUKifj/xXDulltuyYfZr/f6yle+ko4//vgU5wIVq7cqH8jXclbQ3XffnduKcDBexXWoPHsowsNaxhdtxnrFFmgb3UfNDnLK9q31XmqXICfGe8cdd+T1WNoOsNoWa40GOWX2U6ux61on4PNG6+z1TIAAAQIECBAgQKBMAUFOmZraIkCAQI0CHqzUCNWGl8Vh86997Wvzg/mNKkoqQ4uNrq0MJmo5o+Of//mf87f3Yzuw2AZsdnZ2xRknzWyv2gP94niqbUtWWYFSS5XSestfOb+NztmJg95PPvnk3Fw91xaDnI9+9KM5SIlXVBxF9ctuu+227l26Y8eOXL1166235uviQf0rXvGK/L9nZmbSkUceWXN7//Iv/5LOPvvsHJLFq7gOUe0RW8tFCBD3Rmw1F2Hjeq/K8W10HzU7yCnbt9a/PtopyImtz6LCL7bri9eBBx6Yz1CK35elVxlBTln91GrsutYJ+LzROns9EyBAgAABAgQIEChTQJBTpqa2CBAgUKOABys1QrXZZbF11eTk5HKVxnpbiMXQKyskNjoPpjKYqHzYvxbBv/7rv+YttJa22orqi+OOO2758ma2V+2BfnFbr2rVNpUPoE855ZR01VVXrbkt2UZLXzm/eOgdAc1ar8ogpxjOFN+z3rWVfW5UYbXUbrjEGTXxn3hV3jOVlUIbzWGpvcr3FNfh+uuvT2984xvzpVElFhU2v/Zrv7Yu5S9/+cscBkYIFK/Yrm94eLjqfdTsIKds343uoaWfF4OcL3/5y+llL3tZrW+v67r1tlZbamijLdbKCHKirzL6qWvyLm6JgM8bLWHXKQECBAgQIECAAIHSBQQ5pZNqkAABAhsLeLCysVE7XlEZzGxmfHH+SJypsuuuu656e+VD7FrP6Kh8T/EhezPbW+uBfuU2XdUqkCrPFvrEJz6RjjrqqM0w5vesN/dio2UEOcXgrJ5QIyp3zj333DyspSCpGPDU2l7lXNZb883CrtdmrWOs1vdGZ+SU7VvP/CvHFu9rZJ4b9VtLkBNtrLfFWllBThn9bDRfP2+9gM8brV8DIyBAgAABAgQIECBQhoAgpwxFbRAgQKBOAQ9W6gRrk8srt0rbzJDW205sKZiIrZRii6n9999/wy5qCXLKbm+9B92PPPJIOuuss9L27dvzll6V5wdVni1UPCtmw4lWuWCrg5zimUf1POyvFiRttr1uDXI26xG3Rj1BXbV7rRgixdZm8Z/Kv6c3c49We0+tQc56W5+VGeQ02k9ZLtppnoDPG82z1TIBAgQIECBAgACBrRQQ5Gyltr4IECDwbwIerHTerVB5vkuM/oUvfGHaY489NpzIY489lg+Sf+CBB/K11bYciz9fCiaqnVOyVie1BDlltxdjWS/EqHyoPj4+nh+I77LLLmlubi4NDQ3l7eYq/3xDwDUu2Oogp5GKkcrt0LaqImejLeRqda/Heb02m1mRU8231vktXXf11VenkZGR/H+POeaYfA7Rtm3b6m0mxZlDseXh0572tPTyl7981d8TtQY50fFaW5/9r//1v/I2infddVc64ogjcpC19957rxjrVvVTN5A3bLmAzxtbTq5DAgQIECBAgAABAk0REOQ0hVWjBAgQWF/Ag5XOu0PuueeedOyxx6Z77703H0Bea9VMzLTyIfFhhx2W4iyTCFgqX5UPzGs5o6NYwVA8V6eZ7a0X5Hz/+99PJ5xwQvrGN76RKue6tL3YRmcF1Xpn1BMw1FOxUfYZOY8++mgOriJsiNeHP/zh9IY3vCH/782ckVN5LxXXofJn55xzTnr3u9+dnvjEJ9ZKWvW6epzX62ijICfeu5kzctbzrWfilUFj/G5+8pOfTC94wQvqaSJf+81vfjO99rWvzYFlvIq/l/UELPH+OLPo9a9/fYqKtnjdcMMN6fnPf36pQU4j/dQN5A1bLuDzxpaT65AAAQIECBAgQIBAUwQEOU1h1SgBAgTWF/BgpfPukMqH5OuddVNtZpUhUPy82vkwlQ+xp6en0+mnn74u0g9/+MN00kknpS996Utpv/32S7feems64IADlt/TzPbWC3J+8YtfpLe97W0pgpul0OZ5z3teOu200/IYq52ds5m7oZ6AoawgJ8K7448/Pg831ifmuNtuu607/Icffjideuqp6fbbb8/XVT7Yn5mZSUceeWTN7VXaxpuK6/D5z38+HX744bm9tQLDeq3rcV6v7VqCnLJ965lr5baA8b4LLrggXXTRRekJT3hCzc0Utymrtgb1BjlRCTg2NpYr+eJ10EEHpT/7sz/LYyurIifa3Ww/NeO4sGUCPm+0jF7HBAgQIECAAAECBEoVEOSUyqkxAgQI1CbgwUptTu1yVfFhfLUgZr2xFqtnqoUAlQ/Mo2LjyiuvXHfrtsrD0OMb++9///tzcLL0amZ7G50Pc+edd+bAJqoIYhzDw8N5u6rYYu6yyy5LUS3S6KuegKGsIKcykIvzjm655ZYV4Vm1OX3lK1/J4U9UaMRD+Jtvvjk985nPzJdWVi/V0l7l9fH+4jrE9n0nnnhi+trXvpbbr+U+je273vSmN6Vf/vKXqa+vL/3FX/zFivOZ6nFeb01rCXLK9q33Hqv8ndp3331z9dTBBx9cczNRSffGN75xeRvFa665JgeYlX/f1xvkROf3339/Ovnkk1O8N17Pfe5z08LCQr6nythabWmCm+mnZhwXtkzA542W0euYAAECBAgQIECAQKkCgpxSOTVGgACB2gQ8WKnNqV2uigeor3rVq3IwUXwYX+sYb7vttnT00Ufny+Oh/cc//vH0nOc8Z/ntlQ/MI5CJqpzYoqzageuLi4u5IiS2XYpXtWClme1tFOT88z//c94O6q//+q/TK1/5yvSKV7winxtSbd61+hWvqydgKCvIKZ6TdMYZZ6T3vOc9affdd686jeI6Fas8YluwqKyIucRrvfai2iO2Sott2pZexXUothf36oc+9KHsXu0VbUalR1RQxataBUk9zuutZS1BTtm+9d5bxaqU2EIxAtIXvehFVX8PK9uPrdnOPPPMvKVgvCLIjCq+pz71qSuGsZkgJxoobrG21GiZQc5m+qnX2PVbL+Dzxtab65EAAQIECBAgQIBAMwQEOc1Q1SYBAgQ2EPBgpXNukeLD8c2ePVKslogH6CRE++UAACAASURBVNHW0r1Q+cA8dKIi4J3vfGc+l2fXXXddBvvHf/zH9Na3vnV5q674eTww3nPPPVegNrO9jYKcxx9/PG87FuFNnDeyxx57pPvuu6/m7chquTvqCRjKCnJiXHfffXeusImzkuIVYdsll1ySnvGMZ6wYdnGd1gpVokopQq+lACDCnKiKqQwAYtuvqGT6q7/6q+WzUqKzautQbO/FL35xuvzyy9Pg4OCKMCLanJqaShdffHFuM8LDqCBZ2jpuaTL1OK+3bpVBznpn0JTtW8u9VHlNMXwLl1iTs88+e9W5VvG+n/zkJ3nLwHCM3/F4rRegbTbIKYZMS2MuO8ipt596fV2/9QI+b2y9uR4JECBAgAABAgQINENAkNMMVW0SIEBgAwEPVjrnFikGMPHN+NgqrN5X8VD2YvVD5QPzeNC9dFh6PBSOa3/91389fetb30qxbdnSwefrPTBuZnsbBTlhU3l4/JJVLVt91epaT8BQZpATIVWcd3PuuecuP7iPh/2HHnpoPoQ+1jm2NosH9kvrtP/+++eQ5GUve1nV6RW35Nprr71ygBdbsMX999nPfna5r8p7Y611iO3c/tN/+k85PFt6xRZhL3nJS3JgU2wzrolqnwjeimfC1OO83tr967/+a27/Ax/4QL7sd3/3d/PvUYznqKOOyuc8xasZvrXeU0vXxXZzEbJG1Vzl64UvfGF66Utfmvbee+8U5xV985vfzGv90EMPLV8WwdkVV1yRBgYGqna72SAnGitufRZ/VnaQU28/9dq6fusFfN7YenM9EiBAgAABAgQIEGiGgCCnGaraJECAwAYCHqx0zi1SuSXay1/+8hShwL//9/9+UxOoPDsmGqgMNiofmG/fvj2HALEV11IYUOwwtm6Kqpeo3Kn2amZ7tQQ5xcPjG7UrzrGegKHMICfGEWHD3//936e3vOUtOVxb7/Wa17wmV9I861nPWvOyWtqLwOPP//zP01Oe8pR06qmn5rbWW4fvfve7eRu2T3/60+uOL0KjqCaJs1wqK7+W3lSP80a/FMXAaun6OGvouOOOW357LR5LF9fiu9G4qv08zrWK8C1+x5YqbdZrZ6lyJ8Kq4nZqle9rJMiJdopbrDUjyKmnn83Yes/WCvi8sbXeeiNAgAABAgQIECDQLAFBTrNktUuAAIF1BDxY6YzboxhGvP3tb8/nmeyyyy6bmkDl2THRwCmnnJKuuuqqfMZK8YF5HFr/3//7f0/XXntt+sxnPpOrK6KyIx7cxvZXUY2z8847rzmOZrd30kknbWhw3XXX5YAgXhEqXHjhhZu2K3ZWT8BQdpCzNJbYhiqqX2666aZ01113pe985zv5R1G5EVVUr33ta/PB9OutU+W84n6bnZ1NER5G6BeVHrHmr371q7NjhEHRVxx8H6+NArU4Aye2bPvYxz6Wq0e+/vWv5/dF+Bf3z+GHH56GhobS0572tJrvo1rWfa3GIqAJo/e+973pc5/73HIlS2xNF79bxVfZvhvesFUuiEAnDO+4447sF+u8VIETaxPrG4ax3us5LjXdaJBT3PqsWUFOrf1sxtR7tlbA542t9dYbAQIECBAgQIAAgWYJCHKaJatdAgQIrCPgwYrboyhQTzBRi17Z7dXSZ/GapSBnvTNRNtOu9xAgQIBAbQI+b9Tm5CoCBAgQIECAAAEC7S4gyGn3FTI+AgS6UsCDla5c1oYmVXbwUnZ79U7u4YcfzluAxXkysQ1chDp77rlnvc24ngABAgQaEPB5owE8byVAgAABAgQIECDQRgKCnDZaDEMhQKB3BDxY6Z21rnWmZQcvZbdX6zyWroutqI455ph8xk9sD7d0rku97bieAAECBDYv4PPG5u28kwABAgQIECBAgEA7CQhy2mk1jIUAgZ4R8GClZ5a65omWHbyU3d56E4mzWOJMjTjrJ/73F77whXT++efn80QOOeSQdMMNN6SnP/3pNVu4kAABAgTKEfB5oxxHrRAgQIAAAQIECBBotYAgp9UroH8CBHpSwIOVnlz2dSdddvBSdnvrDf7HP/5xOumkk/IB9sVXhDjxs8p73uoTIECAwNYI+LyxNc56IUCAAAECBAgQINBsAUFOs4W1T4AAgSoCHqy4LYoCZQcvZbe33orF9mlnnnlmrrypfF1wwQUp/hOVOl4ECBAgsPUCPm9svbkeCRAgQIAAAQIECDRDQJDTDFVtEiBAYAMBD1bcIt0U5PziF79IV155ZfrgBz+Y7rvvvnTooYem0dHR9JrXvCbtuuuuFpsAAQIEWiTg80aL4HVLgAABAgQIECBAoGQBQU7JoJojQIBALQIerNSi5BoCBAgQIECgEQGfNxrR814CBAgQIECAAAEC7SMgyGmftTASAgR6SMCDlR5abFMlQIAAAQItEvB5o0XwuiVAgAABAgQIECBQsoAgp2RQzREgQKAWAQ9WalFyDQECBAgQINCIgM8bjeh5LwECBAgQIECAAIH2ERDktM9aGAkBAj0k4MFKDy22qRIgQIAAgRYJ+LzRInjdEiBAgAABAgQIEChZQJBTMqjmCBAgUIuAByu1KLmGAAECBAgQaETA541G9LyXAAECBAgQIECAQPsICHLaZy2MhACBHhLwYKWHFttUCRAgQIBAiwR83mgRvG4JECBAgAABAgQIlCwgyCkZVHMECBCoRcCDlVqUXEOAAAECBAg0IuDzRiN63kuAAAECBAgQIECgfQQEOe2zFkZCgEAPCXiw0kOLbaoECBAgQKBFAj5vtAhetwQIECBAgAABAgRKFhDklAyqOQIECNQi4MFKLUquIUCAAAECBBoR8HmjET3vJUCAAAECBAgQINA+AoKc9lkLIyFAoIcEPFjpocU2VQIECBAg0CIBnzdaBK9bAgQIECBAgAABAiULCHJKBtUcAQIEahHwYKUWJdcQIECAAAECjQj4vNGInvcSIECAAAECBAgQaB8BQU77rIWRECDQQwIerPTQYpsqAQIECBBokYDPGy2C1y0BAgQIECBAgACBkgUEOSWDao4AAQK1CHiwUouSawgQIECAAIFGBHzeaETPewkQIECAAAECBAi0j4Agp33WwkgIEOghAQ9WemixTZUAAQIECLRIwOeNFsHrlgABAgQIECBAgEDJAoKckkE1R4AAgVoEPFipRck1BAgQIECAQCMCPm80oue9BAgQIECAAAECBNpHQJDTPmthJAQI9JCABys9tNimSoAAAQIEWiTg80aL4HVLgAABAgQIECBAoGQBQU7JoJojQIBALQIerNSi5BoCBAgQIECgEQGfNxrR814CBAgQIECAAAEC7SMgyGmftTASAgR6SMCDlR5abFMlQIAAAQItEvB5o0XwuiVAgAABAgQIECBQsoAgp2RQzREgQKAWAQ9WalFyDQECBAgQINCIgM8bjeh5LwECBAgQIECAAIH2ERDktM9aGAkBAj0k4MFKDy22qRIgQIAAgRYJ+LzRInjdEiBAgAABAgQIEChZQJBTMqjmCBAgUIuAByu1KLmGAAECBAgQaETA541G9LyXAAECBAgQIECAQPsICHLaZy2MhACBHhLwYKWHFttUCRAgQIBAiwR83mgRvG4JECBAgAABAgQIlCwgyCkZVHMECBCoRcCDlVqUXEOAAAECBAg0IuDzRiN63kuAAAECBAgQIECgfQQEOe2zFkZCgEAPCXiw0kOLbaoECBAgQKBFAj5vtAhetwQIECBAgAABAgRKFhDklAyqOQIECNQi4MFKLUquIUCAAAECBBoR8HmjET3vJUCAAAECBAgQINA+AoKc9lkLIyFAoIcEPFjpocU2VQIECBAg0CIBnzdaBK9bAgQIECBAgAABAiULCHJKBtUcAQIEahHwYKUWJdcQIECAAAECjQj4vNGInvcSIECAAAECBAgQaB8BQU77rIWRECDQQwIerPTQYpsqAQIECBBokYDPGy2C1y0BAgQIECBAgACBkgUEOSWDao4AAQK1CHiwUouSawgQIECAAIFGBHzeaETPewkQIECAAAECBAi0j4Agp33WwkgIEOghAQ9WemixTZUAAQIECLRIwOeNFsHrlgABAgQIECBAgEDJAoKckkE1R4AAgVoEPFipRck1BAgQIECAQCMCPm80oue9BAgQIECAAAECBNpHQJDTPmthJAQI9JCABys9tNimSoAAAQIEWiTg80aL4HVLgAABAgQIECBAoGQBQU7JoJojQIBALQIerNSi5BoCBAgQIECgEQGfNxrR814CBAgQIECAAAEC7SMgyGmftTASAgR6SMCDlR5abFMlQIAAAQItEvB5o0XwuiVAgAABAgQIECBQsoAgp2RQzREgQKAWAQ9WalFyDQECBAgQINCIgM8bjeh5LwECBAgQIECAAIH2ERDktM9aGAkBAj0k4MFKDy22qRIgQIAAgRYJ+LzRInjdEiBAgAABAgQIEChZQJBTMqjmCBAgUIuAByu1KLmGAAECBAgQaETA541G9LyXAAECBAgQIECAQPsICHLaZy2MhACBHhLwYKWHFttUCRAgQIBAiwR83mgRvG4JECBAgAABAgQIlCwgyCkZVHMECBCoRaDywUot17uGAAECBAgQINCIwOOPP97I272XAAECBAgQIECAAIEWCghyWoivawIEeldAkNO7a2/mBAgQIECgFQKCnFao65MAAQIECBAgQIBAOQKCnHIctUKAAIG6BAQ5dXG5mAABAgQIEGhQQJDTIKC3EyBAgAABAgQIEGihgCCnhfi6JkCAAAECBAjUKuCsi1qlXEeAAAECBAgQIECAAAECBLpLQJDTXetpNgQIECBAgECXCghyunRhTYsAAQIECBAgQIAAAQIECGwgIMhxixAgQIAAAQIEOkBAkNMBi2SIBAgQIECAAAECBAgQIECgCQKCnCagapIAAQIECBAgULaAIKdsUe0RIECAAAECBAgQIECAAIHOEBDkdMY6GSUBAgQIECDQ4wKCnB6/AUyfAAECBAgQIECAAAECBHpWQJDTs0tv4gQIECBAgEAnCQhyOmm1jJUAAQIECBAgQIAAAQIECJQnIMgpz1JLBAgQIECAAIGmCQhymkarYQIECBAgQIAAAQIECBAg0NYCgpy2Xh6DI0CAAAECBAj8PwFBjjuBAAECBAgQIECAAAECBAj0poAgpzfX3awJECBAgACBDhMQ5HTYghkuAQIECBAgQIAAAQIECBAoSUCQUxKkZggQIECAAAECzRQQ5DRTV9sECBAgQIAAAQIECBAgQKB9BQQ57bs2RkaAAAECBAgQWBYQ5LgZCBAgQIAAAQIECBAgQIBAbwoIcnpz3c2aAAECBAgQ6DABQU6HLZjhEiBAgAABAgQIECBAgACBkgQEOSVBaoYAAQIECBAg0EwBQU4zdbVNgAABAgQIECBAgAABAgTaV0CQ075rY2QECBAgQIAAgWUBQY6bgQABAgQIECBAgAABAgQI9KaAIKc3192sCRAgQIAAgQ4TEOR02IIZLgECBAgQIECAAAECBAgQKElAkFMSpGYIECBAgAABAs0UEOQ0U1fbBAgQIECAAAECBAgQIECgfQUEOe27NkZGgAABAgQIEFgWEOS4GQgQIECAAAECBAgQIECAQG8KCHJ6c93NmgABAgQIEOgwAUFOhy2Y4RIgQIAAAQIECBAgQIAAgZIEBDklQWqGAAECBAgQINBMAUFOM3W1TYAAAQIECBAgQIAAAQIE2ldAkNO+a2NkBAgQIECAAIFlAUGOm4EAAQIECBAgQIAAAQIECPSmgCCnN9fdrAkQIECAAIEOExDkdNiCGS4BAgQIECBAgAABAgQIEChJQJBTEqRmCBAgQIAAAQLNFBDkNFNX2wQIECBAgAABAgQIECBAoH0FBDntuzZGRoAAAQIECBBYFhDkuBkIECBAgAABAgQIECBAgEBvCghyenPdzZoAAQIECBDoMAFBToctmOESIECAAAECBAgQIECAAIGSBAQ5JUFqhgABAgQIECDQTAFBTjN1tU2AAAECBAgQIECAAAECBNpXQJDTvmtjZAQIECBAgACBZQFBjpuBAAECBAgQIECAAAECBAj0poAgpzfX3awJECBAgACBDhMQ5HTYghkuAQIECBAgQIAAAQIECBAoSUCQUxKkZggQIECAAAECzRQQ5DRTV9sECBAgQIAAAQIECBAgQKB9BQQ57bs2RkaAAAECBAgQWBYQ5LgZCBAgQIAAAQIECBAgQIBAbwoIcnpz3c2aAAECBAgQ6DABQU6HLZjhEiBAgAABAgQIECBAgACBkgQEOSVBaoYAAQIECBAg0EwBQU4zdbVNgAABAgQIECBAgAABAgTaV0CQ075rY2QECBAgQIAAgWUBQY6bgQABAgQIECBAgAABAgQI9KaAIKc3192sCRAgQIAAgQ4TEOR02IIZLgECBAgQIECAAAECBAgQKElAkFMSpGYIECBAgAABAs0UEOQ0U1fbBAgQIECAAAECBAgQIECgfQUEOe27NkZGgAABAgQIEFgWEOS4GQgQIECAAAECBAgQIECAQG8KCHJ6c93NmgABAgQIEOgwAUFOhy2Y4RIgQIAAAQIECBAgQIAAgZIEBDklQWqGAAECBAgQINBMAUFOM3W1TYAAAQIECBAgQIAAAQIE2ldAkNO+a2NkBAgQIECAAIFlAUGOm4EAAQIECBAgQIAAAQIECPSmgCCnN9fdrAkQIECAAIEOExDkdNiCGS4BAgQIECBAgAABAgQIEChJQJBTEqRmCBAgQIAAAQLNFBDkNFNX2wQIECBAgAABAgQIECBAoH0FBDntuzZGRoAAAQIECBBYFhDkuBkIECBAgAABAgQIECBAgEBvCghyenPdzZoAAQIECBDoMAFBToctmOESIECAAAECBAgQIECAAIGSBAQ5JUFqhgABAgQIECDQTAFBTjN1tU2AAAECBAgQIECAAAECBNpXQJDTvmtjZAQIECBAgACBZQFBjpuBAAECBAgQIECAAAECBAj0poAgpzfX3awJECBAgACBDhMQ5HTYghkuAQIECBAgQIAAAQIECBAoSUCQUxKkZggQIECAAAECzRQQ5DRTV9sECBAgQIAAAQIECBAgQKB9BQQ57bs2RkaAAAECBAgQWBYQ5LgZCBAgQIAAAQIECBAgQIBAbwoIcnpz3c2aAAECBAgQ6DABQU6HLZjhEiBAgAABAgQIECBAgACBkgQEOSVBaoYAAQIECBAg0EwBQU4zdbVNgAABAgQIECBAgAABAgTaV0CQ075rY2QECBAgQIAAgWUBQY6bgQABAgQIECBAgAABAgQI9KaAIKc3192sCRAgQIAAgQ4TEOR02IIZLgECBAgQIECAAAECBAgQKElAkFMSpGYIECBAgAABAs0UEOQ0U1fbBAgQIECAAAECBAgQIECgfQUEOe27NkZGgAABAgQIEFgWEOS4GQgQIECAAAECBAgQIECAQG8KCHJ6c93NmgABAgQIEOgwAUFOhy2Y4RIgQIAAAQIECBAgQIAAgZIEBDklQWqGAAECBAgQINBMAUFOM3W1TYAAAQIECBAgQIAAAQIE2ldAkNO+a2NkBAgQIECAAIFlAUGOm4EAAQIECBAgQIAAAQIECPSmgCCnN9fdrAkQIECAAIEOExDkdNiCGS4BAgQIECBAgAABAgQIEChJQJBTEqRmCBAgQIAAAQLNFBDkNFNX2wQIECBAgAABAgQIECBAoH0FBDntuzZGRoAAAQIECBBYFhDkuBkIECBAgAABAgQIECBAgEBvCghyenPdzZoAAQIECBDoMAFBToctmOESIECAAAECBAgQIECAAIGSBAQ5JUFqhgABAgQIECDQTAFBTjN1tU2AAAECBAgQIECAAAECBNpXQJDTvmtjZAQIECBAgECXCvzf//t/0ymnnJLe8pa3pJe//OU1zXIzQc6XvvSldPnll6ft27enJz/5yTX14yICBAgQIECAAAECBAgQIECgvQQEOe21HkZDgAABAgQI9IjAX/zFX6SLLrooBzkXXnjhhoFOPUFOBDjRdvx3tB19eREgQIAAAQIECBAgQIAAAQKdKSDI6cx1M2oCBAgQIECgwwWiKucZz3hG2rFjR57JRoFOLUFOZYATbW7bti3df//9qnE6/F4xfAIECBAgQIAAAQIECBDobQFBTm+vv9kTIECAAAECLRRYqsqpHMJagc56QU4xwFlqTzVOCxdX1wQIECBAgAABAgQIECBAoCQBQU5JkJohQIAAAQIECNQrUKzKWS/QqRbkrBXgRDuqcepdDdcTIECAAAECBAgQIECAAIH2FBDktOe6GBUBAgQIECDQIwLVqnKqBTqHHHLI8h9/8YtfXD4DZy0m1Tg9cgOZJgECBAgQIECAAAECBAh0vYAgp+uX2AQJECBAgACBdhZYrypns+NWjbNZOe8jQIAAAQIECBAgQIAAAQLtJyDIab81MSICBAgQIECgxwQ2qsqpl0M1Tr1iridAgAABAgQIECBAgAABAu0rIMhp37UxMgIECBAgQKBHBMqsylGN0yM3jWkSIECAAAECBAgQIECAQM8ICHJ6ZqlNlAABAgQIEGhngbKqclTjtPMqGxsBAgQIECBAgAABAgQIEKhfQJBTv5l3ECBAgAABAgRKFyijKkc1TunLokECBAgQIECAAAECBAgQINByAUFOy5fAAAgQIECAAAEC/0+g0aoc1TjuJAIECBAgQIAAAQIECBAg0H0CgpzuW1MzIkCAAAECBDpUoJGqHNU4Hbrohk2AAAECBAgQIECAAAECBDYQEOS4RQgQIECAAAECbSSw2aoc1ThttIiGQoAAAQIECBAgQIAAAQIEShQQ5JSIqSkCBAgQIECAQKMCm6nKUY3TqLr3EyBAgAABAgQIECBAgACB9hUQ5LTv2hgZAQIECBAg0KMC9VblqMbp0RvFtAkQIECAAAECBAgQIECgJwQEOT2xzCZJgAABAgQIdJJAPVU5qnE6aWWNlQABAgQIECBAgAABAgQI1C8gyKnfzDsIECBAgAABAk0XqLUqRzVO05dCBwQIECBAgAABAgQIECBAoKUCgpyW8uucAAECBAgQIFBdoJaqHNU47h4CBAgQIECAAAECBAgQIND9AoKc7l9jMyRAgAABAgQ6VGCjqhzVOB26sIZNgAABAgQIECBAgAABAgTqEBDk1IHlUgIECBAgQIDAVgqsV5WjGmcrV0JfBAgQIECAAAECBAgQIECgdQKCnNbZ65kAAQIECBAgsKHAWlU5qnE2pHMBAQIECBAgQIAAAQIECBDoCgFBTlcso0kQIECAAAEC3SpQrSpHNU63rrZ5ESBAgAABAgQIECBAgACB1QKCHHcFAQIECBAgQKDNBYpVOapx2nzBDI8AAQIECBAgQIAAAQIECJQoIMgpEVNTBAgQIECAAIFmCFRW5ajGaYawNgkQIECAAAECBAgQIECAQPsKCHLad22MjAABAgQIECCwLLBUlaMax01BgAABAgQIECBAgAABAgR6S0CQ01vrbbYECBAgQIBABwosLi6mc889N910003pxBNPTJdddlnq6+vrwJkYMgECBAgQIECAAAECBAgQIFCvgCCnXjHXEyBAgAABAgS2UGB6ejq97W1vSzt27FjuNbZXe/e7351GRka2cCS6IkCAAAECBAgQIECAAAECBFohIMhphbo+CRAgQIAAAQIbCMzPz+cA5/Of//yaV77iFa/Igc7AwABPAgQIECBAgAABAgQIECBAoEsFBDldurCmRYAAAQIECHSuwPj4eHrnO9+5YgK/8zu/k971rnelt7/97em//bf/tuJnf/7nf54mJiY6d8JGToAAAQIECBAgQIAAAQIECKwpIMhxcxAgQIAAAQIE2kRgdnY2V+EUg5qxsbEVwU4EN5OTk6uCnqjOGRoaapPZGAYBAgQIECBAgAABAgQIECBQhoAgpwxFbRAgQIAAAQIEGhBYXFzMAc727dtXtBJbp0UVzuDg4KrW5+bmcnVOceu1U045JW+31tfX18CIvJUAAQIECBAgQIAAAQIECBBoFwFBTrushHEQIECAAAECPSkwPT2dQ5wdO3Ysz3/btm05wBkdHd3QZGpqKgc6xfdHmDMyMrLh+11AgAABAgQIECBAgAABAgQItLeAIKe918foCBAgQIAAgS4VmJ+fzwFOtYqaCHH6+/trnvnCwkIOc6pV9ESgMzAwUHNbLiRAgAABAgQIECBAgAABAgTaS0CQ017rYTQECBAgQIBADwiMj4+vOPMmpvw7v/M7uQpneHh40wIzMzM50CmesRNn6kxMTGy6XW8kQIAAAQIECBAgQIAAAQIEWicgyGmdvZ4JECBAgACBHhOYnZ3NVTjFoGVsbGxVsNMITQQ3k5OTK5qIoCiqc4aGhhpp2nsJECBAgAABAgQIECBAgACBLRYQ5GwxuO4IECBAgACB3hNYXFzMAU61rc+iCmdwcLB0lLm5uVydU23rtgh0+vr6Su9TgwQIECBAgAABAgQIECBAgED5AoKc8k21SIAAAQIECBBYFpiens4hzo4dO5b/bNu2bXkbtdHR0aZLTU1N5UCn2H+EOSMjI03vXwcECBAgQIAAAQIECBAgQIBAYwKCnMb8vJsAAQIECBAgUFVgfn4+BzjVKmIixOnv798yuYWFhRzmVKsIikBnYGBgy8aiIwIECBAgQIAAAQIECBAgQKA+AUFOfV6uJkCAAAECBAhsKDA+Pr7qzJs4oyYCnOHh4Q3f36wLZmZmcqBTPKMnztSZmJhoVrfaJUCAAAECBAgQIECAAAECBBoQEOQ0gOetBAgQIECAAIFKgdnZ2VyFUwxKxsbGVgU7rZSL4GZycnLFECJoiuqcoaGhVg5N3wQIECBAgAABAgQIECBAgEBBQJDjliBAgAABAgQINCiwuLiYA5xqW5dFFc7g4GCDPZT/9rm5uVydU23rtwh0+vr6yu9UiwQIECBAgAABsKH0BQAAIABJREFUAgQIECBAgEDdAoKcusm8gQABAgQIECDw/wtMT0/nEGfHjh3Lf7ht27a8jdro6GjbU01NTeVApzj+CHNGRkbafvwGSIAAAQIECBAgQIAAAQIEul1AkNPtK2x+BAgQIECAQFME5ufnc4BTraIlQpz+/v6m9NuMRhcWFnKYU62iKAKdgYGBZnSrTQIECBAgQIAAAQIECBAgQKAGAUFODUguIUCAAAECBAhUCoyPj6868ybOmIkAZ3h4uGOxZmZmcqBTPOMnztSZmJjo2HkZOAECBAgQIECAAAECBAgQ6GQBQU4nr56xEyBAgAABAlsqMDs7m6twikHH2NjYqmBnSwdWcmcR3ExOTq5oNYKqqM4ZGhoquTfNESBAgAABAgQIECBAgAABAusJCHLcHwQIECBAgACBDQQWFxdzgFNt67GowhkcHOw6w7m5uVydU23ruAh0+vr6um7OJkSAAAECBAgQIECAAAECBNpRQJDTjqtiTAQIECBAgEDbCExPT+cQZ8eOHctj2rZtW95GbXR0tG3G2ayBTE1N5UCnOP8Ic0ZGRprVrXYJECBAgAABAgQIECBAgACBfxMQ5LgVCBAgQIAAAQJVBObn53OAU60iJUKc/v7+nnFbWFjIYU61iqQIdAYGBnrGwkQJECBAgAABAgQIECBAgMBWCwhytlpcfwQIECBAgEDbC4yPj6868ybOiIkAZ3h4uO3H36wBzszM5ECneEZQnKkzMTHRrG61S4AAAQIECBAgQIAAAQIEelpAkNPTy2/yBAgQIECAQKXA7OxsrsIpBhVjY2Orgp1elovgZnJycgVBBF1RnTM0NNTLNOZOgAABAgQIECBAgAABAgRKFxDklE6qQQIECBAgQKDTBBYXF3OAU23rsKjCGRwc7LQpNX28c3NzuTqn2tZzEej09fU1fQw6IECAAAECBAgQIECAAAECvSAgyOmFVTZHAgQIECBAYE2B6enpHOLs2LFj+Zpt27blbdRGR0fJbSAwNTWVA52iX4Q5IyMj/AgQIECAAAECBAgQIECAAIEGBQQ5DQJ6OwECBAgQINCZAvPz8znAqVZREiFOf39/Z06sBaNeWFjIYU61iqYIdAYGBlowKl0SIECAAAECBAgQIECAAIHuEBDkdMc6mgUBAgQIECBQh8D4+PiqM2/ijJcIcIaHh+toyaWVAjMzMznQKZ4xFGfqTExMwCJAgAABAgQIECBAgAABAgQ2ISDI2QSatxAgQIAAAQKdKTA7O5urcIpBw9jY2KpgpzNn2B6jjuBmcnJyxWAiKIvqnKGhofYYpFEQIECAAAECBAgQIECAAIEOERDkdMhCGSYBAgQIECCweYHFxcUc4FTb+iuqcAYHBzffuHdWFZibm8vVOdW2rotAp6+vjxwBAgQIECBAgAABAgQIECBQg4AgpwYklxAgQIAAAQKdKzA9PZ1DnB07dixPYtu2bXkbtdHR0c6dWIeMfGpqKgc6Rf8Ic0ZGRjpkFoZJgAABAgQIECBAgAABAgRaJyDIaZ29ngkQIECAAIEmCszPz+cAp1pFSIQ4/f39Texd05UCCwsLOcypVhEVgc7AwAAwAgQIECBAgAABAgQIECBAYA0BQY5bgwABAgQIEOg6gfHx8VVn3sQZLRHgDA8Pd918O2VCMzMzOdApnlEUZ+pMTEx0yjSMkwABAgQIECBAgAABAgQIbKmAIGdLuXVGgAABAgQINFNgdnY2V+EUg4KxsbFVwU4zx6Ht9QUiuJmcnFxxUQRtUZ0zNDSEjwABAgQIECBAgAABAgQIEKgQEOS4HQgQIECAAIGOF1hcXMwBTrWtu6IKZ3BwsOPn2G0TmJuby9U51ba+i0Cnr6+v26ZsPgQIECBAgAABAgQIECBAYFMCgpxNsXkTAQIECBAg0C4C09PTOcTZsWPH8pC2bduWt1EbHR1tl2EaxxoCU1NTOdAprl+EOSMjI9wIECBAgAABAgQIECBAgEDPCwhyev4WAECAAAECBDpTYH5+Pgc41So6IsTp7+/vzIn14KgXFhZymFOtoioCnYGBgR5UMWUCBAgQIECAAAECBAgQIPD/BAQ57gQCBAgQIECg4wTGx8dXnXkTZ6xEgDM8PNxx8zHg/ycwMzOTA53iGUdxps7ExAQmAgQIECBAgAABAgQIECDQkwKCnJ5cdpMmQIAAAQKdKTA7O5urcIoP+sfGxlYFO505Q6MOgQhuJicnV2BEUBfVOUNDQ5AIECBAgAABAgQIECBAgEBPCQhyemq5TZYAAQIECHSmwOLiYg5wqm29FVU4g4ODnTkxo15TYG5uLlfnVNs6LwKdvr4+egQIECBAgAABAgQIECBAoCcEBDk9scwmSYAAAQIEOldgeno6hzg7duxYnsS2bdvyNmqjo6OdOzEjr0lgamoqBzrF9Y8wZ2RkpKY2XESAAAECBAgQIECAAAECBDpZQJDTyatn7AQIECBAoIsF5ufnc4BTrSIjQpz+/v4unr2pVQosLCzkMKdaRVYEOgMDA8AIECBAgAABAgQIECBAgEDXCghyunZpTYwAAQIECHSuwPj4+Kozb+KMlAhwhoeHO3diRt6QwMzMTA50imckxZk6ExMTDbXtzQQIECBAgAABAgQIECBAoF0FBDntujLGRYAAAQIEelBgdnY2V+EUH9SPjY2tCnZ6kMeU/00ggpvJyckVHhH0RXXO0NAQJwIECBAgQIAAAQIECBAg0FUCgpyuWk6TIUCAAAECnSmwuLiYA5xqW2dFFc7g4GBnTsyomyYwNzeXq3Oqbb0XgU5fX1/T+tYwAQIECBAgQIAAAQIECBDYSgFBzlZq64sAAQIECBBYJTA9PZ1DnOJh9hHgjI6OEiOwrsDU1FQOdIr3T4Q5IyMj9AgQIECAAAECBAgQIECAQMcLCHI6fglNgAABAgQIdKbA/Px8DnCqVVREiNPf39+ZEzPqLRdYWFjIYU61iq4IdAYGBrZ8TDokQIAAAQIECBAgQIAAAQJlCQhyypLUDgECBAgQIFCzwPj4+Kozb+KMkwhwhoeHa27HhQQqBWZmZnKgUzxjKc7UmZiYgEWAAAECBAgQIECAAAECBDpSQJDTkctm0AQIECBAoDMFZmdncxVO8UH72NjYqmCnM2do1O0gEMHN5OTkiqFEUBjVOUNDQ+0wRGMgQIAAAQIECBAgQIAAAQI1CwhyaqZyIQECBAgQILBZgcXFxRzgVNv6KqpwBgcHN9u09xGoKjA3N5erc6pt3ReBTl9fHzkCBAgQIECAAAECBAgQINARAoKcjlgmgyRAgAABAp0rMD09nUOc4mH0EeCMjo527sSMvCMEpqamcqBTvP8izBkZGemIORgkAQIECBAgQIAAAQIECPS2gCCnt9ff7AkQIECAQNME5ufnc4BTrSIiQpz+/v6m9a1hApUCCwsLOcypVhEWgc7AwAAwAgQIECBAgAABAgQIECDQtgKCnLZdGgMjQIAAAQKdKzA+Pr7qzJs4oyQCnOHh4c6dmJF3tMDMzEwOdIpnNMWZOhMTEx09N4MnQIAAAQIECBAgQIAAge4VEOR079qaGQECBAgQ2HKB2dnZXIVTfFA+Nja2KtjZ8sHpkMC/CURwMzk5ucIjgsaozhkaGuJEgAABAgQIECBAgAABAgTaSkCQ01bLYTAECBAgQKAzBRYXF3OAU23rqqjCGRwc7MyJGXXXCszNzeXqnGpb/0Wg09fX17VzNzECBAgQIECAAAECBAgQ6CwBQU5nrZfREiBAgACBthOYnp7OIU7xMPkIcEZHR9tuvAZEoFJgamoqBzrF+zfCnJGREVgECBAgQIAAAQIECBAgQKDlAoKcli+BARAgQIAAgc4UmJ+fzwFOtYqGCHH6+/s7c2JG3XMCCwsLOcypVlEWgc7AwEDPmZgwAQIECBAgQIAAAQIECLSPgCCnfdbCSAgQIECAQMcIjI+PrzrzJs4YiQBneHi4Y+ZhoAQqBWZmZnKgUzzjKc7UmZiYgEWAAAECBAgQIECAAAECBFoiIMhpCbtOCRAgQIBAZwrMzs7mKpzig+6xsbFVwU5nztCoCaQUwc3k5OQKiggqozpnaGgIEQECBAgQIECAAAECBAgQ2FIBQc6WcuuMAAECBAh0psDi4mIOcKptPRVVOIODg505MaMmsIbA3Nxcrs6ptnVgBDp9fX3sCBAgQIAAAQIECBAgQIDAlggIcraEWScECBAgQKBzBaanp3OIUzwMPgKc0dHRzp2YkROoQWBqaioHOsX7P8KckZGRGlpwCQECBAgQIECAAAECBAgQaExAkNOYn3cTIECAAIGuFZifn88BTrWKhAhx+vv7u3buJkagUmBhYSGHOdUq0iLQGRgYAEaAAAECBAgQIECAAAECBJomIMhpGq2GCRAgQIBA5wqMj4+vOvMmzgiJAGd4eLhzJ2bkBBoQmJmZyYFO8YyoOFNnYmKigZa9lQABAgQIECBAgAABAgQIrC0gyHF3ECBAgAABAssCs7OzuQqn+KB6bGxsVbCDjUCvCkRwMzk5uWL6EXRGdc7Q0FCvspg3AQIECBAgQIAAAQIECDRJQJDTJFjNEiBAgACBThJYXFzMAU61raOiCmdwcLCTpmOsBJouMDc3l6tzqm09GIFOX19f08egAwIECBAgQIAAAQIECBDoDQFBTm+ss1kSIECAAIE1Baanp3OIUzzMPQKc0dFRcgQIrCMwNTWVA53i70+EOSMjI+wIECBAgAABAgQIECBAgEDDAoKchgk1QIAAAQIEOlNgfn4+BzjVKgoixOnv7+/MiRk1gS0WWFhYyGFOtYq2CHQGBga2eES6I0CAAAECBAgQIECAAIFuEhDkdNNqmgsBAgQIEKhRYHx8fNWZN3HGRwQ4w8PDNbbiMgIEKgVmZmZyoFM8YyrO1JmYmIBFgAABAgQIECBAgAABAgQ2JSDI2RSbNxEgQIAAgc4UmJ2dzVU4xQfNY2Njq4KdzpyhURNovUAEN5OTkysGEkFpVOcMDQ21foBGQIAAAQIECBAgQIAAAQIdJSDI6ajlMlgCBAgQILA5gcXFxRzgVNv6KapwBgcHN9ewdxEgUFVgbm4uV+dU27owAp2+vj5yBAgQIECAAAECBAgQIECgJgFBTk1MLiJAgAABAp0rMD09nUOc4mHsEeCMjo527sSMnEAHCExNTeVAp/j7F2HOyMhIB8zAEAkQIECAAAECBAgQIECg1QKCnFavgP4JECBAgECTBObn53OAU60iIEKc/v7+JvWsWQIEKgUWFhZymFOtIi4CnYGBAWAECBAgQIAAAQIECBAgQGBNAUGOm4MAAQIECHShwPj4+Kozb+KMjghwhoeHu3DGpkSg/QVmZmZyoFM8oyrO1JmYmGj/CRghAQIECBAgQIAAAQIECLREQJDTEnadEiBAgACB5gjMzs7mKpzig+KxsbFVwU5zRqBVAgQ2EojgZnJycsVlEbRGdc7Q0NBGb/dzAgQIECBAgAABAgQIEOgxAUFOjy246RIgQIBAdwosLi7mAKfa1k1RhTM4ONidEzcrAh0qMDc3l6tzqm19GIFOX19fh87MsAkQIECAAAECBAgQIECgbAFBTtmi2iNAgAABAlssMD09nUOc4mHqEeCMjo5u8Wh0R4BAPQJTU1M50Cn+/kaYMzIyUk9TriVAgAABAgQIECBAgACBLhUQ5HTpwpoWAQIECHS/wPz8fA5wqn2jP0Kc/v7+7kcwQwJdILCwsJDDnGoVdRHoDAwMdMEsTYEAAQIECBAgQIAAAQIENisgyNmsnPcRIECAAIEWCoyPj6868ybO2IgAZ3h4uIUj0zUBApsVmJmZyYFO8YyrOFNnYmJis816HwECBAgQIECAAAECBAh0uIAgp8MX0PAJECBAoLcEZmdncxVO8UHv2NjYqmCnt2TMlkD3CERwMzk5uWJCEdRGdc7Q0FD3TNRMCBAgQIAAAQIECBAgQKAmAUFOTUwuIkCAAAECrRVYXFzMAU61rZeiCmdwcLC1A9Q7AQKlCszNzeXqnGpbJ0ag09fXV2p/GiNAgAABAgQIECBAgACB9hUQ5LTv2hgZAQIECBDIAtPT0znEKR6GHgHO6OgoJQIEulhgamoqBzrF3/8Ic0ZGRrp45qZGgAABAgQIECBAgAABAksCghz3AgECBAgQaFOB+fn5HOBU+0Z+hDj9/f1tOnLDIkCgTIGFhYUc5lSryItAZ2BgoMzutEWAAAECBAgQIECAAAECbSYgyGmzBTEcAgQIECAQAuPj46vOvIkzMiLAGR4ehkSAQA8KzMzM5ECneEZWnKkzMTHRgyKmTIAAAQIECBAgQIAAgd4QEOT0xjqbJQECBAh0iMDs7Gyuwik+qB0bG1sV7HTIlAyTAIGSBSK4mZycXNFqBL1RnTM0NFRyb5ojQIAAAQIECBAgQIAAgVYLCHJavQL6J0CAAAECKaXFxcUc4FTbOimqcAYHBzkRIEBgWWBubi5X51TbejECnb6+PloECBAgQIAAAQIECBAg0CUCgpwuWUjTIECAAIHOFZiens4hTvEw8whwRkdHO3diRk6AQNMFpqamcqBT/PsjwpyRkZGm968DAgQIECBAgAABAgQIEGi+gCCn+cZ6IECAAAECVQXm5+dzgFPtG/UR4vT395MjQIDAhgILCws5zKlW0ReBzsDAwIZtuIAAAQIECBAgQIAAAQIE2ldAkNO+a2NkBAgQINDFAuPj46vOvIkzLiLAGR4e7uKZmxoBAs0SmJmZyYFO8YytOFNnYmKiWd1qlwABAgQIECBAgAABAgSaLCDIaTKw5gkQIECAQKXA7OxsrsIpPmgdGxtbFeyQI0CAwGYEIriZnJxc8dYIiqM6Z2hoaDNNeg8BAgQIECBAgAABAgQItFBAkNNCfF0TIECAQO8ILC4u5gCn2tZHUYUzODjYOxhmSoBA0wXm5uZydU61rRsj0Onr62v6GHRAgAABAgQIECBAgAABAuUICHLKcdQKAQIECBBYU2B6ejqHOMXDyCPAGR0dJUeAAIGmCUxNTeVAp/j3T4Q5IyMjTetXwwQIECBAgAABAgQIECBQnoAgpzxLLREgQIAAgRUC8/PzOcCp9o34CHH6+/uJESBAoOkCCwsLOcypVhEYgc7AwEDTx6ADAgQIECBAgAABAgQIENi8gCBn83beSYAAAQIE1hQYHx9fdeZNnFERAc7w8DA5AgQIbLnAzMxMDnSKZ3TFmToTExNbPh4dEiBAgAABAgQIECBAgEBtAoKc2pxcRYAAAQIEahKYnZ3NVTjFB6VjY2Orgp2aGnQRAQIEShaI4GZycnJFqxE0R3XO0NBQyb1pjgABAgQIECBAgAABAgQaFRDkNCro/QQIECBAIKW0uLiYA5xqWxdFFc7g4CAnAgQItI3A3Nxcrs6ptvVjBDp9fX1tM1YDIUCAAAECBAgQIECAQK8LCHJ6/Q4wfwIECBBoWGB6ejqHOMXDxCPAGR0dbbh9DRAgQKBZAlNTUznQKf79FWHOyMhIs7rVLgECBAgQIECAAAECBAjUISDIqQPLpQQIECBAoFJgfn4+BzjVvtEeIU5/fz8wAgQItL3AwsJCDnOqVRRGoDMwMND2czBAAgQIECBAgAABAgQIdLOAIKebV9fcCBAgQKBpAuPj46vOvIkzJiLAGR4eblq/GiZAgECzBGZmZnKgUzzjK87UmZiYaFa32iVAgAABAgQIECBAgACBDQQEOW4RAgQIECBQh8Ds7Gyuwik+6BwbG1sV7NTRrEsJECDQNgIR3ExOTq4YTwTVUZ0zNDTUNuM0EAIECBAgQIAAAQIECPSKgCCnV1baPAkQIECgIYHFxcUc4FTbeiiqcAYHBxtq35sJECDQTgJzc3O5Oqfa1pER6PT19bXTcI2FAAECBAgQIECAAAECXS0gyOnq5TU5AgQIEChDYHp6Ooc4xcPAI8AZHR0towttECBAoC0FpqamcqBT/PsvwpyRkZG2HLNBESBAgAABAgQIECBAoNsEBDndtqLmQ4AAAQKlCczPz+cAp9o30iPE6e/vL60vDREgQKBdBRYWFnKYU60iMQKdgYGBdh26cREgQIAAAQIECBAgQKArBAQ5XbGMJkGAAAECZQuMj4+vOvMmzoiIAGd4eLjs7rRHgACBtheYmZnJgU7xjLA4U2diYqLtx2+ABAgQIECAAAECBAgQ6FQBQU6nrpxxEyBAgEBTBGZnZ3MVTvFB5djY2KpgpykD0CgBAgTaXCCCm8nJyRWjjKA7qnOGhobafPSGR4AAAQIECBAgQIAAgc4TEOR03poZMQECBAg0QWBxcTEHONW2DooqnMHBwSb0qkkCBAh0psDc3Fyuzqm29WQEOn19fZ05MaMmQIAAAQIECBAgQIBAGwoIctpwUQyJAAECBLZWYHp6Ooc4xcO8I8AZHR3d2sHojQABAh0kMDU1lQOd4t+fEeaMjIx00EwMlQABAgQIECBAgAABAu0rIMhp37UxMgIECBBossD8/HwOcKp9ozxCnP7+/iaPQPMECBDofIH1Khoj0BkYGOj8SZoBAQIECBAgQIAAAQIEWiggyGkhvq4JECBAoHUC4+Pjq868iTMeIsAZHh5u3cD0TIAAgQ4VmJmZydU5xTPG4kydiYmJDp2VYRMgQIAAAQIECBAgQKD1AoKc1q+BERAgQIDAFgrMzs7mKpzig8axsbFVwc4WDktXBAgQ6BqBCG4mJydXzCeC8qjOGRoa6pp5mggBAgQIECBAgAABAgS2SkCQs1XS+iFAgACBlgqst/VPVOEMDg62dHw6J0CAQDcJzM3N5eqcaltXRqDT19fXTdM1FwIECBAgQIAAAQIECDRVQJDTVF6NEyBAgEA7CExPT+cqnOJh3BHgjI6OtsMQjYEAAQJdKTA1NZUDneLfvxHmjIyMdOWcTYoAAQIECBAgQIAAAQJlCwhyyhbVHgECBAi0jcD8/HwOcKp9IzxCnP7+/rYZq4EQIECgWwXWq4iMQGdgYKBbp25eBAgQIECAAAECBAgQKEVAkFMKo0YIECBAoN0ExsfHV515E2c0RIAzPDzcbsM1HgIECHS9wMzMTK7OKZ5RFmfqTExMdP38TZAAAQIECBAgQIAAAQKbFRDkbFbO+wgQIECgLQVmZ2dzFU7xQeHY2NiqYKctJ2BQBAgQ6HKBCG4mJydXzDKC9qjOGRoa6vLZmx4BAgQIECBAgAABAgTqFxDk1G/mHQQIECDQhgLrbd0TVTiDg4NtOGpDIkCAQG8KzM3N5eqcaltfRqDT19fXmzBmTYAAAQIECBAgQIAAgSoCghy3BQECBAh0vMD09HSuwikeph0BzujoaMfPzwQIECDQrQJTU1M50Cn+/R1hzsjISLdO27wIECBAgAABAgQIECBQl4Agpy4uFxMgQIBAOwnMz8/nAMc3uttpVYyFAAEC9QmsV1EZgc7AwEB9DbqaAAECBAgQIECAAAECXSYgyOmyBTUdAlsp8Pjjj6crrrgiveUtb0kHHXRQ+tCHPpSe/exnrzuE733ve+n1r399Pr8kqihOOOGEtNNOO23lsPXVJQLj4+OrzryJMxaiCmd4eLhLZmkaBAgQ6B2BmZmZXJ1TPOMsztSZmJjoHQgzbanAz372s3TOOeekq6++Op1xxhnpPe95T9p9993XHNONN96YTj755HTxxRen+GziRYAAAQIECBAgQKAZAoKcZqhqk0APCTz88MPp9NNPTx//+MfTWWedlf9ld7fddqsqEP9ifP7556errrpqw2t7iNBU6xSYnZ3NVTjFB31jY2Orgp06m3Y5AQIECLSBQAQ3k5OTK0YSQX1U5wwNDbXBCA2hmwUqg5wnPelJG37xSJDTzXeDuREgQIAAAQIE2kdAkNM+a2EkBDpW4Nvf/nY65phj0kMPPZRuuOGGdOSRR1ady6c+9alcjRMPY+K6/fbbr2PnbOBbL7De1jtRhTM4OLj1g9IjAQIECDRFwNaZTWHVaA0ClUFOXL5R1bkgpwZUlxAgQIAAAQIECDQsIMhpmFADBAhUbrH24he/OH3kIx9Jz3jGM1bA3H///XnbibvvvnvdsIcmgWoCsQ1fVOEUD8OOAGd0dBQaAQIECHSpwNTUVN5urfj3f1TnjIyMdOmsTauVApVBzj777JN+9KMfpTe/+c3pfe97X9Ut1gQ5rVwtfRMgQIAAAQIEekdAkNM7a22mBJoqULnF2gUXXJAuuuii9IQnPCH3+fOf/zzFtleXXnppKv4sfh4hz5VXXpk+85nPpPvuuy/tv//+6dWvfnX64z/+41WBUFz/4IMPpuuuuy597GMfS9/5znfSXnvtlQ499ND0pje9KR1yyCFp1113bepcNb51Ar6RvXXWeiJAgEC7CqxXkRmBzsDAQLsO3bg6UKAyyLn55pvTNddck774xS/mLyKddNJJq852XC/Iic/A8d7//J//c7rzzjtz9frBBx+cjjvuuPSGN7xh3bN3OpDOkAkQIECAAAECBJooIMhpIq6mCfSawFe/+tX8L7jxL6m33nprOvzwwzPBHXfckbdee97znpf/JfjpT396/vOo5Ln99tvTueeemx544IEc4Oy77745qImAJv73ZZddll73utct/0vzvffem/7oj/4ofeMb31i+Pv6F+7vf/W766U9/mgOkP/uzPxPmdMHNFwcGv/Od71wxk9iWL6pwhoeHu2CGpkCAAAEC9QjMzMzk6pziGWlxps7ExEQ9TbmWwJoClUHO3/3d36VHHnkkf479rd/6rRTBzrOf/ewV710ryInPs+edd17+7Btn7fze7/1e/pLTXXfdlT8rRxV7fDEpPv96ESBAgAABAgQIENhIQJCzkZCfEyBQs8Cjjz6ag5fzzz8/hy9XX311ij877bTTUlRWxJZrf/AHf7Dc3tLZOvEH73//+9OrXvWqtPPOO6fHHnssf2vxT//0T9MvfvGLdMstt6QDDjiaccs1AAAgAElEQVQgtxVBzeWXX54+8IEPpBNPPDFfH69/+Id/yP384Ac/SJ/85CfTC17wgprH7cL2Epidnc3bqBUf1EVVVzHYaa+RGw0BAgQIbIVABDeTk5MruoqgP6pzhoaGtmII+uhigWKQE2fkXHjhhemSSy7JVTRRRb7HHnssC1QLcn71q18tvyc+E7/3ve/NQVC84otH0Vbcr0ufl5/61Kd2saipESBAgAABAgQIlCEgyClDURsECCwLxLcPTz/99FxpE+eaLP3LcPzLanwrcWm7tQho4mF97De+0VYVUZkR/wId7znnnHPS1772tbyt2rOe9awV8hEcbd++PZ199tnp+OOPtyodJrDe1jlRhTM4ONhhMzJcAgQIEGiWgK03myWr3WKQE5UzCwsL+QtDsQ1wbLUW/3unnXbKWNWCnHvuuScde+yx6YlPfGL66Ec/uqrq5ic/+UneQvj6669Pn/jEJ9JRRx0FngABAgQIECBAgMC6AoIcNwgBAqULLG2xFv8iHP+JKpwIWfr6+pb7+uEPf5i3YYtw5qabbsrbqBVf/+N//I8cyPT39+ewZ/fdd18OfyLQOeuss/IZOktVOaVPRINbJhChXwR7xcOsI8AZHR3dsnHoiAABAgQ6S2Bqaipvt1b850d8gWRkZKSzJmO0bSFQLciJgX3hC19IJ598cnryk5+8XC0ef14tyImA5o1vfGO+N2Pbv1122WXV3GKrwCOPPDJ/SSnu1wh9vAgQIECAAAECBAisJSDIcW8QIFC6QOUWaxHQfPjDH84Hu1a+7r777rzf+I9//ON04IEHpl/7tV9bNY5f/vKXeR/x3/zN31z+NmOERKeeemq677778vWxr/gRRxyRt6Z4/vOf79DY0lezuQ36RnVzfbVOgACBXhBYr6IzHpAPDAz0AoM5liSwVpAT26XF/RSV4lFtE19S2nPPPasGORHevOMd78jbCscXl6q95ubm8laAUfFz7bXXpm3btpU0A80QIECAAAECBAh0o4AgpxtX1ZwItIFABC4veclLcsgS31Tce++9V4xq6ee1DDWCnsptKe6///50xRVXpNtuuy098MADy03stdde6cwzz8xn68Shsl7tLRAPQopn3sQZB1GFMzw83N6DNzoCBAgQaDuBqHCICojiGWtxpk48WPciUIvAWkFOvLdyi7U4s/FP/uRPcmV5VOpcfPHFOeSJVy1BTnwp6bjjjsuV59U+K9cyVtcQIECAAAECBAj0joAgp3fW2kwJbKnARkHO0rcQ41uysW1afKOx3ld8M/J//s//mbe6iP3F77zzztzE0pk61baxqLcP15cvMDs7m7dRKz5oGxsbWxXslN+7FgkQIECg2wUiuJmcnFwxzfiiQFRTRAWEF4H1BNYLcuJ9X/7yl/O2afG69dZbc5X4ZoKcpc/Chx12WHr/+9/vS0huSwIECBAgQIAAgXUFBDluEAIEmiKwUZATlTQnnnhieuSRR6oeAlvvoB5//PEc5LzhDW9IBxxwgG821gu4Bdevt/VNVOEMDg5uwSh0QYAAAQK9IGDrzl5Y5ebMcaMgJ75IdOmll+YvpcTWvi960YtyNXhlRc7SuTnrnZETleVHH320M3Kas4xaJUCAAAECBAh0nYAgp+uW1IQItIfARkHOz3/+83T++efnLdKuueaadNppp6WddtppxeC/8pWvpDPOOCMddNBB6S//8i/TT37yk/wvzU94whPyNxeLVTy2qGiPta82iunp6bx2xcOoI8AZHR1t34EbGQECBAh0tMDU1FTebq34z5+ozhkZGenouRl8cwQ2CnKi1/hyyumnn54+9alPpX322Sf96Ec/WhHk3HPPPfkcnSc+8YlVv7AUn2n/+I//OF1//fXrnqPTnBlqlQABAgQIECBAoBMFBDmduGrGTKADBDYKcmIKcc3SAbBxVkr8C++uu+6aorrm3nvvzd9QvOOOO9LSHuT/8i//ks4666y0ffv2vGVK/Hy33XbLGhEMXXbZZemCCy5I5513Xv55tOXVWgHfiG6tv94JECBA4P89dI8vE8Tnh8rXK17xirzdWmzz6kVgSaCWICeuXdpibem8xsqKnKjaufDCC9Mll1ySq3be+973pt/6rd/KXfz0pz/Nfx73Xvzs6quvTk996lMtAAECBAgQIECAAIF1BQQ5bhACBJoiUEuQE4HNRz/60XTmmWemhx56KO2///5p3333zZU3X//61/O4zj777BzK7L777vn/f+tb30pvfvOb01133ZX22muvdOCBB6Y4C+d73/tein+RPvzww9NVV12V9ttvv6bMS6O1C8RZRRHQVb7ijIKowhkeHq69IVcSIECAAIESBGZmZnJ1TvGMtjhTJw6n9yIQArUGOZVbrMX7KoOc+P8PPvhg/nJRnAX5pCc9Kf3e7/1eriqPz7DxuffFL35xuu666/LnXy8CBAgQIECAAAECGwkIcjYS8nMCBDYlUEuQEw1HmPP9738/b5X2mc98Jh8YGwHNoYcemrfcOvjgg9POO++8Ygw/+MEP8lYUcf1S4BPXHXfccfmMnKXQZ1MD96aGBWZnZ/M3n4sPysbGxlYFOw13pgECBAgQIFCnQAQ38SWRyld80SAqJIaGhupszeXdJlBrkBPzjrAmtli7/fbbVwU58fOoGP/sZz+bbr755nyWYwQ48Rn3hBNOSMcff7zPrN1285gPAQIECBAgQKCJAoKcJuJqmgABAr0kYOuaXlptcyVAgEBnC9j6s7PXz+gJECBAgAABAgQI9JqAIKfXVtx8CRAg0ASB6enpXIVTPEw6tlGLyiovAgQIECDQjgJTU1N5u7XiP7+iOmdkZKQdh2xMBAgQIECAAAECBAj0oIAgpwcX3ZQJECBQloBvNJclqR0CBAgQaJWAitJWyeuXAAECBAgQIECAAIFaBQQ5tUq5jgABAgRWCIyPj6868ybOGIgqnOHhYVoECBAgQKCjBGZmZnJ1TvGMtzhTZ2JioqPmYrAECBAgQIAAAQIECHSXgCCnu9bTbAgQINB0gdnZ2byNWvFB19jY2Kpgp+mD6ZIOHnnkkXTWWWel7du35xk9+9nPTh//+MfTc57znC6ZoWl0ikA8rH7HO95R03D33XfftN9++6XnP//56fDDD08HHXRQ2m233Wp6bztedN9996Xjjjsu3XXXXemII45IN954Y9p7773bcag1janb5lPTpEu6KIKbycnJFa3FFxViu7WhoaGSetEMAQIECBAgQIAAAQIEahcQ5NRu5UoCBAj0tICtZ5q3/Pfcc0869thj07333rvcyaWXXprOOeectNNOOzWvYy0TKAjUE+QU8fbff/8cAh199NFp11137Tjbbgs+um0+W31D2Tp0q8X1R4AAAQIECBAgQIDAegKCHPcHAQIECGwoMD09natwiodBxzZqo6OjG77fBWsLPP744+l973tfOu+889KTnvSkXNHwf/7P/0mHHXZYuv7669M+++yDj8CWCTQS5CwN8uyzz87VDLvvvvuWjbuMjrot+Oi2+ZSxxptpY2pqKm+3VvznX1TnjIyMbKZJ7yFAgAABAgQIECBAgEDdAoKcusm8gQABAr0j4BvJzV/rhx9+OJ166qnp9ttvT6973evSb/7mb6Yrrrgid/yJT3wiHXXUUc0fhB4I/JtAZZBz8cUXpzgLa63Xz372s7SwsJD+5m/+Jl155ZXpv/7X/7p8aWwV+J73vKejtlrrtuCj2+bTyl9SFamt1Nc3AQIECBAgQIAAAQIhIMhxHxAgQIBAVYF4gPvOd75zxc/ijICowhkeHqZWksCdd96ZA5yf/vSn+TDtgw8+OL361a/O//+UU05JV111VcdVNpREo5kWCNQT5FQO78EHH0xxTtYHP/jB/MdRXXbNNdek448/vgWz0GUICHLKvw9mZmZydU7xjLg4Uyd+d7wIECBAgAABAgQIECDQLAFBTrNktUuAAIEOFZidnc3bqBUfVMVD2mKw06FTbJthP/roo7niIcKxeN1xxx3pec973nKFThwkf+utt6YDDjigbcZsIJ0vEFv3fexjH0u/8Ru/kV772teumNBmg5xoJKoWTj/99PSpT30qt3nIIYekG264IT396U/vfLQOnIEgp3mLFsFNbB9Y+YovOsR2a0NDQ83rWMsECBAgQIAAAQIECPSsgCCnZ5fexAkQILBSwNYxW39HfP/7308nnHBC+sY3vpFe9KIXpZtuuin9h//wH5bPzIkRXXrppemcc85JO+2009YPUI9dI/CrX/0q32dRJRPb+EXF10c+8pF00kknrZhjI0FONPTtb387HXPMMemBBx7I7Vbro2tQ23wigpzmLpCtR5vrq3UCBAgQIECAAAECBFYKCHLcEQQIECCQpqencxVO8TDnqBQZHR0l1CSB6667Lp122mm59diuJx6i77LLLunuu+/OD8O/973vpcMOOyxdf/31aZ999qlrFFF18clPfjJFhdXXvva19NBDD6W99torB0bxjfGjjz467b333hu2udl26n2IvNH1lT+Ps1viG/Ff+cpX0uWXX55ie7qYW1jFeUMHHXRQ2nnnnZfnFiHGd77znRTbIn31q19Nd911V/aI1/7775+e+9znpiOPPDL94R/+Ydpjjz02NIkL6nUpVl/FWkeV20YBXeW8X/nKV+YKl6c85Sk1jTEu+slPfpI+/elPZ6dvfetbK97XjCDn5z//eTr//POXz3mKCp33ve99656V8+Mf/zifB7XWvRpVQ0972tM2nPNSWBXVRn/7t3+b13xpjX//938//069/OUvX3OrwmbegzGOsuYZbT322GM5mLvlllvS5z73ubyN2r777rvidyD+/jjuuOPy/X7EEUekG2+8sabf+Q2hXbBCYGpqKv/9XfznZ1TnjIyM0CJAgAABAgQIECBAgEApAoKcUhg1QoAAgc4U8I3i1q3bI488kuJA+O3bt+fzRKJK4tBDD80DqvxZ/P94yH3UUUfVNNg4gD6CudgGbymsqPbGCDDimmi3MvRYurbRdjZ6KF4c00bXV/78oosuSr/927+dH5JGZUnlK7aqu/DCC3MgFq/vfve7efu6CDM2eoVJBB7x0HutgKURl8rzkGoN6CrDvlqrs+Ihf2yNeO211+bgp3gfvOY1r0lnnHFGDjV22223FSyNVuREYxGYRTAWr6VKswgZiq8IXiJcOPfcc9e9VyOki/AuQs9dd9216jJGBVBUrsXv0XqvAw88MFe5/cEf/MGqNW7WPVjmPGNu//RP/5SDzAh413rF+ka1Vfy3IGej3/zGf66itXFDLRAgQIAAAQIECBAgsL6AIMcdQoAAgR4ViIfbxTNvYo//qMIZHh7uUZWtm/Y3v/nNfD7Jj370o/S6170uxQP7Pffcc3kAt912W66aidcpp5ySrrrqqjUrCf4/9u4Eypmi3P94sSiC988rIMywnCPIJhcBnSCLgMiqCAmy74sgmiCbIHghhsXcgAJyAYEEXpCXRXYBE7YXUMCF7ZJBQEUPeuF6UWcUwdcVcOF/fqUZe3o6k3SmO719+xyOwnSqqz5VSVf6yVPVeZECQMqGuOSSS6bKUXBC/ansG2UE6CG7HljrUABJQR8t7+YMXARRTq+H4m7pXuc7/66H8b/97W/tw38Fv973vveZF1980S7rpeBFZ0+hhx56yBxyyCFTy3wpIKDz3/Oe99hAjzzuv//+qcwN1Wm99dazWQ5e+xLN1eWVV16Z2v/IHbzzGnnOgF4/+yXpfO1Poz5VRorzUCBF2UoHHXSQzdzoFqgKIpDzox/9yOy9997mmWeesWNMez9tttlm0+qjzJ3zzjvPnHLKKV3HqrtvTj/9dDu+3cGnX//613Zvnk4QR+1TkEp9qePZZ581Dz744NQ40N8VQNpiiy2m1SmMMRhkO1VZ9z5E8u28B5T1pTGvgKEOZZpNTEzYzxgycobz2a7PV2XnuPeYU+BN7y0OBBBAAAEEEEAAAQQQQGBQAQI5g8rxOgQQQCChAlq+SMuouR80aZknd2AnoU2MfbXfeOONafvg6IG2sgmchzIM9t9/f7ssmpZV0zJpm2yySde2qcwLL7zQHHfccfYcPaxWf+61117Tshj0sP+cc84xymrRoaDIjTfeaJcY0xFUOb0eirsb0ut859877dOSRlpurBOU0EPzN73pTTbDSEETPdy/+eab7aW0RKA2J3cGyzrtVQDo6KOPtktV6fBa9iwIF3e/u7OH3CbOJfa6BfNUpsaKMm8UDOzsTdMpSw/wjz32WM/sG6/BFEQgR4EVjV0FYnQoMKYlvjqH6qxAioJKOjT2dF0FNJdccsmp85RZpKDEiSeeaLNKdKidyjRxBqKcWUtHHHGE7ecVV1xxWvNUJ33GzZ8/3/53L8+gx2DQ7dT4VhuUUaRDgShlkOVyuSkPLzOdSyCn60dnKH9Q4Ebj0HnohxJabk1LW3IggAACCCCAAAIIIIAAAn4FCOT4FeN8BEIQ0ANH7V2gX9q6/9GvaTv/LYRLUyQCPQX0K3gtVcURnIB+IX/wwQfbB93KGlCwYf311592Af26XsGWzq+4ez30f/75521mjYIR3TJtOhdQMEeBo85DbWcgKahyej0Ud2v2Ot8dyFEmh3ycD/6dZTqXMdtmm21sAGDVVVft2onODCgt4XXBBReYZZZZZur8oFycwRlljSigscoqq3jWS3vLaNkxHe7l9bTEm7JMlH3lXjZOmUcKkqgdenjstXReN4ggAjnKdFKwRXu36HDvxeO0VMDxqquuMltvvXXXvnFmVil4ofJWX311e/6rr75qTjjhBOvQK2vJeV13AFNlBT0Gg2yn6ufM4lP9r7/++qmsIzeeOxuNQE5wn9/9ltRt6dJ+X895CCAQP4GRkRGjf0ZHR+3/uv9RhrD7ByPxawU1QgABBBBAAIGkChDISWrPUe9EC7zwwgv2gcwjjzxiH8RpDwcOBOIqQCAn+J657777zI477mgLnm0z+O9+97tmp512svvAzLbXiMpRQODAAw+0ZfazFJsCHZ/97GfNBhtsYOuiZdze/OY3B1ZOr4fibtVe57sDOVqua4cddujaOXfeead94K/PWy3z5c54cr/QGWDxeugdlK97/yMthea1lKFzGbZNN93UPrRfY401pqrtrE/nP2611VZ23yDtgbPssssONHCHEchxZtD0CsipEQpqKpCpZR91OANDCmipby+99NKemWuvv/66zWhpt9s2AKLsNQV/OkfQYzDIdiq7RxkectDRa78k7cujAPyZZ55pzyeQM9DbIZAX6f2ozyMOBBDIhoCWb9UPNTbffHObSd354UE2Wk8rEUAAAQQQQCBMAQI5YepSNgIOAf0yWb+oVuYNgRuGRpIECOQE21taHkn7fGgZNB3uTAvn1ZwP82c7Vw+otVyeMjh0uDMg+m1BUOXoer0eirvr1Ot8598VfLrpppvMu971rn6b1vO82a4fpIsq4gzCHHPMMebss8+etvydznFmX3hlYznLeOc732mDHLvvvnvXDKWeAP88IexAjjPwokv2Csh16q29R3bddVf7rwrcaIkqBR7dmWsKSmpJQe0P0y1bq5tFkGMw6HYuWrTIZljdcsstNuPu7rvvnrHHj7td3/rWt6YynQjk9PsOCO48MnKCs6QkBJIsoMCOMnX0gxl9FnMggAACCCCAAAKDChDIGVSO1yHQp4A2e9bD1SuvvLLrK1ZbbTWz7bbb2iVwlI7f7Z8+L8lpCMwqwB450Q4Q58PiXktrqabOX/V3y7RRwEdLaelX3902l++n1UGVo2v1eijurk+v851/33777c111103Yx+UftrYOUcZC1oC7NlnnzXf/va3rV1njxz3Q+8gXXR955JbXtk2zuwL9edtt91mN7R3HrNl5Cjg8da3vtUPx9S5YQdy3PvnHHXUUUb3wF7Hiy++aC666CJ72p577mkuv/xyM2/ePPvv2uNI/825P5CWbPvIRz5idt55Z7PZZpsZLTfn3FfH63pBjsGg2/mTn/zE7LvvvjabSHviaN+htdZaa1Y252sI5PQaYcH+nT1ygvWkNATiIqD5QLd/tPfkN7/5TaP7VbfjYx/7mP0xgn6QwoEAAggggAACCPgVIJDjV4zzEehTQA8IFcDRRsRaSsd5rLDCCjZwoz0BPvCBDzCZ79OU04IV0K/89ct156Fgon7Z77XUU7BXz25pzsCMX4WVV17Z3H777XapDufh3JPEa++Pfq8TVDm6Xq+H4u469Tq/199na+Pvfvc78+ijj9oH/sqK1AP/J598sutL3A+9g3TRRd1Lhbmzspx7KO222242mOdec3+2PXIUxDj88MNtcE//v1cAwwkRRCBHvvvvv795+OGHbdHO5ePcS+T1Ozad57n7R0E57bOjh2NahtDrUMBMGUvaaH7dddf13Deo1xjr9XfndYNu549+9CO7RKB+HNJvUMY5bvt9zSD9wWv+JaDMsZNPPtnoga7zUGCns98ZXgggkG4BfU4rI1J7lSmwo89i56EfWmhpT92z9J2QAwEEEEAAAQQQ6FeAQE6/UpyHgA8BbbqsAM5zzz037VX69b0m7drXYemll/ZRIqciEI5At6VflPmhpYu0iStHcALupdIGKdlrmS3nQ+O5BHKCKkft8vPQu5/z/ZanMvVQ/5xzzjEXX3yxefnll7tyK9ihLAftW6Ygivuhd5AunUpojyIFaVRH9z5Jzj2UzjvvvFn391H2jgIn11xzjQ34OLNSdC3tz3HkkUfa9fr7ue8EEchR1ogCJrJU8FFZgPJ19/Mg41+v8QpKyEH7HMlLGUzdAjodE7VTy904j15jrNffu5UVRDu1X9aWW25pi+o3KEMgZ1B5/6+bnJy0y1suWLBg2os139O9dGxszH+hvAIBBBIvoB9d6J6uH/dpX1TnoT3aFNDRPZoDAQQQQAABBBDoR4BATj9KnIOAD4EzzjjDaE8R57Hmmmua448/nom6D0dOHa5Ao9GwD6G0D0Pn0LJFys4plUrDrUyKr+bc90TBA32JX3zxxXu2uJNRohO9luJyLuM0l0BOUOWonn4eevdzvt/y9GD16KOPNjfffPM0X+2doowM/e+GG25o3v3ud5vR0VHz05/+1Oyzzz7mqaeemvGgPEiXTmVeeuklmzFzzz33mPXWW8/Wc/311zfO/Xic/73nIDHGZn8q+0XvZy0X5zz6zdIJIpDjXPbNvXxgGEExt40clHmlgI72p9M13YfGgOrZCTAFPQaDbicZOf28A6I5p16v2ywc9/1TAZxisRhNpbgqAgjETkA/9NOPDTTfcB7sRRm7rqJCCCCAAAIIxFaAQE5su4aKJVHAHcRZaqml7C+pFcRZccUVk9gk6pwhAX5RHG5nuzdl1wPzcrnc17JXv/jFL8wBBxww9WtO7Q+ipbM6h/OX93PZIyeocvp5KO7W1tJn2qhemRReGQd+AjnKzrjwwgvtL111KIihZQSVAdNt75jZHpQH6dJpt+qoX+iecMIJ9j91+tS5LFm3PZF6jdS///3vdmknlalMHXc20mxZOnMN5CiIon1vOpkJugfqgfab3/xmW23nWHZn6/Rq1yB/l7M+25Rt9ZWvfMXccccdU8Ucc8wx5uyzzza6V/czZv2MwaDbOcgeOc469JvFM4hxVl9DRmtWe552IzC4gH4YomCO7v+vvfbaVEEEcwY35ZUIIIAAAghkSYBATpZ6m7aGKuAO4uiX1VdffTXLaYSqTuFhCGgZJGXnuNf4V9DBvadOGNdPa5nuB7tee910a7s7COTeN+XVV1+1AQH92lPHtddeawM/sx16mHDYYYcZvXaLLbawGYPLLrtsIOWstNJKvjNynMuJzTWQ49xjpl8PrWevfct0uK8flK9cnIdzCbJO0EZLru266672NPfeOYO8N5TNpeCFlvtUlorz8Boncw3kOLPOdC3n/jj6dwXqPvWpT9kAkw53UHKQNvb7GgW4dF1Z65gtW2iuYzDodirb4+Mf/7i55ZZbjIK1d999t33fznY4xxeBnH5HSX/nac+bWq027WTtMaegpZYV5EAAAQRmE1Ag+OCDDzY/+MEPpk4jmMOYQQABBBBAAIFeAgRyegnxdwT6EPAK4tx44412mRwOBJIqoL1Y3IEbPajScmuFQiGpzYqs3rfeeqvZY4897PW7bWA/W+W0R8ZOO+1kH4R7PcjV/ih60KvDveeKV7nOB+577rmnfaCu5fSCKseZvaDlq2644Qaz1lpreTbRHaia60N0v8ta6frKzDjllFNs/byuH5SLE8CZvaIl8a677jobhNN77P3vf7/9d2UTBXH89a9/NY899pi57LLLpvaQCTqQo8wXjT0Fb2Yb5/olsjJV+30vKKtG41NLWCm7VYEujXVl+Wgvuquuuso8+eSTZvXVV7d7Ii2zzDJdyWYbl70ybnr93X3RINvpzuDSWNXcY8kll/Rsq/t8AjlBvIuMaTabdhk19w8dFNhREJQDAQQQ6FdAQRwt6Uowp18xzkMAAQQQQAABAjmMAQTmKKBfwOvXxZ1DwRuCOHNE5eWxEWDpmGC6QpvdaompSy+91Bb4pS99yf77Yost1vcFXnnlFbucmvb90KFA22mnnWaWWGIJ++/PP/+82W+//ezDegV69Mt9LVXmdSiAcNJJJ01l8DizIoIqR/XVHjB33nmnrcJs2SXPPvusrbv2p9ERZCBHy3f1yn566KGHzCGHHGK0rFm36wfl4u4P534yGhfKTNK+Oe7+7Xug9HHir371K3PTTTeZ1VZbzXz0ox+d9opBM3KU4aWsvfnz59vyZhuDemi11157GfW7DmUxKKOsW1BC533sYx+zY1uHc7w6l6JT0EvjfuONN+6qoMyrfffd1yhryxnA1At6BWp6/d190SDbqbKd5amtCmB1ssjc1+7nPdXHUOGUfwqw9ChDAQEEwhDwCuZcfPHF7GYJsCIAACAASURBVKsaBjZlIoAAAgggkAIBAjkp6ESaEJ2A9k3YfPPN7S+CdRDEia4vuHK4Ato8XcutuTdzVuZAqVQK9+IpKN35AHYu+4I4f+G/6aabmuuvv96sscYaVshrXxg9DFAWz+KLLz6lqCCOshb0a34d22yzjV1uatVVVw20HHeWjeqr+jg3l9dSV1ruSw/xlXHUOeYayHEuQ6UylcGha3fa2LmOAmwKMOnX9J0gjv62/fbb22wY595mQfm6h7MzQLTuuusaLYX2hz/8oa+ls8J4a/gJ5KieL7zwgg3WXXnllTYQ0jlmC85obGiPAAUTdSjoc+KJJ9osHeceRjJXpo0yIO699157rrLZFBDt9I17nCl4qc+l9773vTMCpdoH6dhjj50qS9lJyuzpBFR7BWp6/d3dH0G2U2W7y9N4UfDP+R6XmZZU0/5Qvd5TYYyfNJapTDCNQff9T2O8WCymscm0CQEEhijgDuasvfbadl+3FVZYYYi14FIIIIAAAgggkAQBAjlJ6CXqGFsB5xrp2iz54YcfZk+c2PYWFZurAL9IHlzQGYBxZwH4KfXpp5+2WQSd4LF7fxF3po3KVgBFgQk9LFew4q677poKWnT7VX9Q5bizAlSH7bbbzrzvfe8zf/rTn8z9998/lWWhbI6f//znZsGCBXPOyFG7tbyXMoK0FJ2O5Zdf3uy8885TS16qbg8++OCUhbI0NMYfeOABo2XOlFmpB+XOIygXZ5mvv/66DZJqjHSOQZbe8zOOZjvXGcgZtEyt868gzdJLL921CFmqzy+44IKpczQetW/NeuutZ+SiTCntGdQ5NJYVMNLfnYeCSQceeOC0wIUyVbbccks77lWW7s8KbHTGg5az+fKXvzwtWNcrUNPr716NDbKdKt9rDG611VZmhx12sJd3mmlPJgUr1WaWVvM/mslI9W/GKxBAYDABfd5oSdXXXnvNFsC+lIM58ioEEEAAAQTSLkAgJ+09TPtCE3jmmWdsNo4equjQgzj9CpgDgbQLtFotO97dewTwpdO7591Loim7SfuIDHI491TR670e+OvBra6h/Y1efvnlrpfRRukXXnhh1+BzEOUoO0AP0LX8ZGfZNHeF9KBdm4Yr6KJxpWyLuWbk6BraE0bLfCngPpuDgjWnnnqq3aBcS9V1AirKAOk8HHfWOQgXt4GCFerLTpBhLmNkkHHlfM1cAjkK0J155plm2223nZYF1q1O/Vrq9bvssovNJHvXu97lWZyCm8roueOOO3oSHHnkkXY/EwX3nEevQE2vvw+jnbqGxomyQRSI6owZ97X1/tb7SvOShQsXEsjpOSqmn+D8oU7nL9ojTu76rOBAAAEEghZQ5p8+Y3QoO1VZORtssEHQl6E8BBBAAAEEEEiwAIGcBHceVY9W4LDDDrO/DNax5ppr2sm2cxmeaGvH1REIX0B7eChY4Dz0oEsPDguFQvgVSMgVnA/ptVyG9vDYcMMNB669c08VBUG0Z46yXNzHz372M3PDDTfYZaQef/xx+8BXGQ/Kajj00ENt5sNsGROd8oIoR8uF6QG7lnDrZEVo6StlyGjvEy0P9+qrr07tIxREIEf1VyBJS5fps1rZP48++qhtloI3CsQru0kOneW8nLa9NpMPwqVjrP1aDj74YFtHZZvcfPPNU5lDAw+UAV/oJ5AjR9VXllqiT33abZ+b2aqjPXu0j5GWaFPAr7PM3WabbWbL1TjRuO1VtoJ32kdH+/9oSbbvfe97dtzrfbLJJpvYPaO0zN4666zjuT9Vr0BNr7/3Ig+qnZ2xraXitASg3NRetVMBHAVF1U69pw444AACOb06xvH3ZrNpl1Fz/1BBgR29NzgQQACBsAS015zupz/96U/tJTQ/+spXvhLW5SgXAQQQQAABBBIoQCAngZ1GlaMX0K9bP/zhD09VhE0po+8TahCNAEvPROPOVdMl4AzkHHPMMebss882Wq6TAwEEhiPA0qHDceYqCCAwu8All1xis5g7xz333GMzKjkQQAABBBBAAAEJEMhhHCAwgIA2R77iiivsK/Vrbu2pwIFAlgW0FJSWxXJvBq3snFKplGUa2o5AT4Fbb73V7LHHHva8r33ta2b33Xfv+RpOQACBYATq9brNwnHfv7TEUbFYDOYilIIAAgj0KaBMVO3hp+Pwww832g+RAwEEEEAAAQQQkACBHMYBAgMIvPvd7zY/+MEP7Cu1oTbLSA2AyEtSJ8AvmlPXpTRoCAJadu7oo482V199tdl+++3t/6688spDuDKXQCDbAmSUZrv/aT0CcRXQEo9aHlPH+uuvb77//e/HtarUCwEEEEAAAQSGLEAgZ8jgXC75Aj/5yU+M9rnQsdxyy5kXX3zRLLPMMslvGC1AICCBVqtls3PcewyUy+UZe+oEdEmKQSAxAn/84x/tsmna70VLqp133nnm3HPPtfW/7LLLjDI+F1tsscS0h4oikEQB7XlTq9WmVV17vCkLJ5/PJ7FJ1BkBBFIi8Kc//cmsttpq5pVXXrEteu6558xaa62VktbRDAQQQAABBBCYiwCBnLno8dpMCixYsMBuPqlDGzBrA28OBBCYKVCpVGYEbvSgTMutkcXGiMmqwFe/+lVz4IEHzmi+7idaPmV0dDSrNLQbgdAF9Et3LaPm/qGBAjvVajX063MBBBBAoB+BXXbZxdx555321CuvvNIceuih/byMcxBAAAEEEEAg5QIEclLewTQveIEjjjhiaq3iM8880z4Q4EAAAW8Blq5hZCAwXeC+++4zO+6447T/uNFGGxnt07H55pvDhQACIQiw9GcIqBSJAAKhCehHT6eccootX5m68+fPD+1aFIwAAggggAACyREgkJOcvqKmMRFw7o/zxBNPmFwuF5OaUQ0E4ivQaDTscmvuzaT1RbVUKsW34tQMgYAFnn32WXP88ceb7373u2b55Zc3u+++uznmmGPM6quvHvCVKA4BBCSgIKl+dOO+/2gZtWKxCBICCCAQO4F2u2023nhjWy/2yYld91AhBBBAAAEEIhMgkBMZPRdOosBvfvMb8/a3v91WXZtR/+IXv0hiM6gzApEI8IvoSNi5KAIIIJBJAT0IVQBHWXDOQ0sUKYgzMjKSSRcajQACyRBYZZVV7F56Ol566SWzwgorJKPi1BIBBBBAAAEEQhMgkBMaLQWnUeDee+81H/rQh2zTtMfBNddck8Zm0iYEQhVotVo2O8e9R0G5XJ6xp06oFaFwBBBAAIFUCmjPm1qtNq1t2qNNAZx8Pp/KNtMoBBBIl8BBBx1krr32WtuohQsXzliWNV2tpTUIIIAAAggg0I8AgZx+lDgHgX8KKHBz8MEH23/Tw4DPfvaz2CCAwIAClUplRuBGD9q03FqhUBiwVF6GAAIIIJBVgWazabNw3D8UUGCnWq1mlYV2I4BAAgW++MUv2h8+6bj66quNAjscCCCAAAIIIJBtAQI52e5/Wu9T4NxzzzUnnniifdWll15qPvGJT/gsgdMRQMApMD4+br+ksvQN4wIBBBBAYFABlu4cVI7XIYBAXAUuu+wy88lPftJW75xzzjGf+cxn4lpV6oUAAggggAACQxIgkDMkaC6TDgEFcRTM0XHTTTeZvfbaKx0NoxUIRCzQaDRsQMe9GbWyc0qlUsS14/IIIIAAAnEVqNfrNgvHff9Q5nSxWIxrtakXAgggMKvAzTffbPbee297joI4CuZwIIAAAggggEC2BQjkZLv/ab1PAS2r1tkXRxkE22+/vc8SOB0BBLoJ8ItqxgYCCCCAQL8C7XbbBnDI6OxXjPMQQCBJAvfff7/ZYYcdbJW1rJqWV+NAAAEEEEAAgWwLEMjJdv/Tep8CH/rQh8y9995rX/XEE0+YXC7nswRORwCBXgKtVstm57j3OCiXyzP21OlVFn9HAAEEEEifgPa8qdVq0xqmPdaUhZPP59PXYFqEAAKZE1CweuONN7bt3nHHHc3ChQszZ0CDEUAAAQQQQGC6AIEcRgQCPgQ22mgj8/TTT9tX/PSnPzXvfOc7fbyaUxFAwI9ApVKZEbjRgzott1YoFPwUxbkIIIAAAikQaDabNgvHHehXYKdaraaghTQBAQQQ+IfA//zP/5g111zT/v8NN9zQPPXUU9AggAACCCCAQMYFCORkfADQfH8Co6OjRss/6Xj55ZfNcsst568AzkYAAV8C4+PjNjuHpXN8sXEyAgggkCoBlt5MVXfSGAQQ6EPglVdeMcsvv7w9c2RkxExMTPTxKk5BAAEEEEAAgTQLEMhJc+/StsAFFltssaky33jjjcDLp0AEEPAWaDQaNqDj3sxa2TmlUgk2BBBAAIGUCtTrdZuF4/781zJqxWIxpa2mWQgggIAxfPdkFCCAAAIIIICAU4BADuMBAR8CTKZ9YHEqAgEL8IvsgEEpDgEEEIixgPaHUACHjMwYdxJVQwCBUAX47hkqL4UjgAACCCCQOAECOYnrMiocpQCT6Sj1uTYC/xBotVo2O8e9R0K5XJ6xpw5mCCCAAALJE9CeN7VabVrFtUeasnDy+XzyGkSNEUAAgQEE+O45ABovQQABBBBAIMUCBHJS3Lk0LXgBJtPBm1IiAoMKVCqVGYEbPejTcmuFQmHQYnkdAggggEBEAs1m02bhuAP1CuxUq9WIasVlEUAAgWgE+O4ZjTtXRQABBBBAIK4CBHLi2jPUK5YCTKZj2S1UKsMC4+PjNjuHpXcyPAhoOgIIJF6ApTMT34U0AAEEQhDgu2cIqBSJAAIIIIBAggUI5CS486j68AWYTA/fnCsi0I9Ao9GwAR33ZtjKzimVSv0UwTkIIIAAAhEI1Ot1m4Xj/vzWMmrFYjGCGnFJBBBAIB4CfPeMRz9QCwQQQAABBOIiQCAnLj1BPRIhwGQ6Ed1EJTMqMNsvuhXQyeVyGZWh2QgggED8BNrttg3gkFEZv76hRgggEA8BvnvGox+oBQIIIIAAAnERIJATl56gHokQYDKdiG6ikhkXaLVaNjvHvcdCuVyesadOxqloPgIIIBCJgPa8qdVq066tPc6UhZPP5yOpExdFAAEE4ibAd8+49Qj1QQABBBBAIFoBAjnR+nP1hAkwmU5Yh1HdTAtUKpUZgRs9KFR2TqFQyLQNjUcAAQSiEGg2mzYLxx1oV2CnWq1GUSWuiQACCMRWgO+ese0aKoYAAggggEAkAgRyImHnokkVYDKd1J6j3lkVGB8ft9k5LN2T1RFAuxFAIA4CExMTNoCzYMGCadXZYYcdbBbO2NhYHKpJHRBAAIFYCfDdM1bdQWUQQAABBBCIXIBATuRdQAWSJMBkOkm9RV0R+JdAo9GwAR33ZtrKzimVSlAhgAACCIQkUK/XbRDH/fmrAE6xWAzpqhSLAAIIJF+A757J70NagAACCCCAQJACBHKC1KSs1AswmU59F9PAFAtMTk7aYI7XL8IV0MnlciluPU1DAAEEhivQbrdtAIeMyOG6czUEEEiPAN8909OXtAQBBBBAAIEgBAjkBKFIGZkRYDKdma6moSkWaLVaNqDj3qOhXC7P2FMnxQw0DQEEEAhNQHve1Gq1aeVrjzJl4eTz+dCuS8EIIIBAmgT47pmm3qQtCCCAAAIIzF2AQM7cDSkhQwJMpjPU2TQ19QKVSmVG4EYPGpWdUygUUt9+GogAAggELdBsNm0WjjtQrsBOtVoN+nKUhwACCKRagO+eqe5eGocAAggggIBvAQI5vsl4QZYFmExnufdpexoFxsfHbXYOS/+ksXdpEwIIDEtgYmLCBnC8lq5UFs7Y2NiwqsJ1EEAAgdQI8N0zNV1JQxBAAAEEEAhEgEBOIIwUkhUBJtNZ6WnamTWBRqNhAzruzbiVnVMqlbLGQXsRQACBvgXq9boN4rg/PxXAKRaLfZfDiQgggAAC0wX47smIQAABBBBAAAGnAIEcxgMCPgSYTPvA4lQEEiYwOTlpgzlevyhXQCeXyyWsRVQXAQQQCE+g3W7bAA4ZjeEZUzICCGRbgO+e2e5/Wo8AAggggIBbgEAOYwIBHwJMpn1gcSoCCRVotVo2oOPe46FcLs/YUyehTaTaCCCAwJwEtOdNrVabVob2GFMWTj6fn1PZvBgBBBBA4B8CfPdkJCCAAAIIIICAU4BADuMBAR8CTKZ9YHEqAgkXqFQqMwI3elCp7JxCoZDw1lF9BBBAwL9As9m0WTjuQLcCO9Vq1X+BvAIBBBBAoKsA3z0ZHAgggAACCCBAIIcxgMCAAkymB4TjZQgkVGB8fNxm53gtHaSAzujoaEJbRrURQACB/gUmJiZsAMdr6Ull4YyNjfVfGGcigAACCPQlwHfPvpg4CQEEEEAAgcwIkJGTma6moUEIMJkOQpEyEEieQKPRsAEd92beCuaUSqXkNYgaI4AAAn0K1Ot1G8Rxf/4pgFMsFvsshdMQQAABBPwK8N3TrxjnI4AAAgggkG4BAjnp7l9aF7AAk+mAQSkOgQQJTE5O2mCO1y/SFdDJ5XIJag1VRQABBGYXaLfbNoDjlZGoIM7IyAiECCCAAAIhCvDdM0RcikYAAQQQQCCBAgRyEthpVDk6ASbT0dlzZQTiItBqtWxAx71HRLlcnrGnTlzqTD0QQAABPwLa86ZWq017ifYIUwAnn8/7KYpzEUAAAQQGFOC754BwvAwBBBBAAIGUChDISWnH0qxwBJhMh+NKqQgkUaBSqcwI3OhBp7JzCoVCEptEnRFAIOMCzWbTZuG4A9UK7FSr1Yzr0HwEEEBguAJ89xyuN1dDAAEEEEAg7gIEcuLeQ9QvVgJMpmPVHVQGgcgFxsfHbXaO19JDCuiMjo5GXkcqgAACCPQSmJiYsAEcr6UjlYUzNjbWqwj+jgACCCAQsADfPQMGpTgEEEAAAQQSLkAgJ+EdSPWHK8BkerjeXA2BpAg0Gg0b0HFvBq5gTqlUSkozqCcCCGRQoF6v2yCO+/NLAZxisZhBEZqMAAIIxEOA757x6AdqgQACCCCAQFwECOTEpSeoRyIEmEwnopuoJAKRCExOTtpgjtcv2hXQyeVykdSLiyKAAAJeAu122wZwvDIKFcQZGRkBDgEEEEAgQgG+e0aIz6URQAABBBCIoQCBnBh2ClWKrwCT6fj2DTVDIC4CrVbLBnTce0yUy+UZe+rEpc7UAwEEsiWgPW9qtdq0RmuPLwVw8vl8tjBoLQIIIBBTAb57xrRjqBYCCCCAAAIRCRDIiQieyyZTgMl0MvuNWiMQhUClUpkRuNGDUmXnFAqFKKrENRFAIOMCzWbTZuG4A80K7FSr1Yzr0HwEEEAgXgJ894xXf1AbBBBAAAEEohYgkBN1D3D9RAkwmU5Ud1FZBCIXGB8ft9k5XksXKaAzOjoaeR2pAAIIpF9gYmLCBnC8ln5UFs7Y2Fj6EWghAgggkDABvnsmrMOoLgIIIIAAAiELEMgJGZji0yXAZDpd/UlrEBiWQKPRsAEd92biCuaUSqVhVYPrIIBABgXq9boN4rg/fxTAKRaLGRShyQgggEAyBPjumYx+opYIIIAAAggMS4BAzrCkuU4qBJhMp6IbaQQCkQhMTk7aYI7XL+IV0MnlcpHUi4sigEA6Bdrttg3geGUEKogzMjKSzobTKgQQQCAlAnz3TElH0gwEEEAAAQQCEiCQExAkxWRDgMl0NvqZViIQpkCr1bIBHfceFeVyecaeOmHWg7IRQCC9AtrzplarTWug9uhSACefz6e34bQMAQQQSJEA3z1T1Jk0BQEEEEAAgQAECOQEgEgR2RFgMp2dvqalCIQtUKlUZgRu9KBV2TmFQiHsy1M+AgikUKDZbNosHHegWIGdarWawhbTJAQQQCC9Anz3TG/f0jIEEEAAAQQGESCQM4gar8msAJPpzHY9DUcgFIHx8XGbneO19JECOqOjo6Fcl0IRQCBdAhMTEzaA47V0o7JwxsbG0tVgWoMAAghkQIDvnhnoZJqIAAIIIICADwECOT6wOBUBJtOMAQQQCEOg0WjYgI57M3IFc0qlUhiXpEwEEEiJQL1et0Ec9+eHAjjFYjElraQZCCCAQPYE+O6ZvT6nxQgggAACCMwmQCCH8YGADwEm0z6wOBUBBHwJTE5O2mCO1y/qFdDJ5XK+yuNkBBBIt0C73bYBHK+MPgVxRkZG0g1A6xBAAIGUC/DdM+UdTPMQQAABBBDwKUAgxycYp2dbgMl0tvuf1iMwDIFWq2UDOu49Lsrl8ow9dYZRH66BAALxE9CeN7VabVrFtMeWAjj5fD5+FaZGCCCAAAK+Bfju6ZuMFyCAAAIIIJBqAQI5qe5eGhe0AJPpoEUpDwEEuglUKpUZgRs9qFV2TqFQAA4BBDIo0Gw2bRaOO9CrwE61Ws2gCE1GAAEE0ivAd8/09i0tQwABBBBAYBABAjmDqPGazAowmc5s19NwBCIRGB8ft9k5XksnKaAzOjoaSb24KAIIDFdgYmLCBnC8ll5UFs7Y2NhwK8TVEEAAAQRCF+C7Z+jEXAABBBBAAIFECRDISVR3UdmoBZhMR90DXB+BbAo0Gg0b0HFvZq5gTqlUyiYKrUYgIwL1et0GcdzvfwVwisViRhRoJgIIIJA9Ab57Zq/PaTECCCCAAAKzCRDIYXwg4EOAybQPLE5FAIFABSYnJ20wx+sX+Qro5HK5QK9HYQggEK1Au922ARyvjDwFcUZGRqKtIFdHAAEEEAhVgO+eofJSOAIIIIAAAokTIJCTuC6jwlEKMJmOUp9rI4CABFqtlg3ouPfIKJfLM/bUQQwBBJIpoD1varXatMprjywFcPL5fDIbRa0RQAABBHwJ8N3TFxcnI4AAAgggkHoBAjmp72IaGKQAk+kgNSkLAQTmIlCpVGYEbvSgV9k5hUJhLkXzWgQQiEig2WzaLBx3oFaBnWq1GlGtuCwCCCCAQBQCfPeMQp1rIoAAAgggEF8BAjnx7RtqFkMBJtMx7BSqhECGBcbHx212jtfSSwrojI6OZliHpiOQHIGJiQkbwPFaOlFZOGNjY8lpDDVFAAEEEAhEgO+egTBSCAIIIIAAAqkRIJCTmq6kIcMQYDI9DGWugQACfgUajYYN6Lg3Q1cwp1Qq+S2O8xFAYIgC9XrdBnHc718FcIrF4hBrwqUQQAABBOIkwHfPOPUGdUEAAQQQQCB6AQI50fcBNUiQAJPpBHUWVUUgYwKTk5M2mOP1i34FdHK5XMZEaC4C8RZot9s2gOOVUacgzsjISLwbQO0QQAABBEIV4LtnqLwUjgACCCCAQOIECOQkrsuocJQCTKaj1OfaCCDQj0Cr1bIBHfceG+VyecaeOv2UxzkIIBC8gPa8qdVq0wrWHlcK4OTz+eAvSIkIIIAAAokT4Ltn4rqMCiOAAAIIIBCqAIGcUHkpPG0CTKbT1qO0B4H0ClQqlRmBGz0oVnZOoVBIb8NpGQIxFmg2mzYLxx1oVWCnWq3GuOZUDQEEEEBg2AJ89xy2ONdDAAEEEEAg3gIEcuLdP9QuZgJMpmPWIVQHAQRmFRgfH7fZOV5LNymgMzo6iiACCAxBYGJiwgZwvJY+VBbO2NjYEGrBJRBAAAEEkiTAd88k9RZ1RQABBBBAIHwBAjnhG3OFFAkwmU5RZ9IUBDIk0Gg0bEDHvZm6gjmlUilDEjQVgeEL1Ot1G8Rxv/8UwCkWi8OvEFdEAAEEEEiEAN89E9FNVBIBBBBAAIGhCRDIGRo1F0qDAJPpNPQibUAgmwKTk5M2mOOVEaCATi6XyyYMrUYgJIF2u20DOF4ZcQrijIyMhHRlikUAAQQQSIMA3z3T0Iu0AQEEEEAAgeAECOQEZ0lJGRBgMp2BTqaJCKRcoNVq2YCOe4+Ocrk8Y0+dlFPQPARCE9CeN7VabVr52qNKAZx8Ph/adSkYAQQQQCA9Anz3TE9f0hIEEEAAAQSCECCQE4QiZWRGgMl0ZrqahiKQeoFKpTIjcKMHzcrOKRQKqW8/DUQgDIFms2mzcNyBUgV2qtVqGJekTAQQQACBlArw3TOlHUuzEEAAAQQQGFCAQM6AcLwsmwJMprPZ77QagbQKjI+P2+wcr6WfFNAZHR1Na9NpFwKBCkxMTNgAjtfShcrCGRsbC/R6FIYAAgggkH4Bvnumv49pIQIIIIAAAn4ECOT40eLczAswmc78EAAAgVQKNBoNG9Bxb8auYE6pVEplm2kUAkEJ1Ot1G8Rxv38UwCkWi0FdhnIQQAABBDImwHfPjHU4zUUAAQQQQKCHAIEchggCPgSYTPvA4lQEEEiUwOTkpA3meGUUKKCTy+US1R4qi0DYAu122wZwvDLaFMQZGRkJuwqUjwACCCCQYgG+e6a4c2kaAggggAACAwgQyBkAjZdkV4DJdHb7npYjkBWBVqtlAzruPT7K5fKMPXWyYkI7EXALaM+bWq027T9rjykFcPL5PGAIIIAAAgjMWYDvnnMmpAAEEEAAAQRSJUAgJ1XdSWPCFmAyHbYw5SOAQFwEKpXKjMCNHlQrO6dQKMSlmtQDgaEKNJtNm4XjDnQqsFOtVodaFy6GAAIIIJBuAb57prt/aR0CCCCAAAJ+BQjk+BXj/EwLMJnOdPfTeAQyJzA+Pm6zc7yWjlJAZ3R0NHMmNDibAhMTEzaA47X0oLJwxsbGsglDqxFAAAEEQhPgu2dotBSMAAIIIIBAIgUI5CSy26h0VAJMpqOS57oIIBClQKPRsAEd92buCuaUSqUoq8a1EQhdoF6v2yCOe/wrgFMsFkO/PhdAAAEEEMimAN89s9nvtBoBBBBAAIFuAgRyGBsI+BBgMu0Di1MRQCBVApOTkzaY45WRoIBOLpdLVXtpDALtdtsGcLwy0hTEGRkZAQkBBBBAAIHQBPjuGRotBSOAAAIIIJBIAQI5iew2Kh2VAJPpqOS5LgIIxEWg1WrZgI57j5ByuTxjT5241Jl6IOBXQHve1Gq1aS/THlEK4OTzeb/FcT4CCCCAAAK+Bfju6ZuMFyCAAAIIIJBqy5v+FAAAIABJREFUAQI5qe5eGhe0AJPpoEUpDwEEkipQqVRmBG70oFvZOYVCIanNot4ZF2g2mzYLxx2oVGCnWq1mXIfmI4AAAggMKvDb3/7WHHrooea4444zH/zgB/sqZpDvng8++KA5//zzbQb12972tr6uw0kIIIAAAgggkAwBAjnJ6CdqGROBQSbTMak61UAAAQQCFxgfH7fZOV5LTymgMzo6Gvg1KRCBMAQmJiZsAMdr6UBl4YyNjYVxWcpEAAEEEMiQwOmnn27OOOMMG8g57bTTegZ0/Hz3VABHZet/VbauxYEAAggggAAC6RIgkJOu/qQ1IQv4mUyHXBWKRwABBGIj0Gg0bEDHvRm8gjmlUik29aQiCHgJ1Ot1G8Rxj18FcIrFImgIIIAAAggEIqCsnNVXX33qftMroNPPd09nAEeVnDdvnnnhhRfIxgmkxygEAQQQQACBeAkQyIlXf1CbmAv0M5mOeROoHgIIIBCKwOTkpA3meGU0KKCTy+VCuS6FIjCoQLvdtgEcr4wyBXFGRkYGLZrXIYAAAggg4CnQycpx/rFbQGe2757uAE6nPLJxGHgIIIAAAgikV4BATnr7lpaFIEAgJwRUikQAgVQJtFotG9Bx7zFSLpdn7KmTqobTmEQJaM+bWq02rc7a40kBnHw+n6i2UFkEEEAAgeQIuLNyZgvoeH337BbAUTlk4yRnHFBTBBBAAAEEBhEgkDOIGq/JrACBnMx2PQ1HAAGfApVKZUbgRg/KlZ1TKBR8lsbpCAQj0Gw2bRaOO9CowE61Wg3mIpSCAAIIIIDALAJeWTleAZ1tttlm6j8/8MADU3vgdCuabByGHQIIIIAAAukWIJCT7v6ldQELEMgJGJTiEEAg1QLj4+M2O8dr6SoFdEZHR1PdfhoXH4GJiQkbwPFa+k9ZOGNjY/GpLDVBAAEEEEi1wGxZOYM2nGycQeV4HQIIIIAAAskRIJCTnL6ipjEQIJATg06gCgggkDiBRqNhAzruzeQVzCmVSolrDxVOlkC9XrdBHPf4UwCnWCwmqzHUFgEEEEAgFQK9snL8NpJsHL9inI8AAggggEDyBAjkJK/PqHGEAgRyIsTn0gggkGiByclJG8zxyohQQCeXyyW6fVQ+fgLtdtsGcLwywhTEGRkZiV+lqRECCCCAQCYEgszKIRsnE0OGRiKAAAIIIGAI5DAIEPAhQCDHBxanIoAAAh4CrVbLBnTce5SUy+UZe+oAiMCgAtrzplarTXu59mhSACefzw9aLK9DAAEEEEAgMIGgsnLIxgmsSygIAQQQQACBWAsQyIl191C5uAkQyIlbj1AfBBBIqkClUpkRuNGDdmXnFAqFpDaLekcs0Gw2bRaOO1CowE61Wo24dlweAQQQQACBfwkEkZVDNg4jCgEEEEAAgewIEMjJTl/T0gAECOQEgEgRCCCAwD8FxsfHbXaO19JXCuiMjo5ihUBfAhMTEzaA47V0n7JwxsbG+iqHkxBAAAEEEBimwFyzcsjGGWZvcS0EEEAAAQSiFSCQE60/V0+YAIGchHUY1UUAgUQINBoNG9Bxb0avYE6pVEpEG6hkdAL1et0GcdzjRwGcYrEYXcW4MgIIIIAAAj0E5pKVQzYOwwsBBBBAAIFsCRDIyVZ/09o5ChDImSMgL0cAAQS6CExOTtpgjldGhQI6uVwOOwSmCbTbbRvA8croUhBnZGQEMQQQQAABBGIvMGhWDtk4se9aKogAAggggECgAgRyAuWksLQLEMhJew/TPgQQiFqg1WrZgI57j5NyuTxjT52o68r1oxPQnje1Wm1aBbTHkgI4+Xw+uopxZQQQQAABBHwKDJKVQzaOT2RORwABBBBAIAUCBHJS0Ik0YXgCBHKGZ82VEEAg2wKVSmVG4EYP6pWdUygUso2T4dY3m02bheMO9CmwU61WMyxD0xFAAAEEkizgNyuHbJwk9zZ1RwABBBBAYDABAjmDufGqjAoQyMlox9NsBBCIRGB8fNxm53gtnaWAzujoaCT14qLDF5iYmLABHK+l95SFMzY2NvxKcUUEEEAAAQQCEvCTlUM2TkDoFIMAAggggEDCBAjkJKzDqG60AgRyovXn6gggkE2BRqNhAzruzewVzCmVStlEyVCr6/W6DeK4+18BnGKxmCEJmooAAgggkGaBfrNyyMZJ8yigbQgggAACCHQXIJDD6EDAhwCBHB9YnIoAAggEKDA5OWmDOV4ZGQro5HK5AK9GUXEQaLfbNoDjlZGlIM7IyEgcqkkdEEAAAQQQCESgn6wcsnECoaYQBBBAAAEEEilAICeR3UaloxIgkBOVPNdFAAEE/iHQarVsQMe9R0q5XJ6xpw5myRXQnje1Wm1aA7RHkgI4+Xw+uQ2j5ggggAACCMwi0Csrh2wchg8CCCCAAALZFSCQk92+p+UDCBDIGQCNlyCAAAIhCFQqlRmBGz3oV3ZOoVAI4YoUOQyBZrNps3DcgToFdqrV6jCqwDUQQAABBBCITGC2rByycSLrFi6MAAIIIIBALAQI5MSiG6hEUgQI5CSlp6gnAghkQWB8fNxm53gtvaWAzujoaBYYUtHGiYkJG8DxWjpPWThjY2OpaCeNQAABBBBAoJdAt6wcsnF6yfF3BBBAAAEE0i1AICfd/UvrAhYgkBMwKMUhgAACAQg0Gg0b0Fm0aNFUafrVqoI5pVIpgCtQRJgC9XrdBnHc/acATrFYDPPSlI0AAggggEDsBLyycsjGiV03USEEEEAAAQSGLkAgZ+jkXDDJAgRyktx71B0BBNIsMDk5aYM5XhkdCujkcrk0Nz+RbWu32zaA45VRpSDOyMhIIttFpRFAAAEEEJirgDsrh2ycuYryegQQQAABBJIvQCAn+X1IC4YoQCBniNhcCgEEEBhAoNVq2YCOe4+Vcrk8Y0+dAYrnJQEJaM+bWq02rTTtcaQATj6fD+gqFIMAAggggEAyBZxZOWTjJLMPqTUCCCCAAAJBCxDICVqU8lItQCAn1d1L4xBAIEUClUplRuBGgQJl5xQKhRS1NFlNaTabNgvHHWhTYKdarSarMdQWAQQQQACBEAU6WTlk44SITNEIIIAAAggkSIBAToI6i6pGL0AgJ/o+oAYIIIBAvwLj4+M2O8dr6S4FdEZHR/stivPmKDAxMWEDOF5L3ykLZ2xsbI5X4OUIxFvAOYeMd02pHQIIIIAAAgikQeCNN95IQzNoAwIIOAQI5DAcEPAhQCDHBxanIoAAAjERaDQaNqCzaNGiqRppmRIFc0qlUkxqmd5q1Ot1G8Rx+yuAUywW09twWoaA80vXYovhgQACCCCAAAIIDE2AQM7QqLkQAkMTIJAzNGoulAYBAjlp6EXagAACWRSYnJy0wRyvjBAFdHK5XBZZQm1zu922ARyvjCgFcUZGRkK9PoUjECcBMnLi1BvUBQEEEEAAgfQLEMhJfx/TwuwJEMjJXp/T4jkIEMiZAx4vRQABBGIg0Gq1bEDHvUdLuVyesadODKqb2Cpoz5tarTat/tqjSAGcfD6f2HZRcQQGFWAOOagcr0MAAQQQQACBfgWYb/QrxXkIJFOAQE4y+41aRyTATTEieC6LAAIIBCxQqVRmBG4UaFB2TqFQCPhq2Smu2WzaLBx3oEyBnWq1mh0IWoqAS4A5JEMCAQQQQAABBMIWYL4RtjDlIxCtAIGcaP25esIEuCkmrMOoLgIIIDCLwPj4uM3O8Vr6SwGd0dFR/PoUmJiYsAEcr6XrlIUzNjbWZ0mchkA6BZhDprNfaRUCCCCAAAJxEmC+EafeoC4IBC9AICd4U0pMsQA3xRR3Lk1DAIHMCjQaDRvQWbRo0ZTBvHnzbHZOqVTKrEu/Da/X6zaI4/ZTAKdYLPZbDOchkGoB5pCp7l4ahwACCCCAQCwEmG/EohuoBAKhCRDICY2WgtMowE0xjb1KmxBAAAFjJicnbTDHK6NEAZ1cLgeTS6DdbtsAjldGk4I4IyMjmCGAwD8FmEMyFBBAAAEEEEAgbAHmG2ELUz4C0QoQyInWn6snTICbYsI6jOoigAACPgVarZYN6Lj3eCmXyzP21PFZdKpO1543tVptWpu0x5ACOPl8PlVtpTEIBCHAHDIIRcpAAAEEEEAAgdkEmG8wPhBItwCBnHT3L60LWICbYsCgFIcAAgjEVKBSqcwI3ChQoeycQqEQ01qHX61ms2mzcNyBLgV2qtVq+BXgCggkVIA5ZEI7jmojgAACCCCQIAHmGwnqLKqKwAACBHIGQOMl2RXgppjdvqflCCCQPYHx8XGbneO1dJgCOqOjo5lBmZiYsAEcr6XnlIUzNjaWGQsaisAgAswhB1HjNQgggAACCCDgR4D5hh8tzkUgeQIEcpLXZ9Q4QgFuihHic2kEEEAgIoFGo2EDOosWLZqqwbx582x2TqlUiqhWw7tsvV63QRx3+xXAKRaLw6sIV0IgwQLMIRPceVQdAQQQQACBhAgw30hIR1FNBAYUIJAzIBwvy6YAN8Vs9jutRgABBCYnJ20wxysjRQGdXC6XOqR2u20DOF4ZSQrijIyMpK7NNAiBsASYQ4YlS7kIIIAAAggg0BFgvsFYQCDdAgRy0t2/tC5gAW6KAYNSHAIIIJAwgVarZQM67j1iyuXyjD11Eta0adXVnje1Wm3af9MeQQrg5PP5JDeNuiMQiQBzyEjYuSgCCCCAAAKZEmC+kanuprEZFCCQk8FOp8mDC3BTHNyOVyKAAAJpEqhUKjMCNwp0KDunUCgktqnNZtNm4bgDVQrsVKvVxLaLiiMQtQBzyKh7gOsjgAACCCCQfgHmG+nvY1qYbQECOdnuf1rvU4Cbok8wTkcAAQRSLDA+Pm6zc7yWHlNAZ3R0NDGtn5iYsAEcr6XjlIUzNjaWmLZQUQTiKMAcMo69Qp0QQAABBBBIlwDzjXT1J61BwC1AIIcxgYAPAW6KPrA4FQEEEMiIQKPRsAGdRYsWTbV43rx5NjunVCrFXqFer9sgjrv+CuAUi8XY158KIpAEAeaQSegl6ogAAggggECyBZhvJLv/qD0CvQQI5PQS4u8IOAS4KTIcEEAAAQS8BCYnJ20wxyujRQGdXC4XO7h2u20DOF4ZRQrijIyMxK7OVAiBpAowh0xqz1FvBBBAAAEEkiPAfCM5fUVNERhEgEDOIGq8JrMC3BQz2/U0HAEEEOhLoNVq2YCOe4+Zcrk8Y0+dvgoM6STteVOr1aaVrj1+FMDJ5/MhXZViEciuAHPI7PY9LUcAAQQQQGBYAsw3hiXNdRCIRoBATjTuXDWhAtwUE9pxVBsBBBAYskClUpkRuFGgRNk5hUJhyLX51+WazabNwnEHmhTYqVarkdWLCyOQdgHmkGnvYdqHAAIIIIBA9ALMN6LvA2qAQJgCBHLC1KXs1AlwU0xdl9IgBBBAIDSB8fFxm53jtXSZAjqjo6OhXdtd8MTEhA3geC39piycsbGxodWFCyGQRQHmkFnsddqMAAIIIIDAcAWYbwzXm6shMGwBAjnDFud6iRbgppjo7qPyCCCAQCQCjUbDBnQWLVo0df158+bZ7JxSqRR6ner1ug3iuK+vAE6xWAz9+lwAAQSMYQ7JKEAAAQQQQACBsAWYb4QtTPkIRCtAICdaf66eMAFuignrMKqLAAIIxERgcnLSBnO8MmIU0MnlcoHXtN1u2wCOV0aQgjgjIyOBX5MCEUDAW4A5JCMDAQQQQAABBMIWYL4RtjDlIxCtAIGcaP25esIEuCkmrMOoLgIIIBAzgVarZQM67j1qyuXyjD115lJ17XlTq9WmFaE9ehTAyefzcyma1yKAwAACzCEHQOMlCCCAAAIIIOBLgPmGLy5ORiBxAgRyEtdlVDhKAW6KUepzbQQQQCA9ApVKZUbgRoEWZecUCoWBG9psNm0WjjtQpMBOtVoduFxeiAACcxNgDjk3P16NAAIIIIAAAr0FmG/0NuIMBJIsQCAnyb1H3YcuwE1x6ORcEAEEEEitwPj4uM3O8Vr6TAGd0dHRvts+MTFhAzheS7cpC2dsbKzvsjgRAQSCF2AOGbwpJSKAAAIIIIDAdAHmG4wIBNItQCAn3f1L6wIW4KYYMCjFIYAAAgiYRqNhAzqLFi2a0pg3b57NzimVSj2F6vW6DeK4X68ATrFY7Pl6TkAAgfAFmEOGb8wVEEAAAQQQyLoA842sjwDan3YBAjlp72HaF6gAN8VAOSkMAQQQQOCfApOTkzaY45VRo4BOLpebYdVut20AxyujR0GckZERfBFAICYCzCFj0hFUAwEEEEAAgRQLMN9IcefSNASMMQRyGAYI+BDgpugDi1MRQAABBHwLtFotG9Bx73FTLpen7amjPW9qtdq08rXHjgI4+Xze93V5AQIIhCvAHDJcX0pHAAEEEEAAAWOYbzAKEEi3AIGcdPcvrQtYgJtiwKAUhwACCCDgKVCpVKYFbnSSAjXKzlEWjjvQo8BOtVpFEwEEYirAHDKmHUO1EEAAAQQQSJEA840UdSZNQcBDgEAOwwIBHwLcFH1gcSoCCCCAwJwExsfHbXaOe+k0Z6E77LCDzcIZGxub07V4MQIIhCvAHDJcX0pHAAEEEEAAATJyGAMIpF2AQE7ae5j2BSrAl/BAOSkMAQQQQKAPgUajYQM6ixYtmjp73rx5NoBTLBb7KIFTEEAgagHmkFH3ANdHAAEEEEAg/QLMN9Lfx7Qw2wIEcrLd/7TepwA3RZ9gnI4AAgggEIjA5OSkDeYsWLDAHHrooTaIMzIyEkjZFIIAAuELMIcM35grIIAAAgggkHUB5htZHwG0P+0CBHLS3sO0L1ABboqBclIYAggggIBPgWazaQqFgs9XcToCCEQtwBwy6h7g+ggggAACCKRfgPlG+vuYFmZbgEBOtvuf1vsU4KboE4zTEUAAAQQQQAABBAxzSAYBAggggAACCIQtwHwjbGHKRyBaAQI50fpz9YQJcFNMWIdRXQQQQAABBBBAIAYCzCFj0AlUAQEEEEAAgZQLMN9IeQfTvMwLEMjJ/BAAwI8AN0U/WpyLAAIIIIAAAgggIAHmkIwDBBBAAAEEEAhbgPlG2MKUj0C0AgRyovXn6gkT4KaYsA6juggggAACCCCAQAwEmEPGoBOoAgIIIIAAAikXYL6R8g6meZkXIJCT+SEAgB8Bbop+tDgXAQQQQAABBBBAQALMIRkHCCCAAAIIIBC2APONsIUpH4FoBQjkROvP1RMmwE0xYR1GdRFAAAEEEEAAgRgIMIeMQSdQBQQQQAABBFIuwHwj5R1M8zIvQCAn80MAAD8C3BT9aHEuAggggAACCCCAgASYQzIOEEAAAQQQQCBsAeYbYQtTPgLRChDIidafqydMgJtiwjqM6iKAAAIIIIAAAjEQYA4Zg06gCggggAACCKRcgPlGyjuY5mVegEBO5ocAAH4EuCn60eJcBBBAAAEEEEAAAQkwh2QcIIAAAggggEDYAsw3whamfASiFSCQE60/V0+YADfFhHUY1UUAAQQQQAABBGIgwBwyBp1AFRBAAAEEEEi5APONlHcwzcu8AIGczA8BAPwIcFP0o8W5CCCAAAIIIIAAAhJgDsk4QAABBBBAAIGwBZhvhC1M+QhEK0AgJ1p/rp4wAW6KCeswqosAAggggAACCMRAgDlkDDqBKiCAAAIIIJByAeYbKe9gmpd5AQI5mR8CAPgR4KboR4tzEUAAAQQQQAABBCTAHJJxgAACCCCAAAJhCzDfCFuY8hGIVoBATrT+XD1hAtwUE9ZhVBcBBBBAAAEEEIiBAHPIGHQCVUAAAQQQQCDlAsw3Ut7BNC/zAgRyMj8EAPAjwE3RjxbnIoAAAggggAACCEiAOSTjAAEEEEAAAQTCFmC+EbYw5SMQrQCBnGj9uXrCBLgpJqzDqC4CCCCAAAIIIBADgSTMIb/xjW+Y3Xbbzfz+97+3YpVKxZx22mlmiSWWiIEgVUAAAQTiIVCtVs2pp55qK3PttdeaAw44IB4VoxYI8MMRxgACqRcgkJP6LqaBQQok4Ut4kO2lLAQQQAABBBBAAIG5C8R9Dvm3v/3NnHHGGUYPKDvHpptuaq6//nqzxhprzB2AEhBAoKvAr3/9a3PppZeaffbZx6y99tpIxVyAQE7MO6hH9dL+fov7fCPZo4faIxC9AIGc6PuAGiRIgJtigjqLqiKAAAIIIIAAAjERiPsc8vnnnzf77befeeyxx8zKK69sfvnLX1q5yy+/3Bx++OExUaQaCKRL4LXXXjNXXnmlOf/8881b3vIWc+ONN5p11103XY1MYWsI5CSzU7Pyfov7fCOZo4daIxAfAQI58ekLapIAAW6KCegkqogAAggggAACCMRMIO5zyFtvvdXsscceVu3zn/+8+drXvmaeeuopu9TaFVdcYZZbbrmYiVIdBJIv8Jvf/MYuy7Vw4UKz0UYbEchJSJcSyElIR7mqmZX3W9znG8kcPdQagfgIEMiJT19QkwQIcFNMQCdRRQQQQAABBBBAIGYCcZ5D/vGPfzRHHXWUWbBggX2YrP9tNBp2qaf/9//+n7ntttvMdtttFzNRqoNA8gWy8mA5+T1FC9IgkJX3W5znG2kYR7QBgagFCORE3QNcP1EC3BQT1V1UFgEEEEAAAQQQiIVAnOeQTz/9tNlzzz3Nc889Zw466CBz8cUXm/vuu28qQ+fkk0+2e+csscQSsbCkEgikRSArD5bT0l+0I9kCWXm/xXm+kewRRO0RiIcAgZx49AO1SIgAN8WEdBTVRAABBBBAAAEEYiQQ1znkG2+8Yf7rv/7LnHDCCVbrvPPOM5/+9KeNc8+cTTfd1Fx//fVmjTXWiJEoVUEg+QJZebCc/J6iBWkQyMr7La7zjTSMIdqAQBwECOTEoReoQ2IEuCkmpquoKAIIIIAAAgggEBuBuM4hf/nLX5qDDz7Y3H///Wbttdc2t9xyi9lwww3N3/72N1OpVMxZZ51lDS+//HJz+OGH+/L861//ah577DFz0003mW9/+9vmySeftK9/73vfa7baaiuz7777GgWJFl988VnLnUs5fvey6HV+5++d/UxWXHFFc9lll9nl6H784x+brbfe2mY37bfffmaFFVaY1q5f/epX1rnVatlzOx5avu4973mPfe0+++xj/v3f/72niQoexMWZfdXvniwK9tVqNTsedFx77bV2Xxc/h9tt3XXXNT/72c/M1Vdfbe68807z6KOP2mX8NtlkE5sJpjH51re+deoSegCrYKLG50MPPTTrud3q9fe//92OxxtuuMFzPO699952PC655JJ9NW0u5X33u981W2655azX+c53vmO22GKLGWPo9ttvt2Po4YcfNi+//PKUxY477mh23XVXs8466xjn501fjXGdNJdxPhcXr7qq77Vnl5Z4lNvvf//7Ge8zp6fX+Oz1vnZft9f5/f59kM+JIPzS8n7zaoc+R3VP0fvg8ccft+NB95Sdd97Z7L///uZd73rXjPEf9/fbIO/R2V4T1/lG0O2kPASyKkAgJ6s9T7sHEuCmOBAbL0IAAQQQQAABBDItENc55De+8Q2z22672Ydhhx56qLnoooumHqA7/6ZzrrjiCrPccsv11Y/f+9737IP/O+64Y9bzDzvsMBskGB0d9TxvruX0euA66ANcPaA9//zz7T9f//rXpxWz3nrrmZtvvtmsv/769r//+c9/tnsO/ed//qd98N7rOPLII+1Sdssvv3zXUwd1ce6HpML7CdA5g32DZmc5H8h+9atfNU888YQ5/vjju3ooKKGxuNZaa5mFCxea4447zga/vA4FOzQ2FRzqdvzv//6vzTRTMGC2Y5dddjHnnHOOfRg82zHX8vw+WFbQTm6zmXXq+5nPfMZoOcTZxk+vMejsr37Hucqcq4uzXgpo3HrrreZzn/tc177X+7Berxud2wmMxS2QE4VfWt5v7kDOD3/4Qzu2u30WKBh87LHHmv/4j/+YFgiO+/ut1/vR79/jOt/w2w7ORwABbwECOYwMBHwIcFP0gcWpCCCAAAIIIIAAAlYgjnPI1157zZx00knmwgsvtHXUr9533333qR575ZVXbBaOHn7rAZn+d7vttuvZo8qYOOSQQ+xDXR16rV73vve9z/77f//3fxsFiRQ80qEsgksvvdSMjIxMKzuIcsIK5Ky88so2+KSsGgUQCoWCbafqrGDHGWecYTM7FDiR8SWXXDLVNv16fPvtt7cZO8p8UlBGHs4gzymnnDJVhht8ri56OK6sFx3u4J1X5zoDeoPul9Tphw022MB8+MMftoEt9b+sZLHMMsvMGBeqm+p51FFH2bHkPPeRRx6ZFiScrR3f//73zcc//nGbjeM1Ht3+uo72icrlcp5jPYjytB+V+kFBPmUXPPvss0ZjSntUdQIwei8qS06Hsog+8YlPTL1nlL2lwIXGnByVvaNx0TlkdvbZZ5ull1665/vV64ROf/U7zlVGEC6duigLTBlYxWJxqs3veMc7zEc+8hGj//3BD35gM7n0nlF/qf9LpZJ9eZwCOVH5peX91q0dnc9cfYbqs+Guu+6aut9oDCh4dswxx0zdd+P+fhvoTTrLi+I43wi6jZSHQJYFCORkufdpu28Bboq+yXgBAggggAACCCCQeYE4ziGd++C8//3vN9ddd519SOo8tH+OsgB06MGYHg4vtdRSXfvzhRdeMAceeKBdAkmHlhg788wzzeqrrz71Gj2kVUbG0UcfPfVwXeco4LHEEkvY84IqJ6xATqcxRxxxhPnCF74w9fBdmQF/+ctfpoyUraOH83rYLltlwGy77bYzlk5TwEeZIAoA6ei27FkQLs5+d2cPuTvWucSen2CeuxxnP+hvslCwZKeddpqy8Hp4P9u599xzj314rwe5emCupZa0NJvzmJiYsEEcPfTXoQwwGa+22mrTzvv1r39tx/a5555r/7uWaVJfuTPFgi6vnz07nBlRXm6qr8bd3XffbT71qU9Zj7n0lcpz91cz0SGbAAAgAElEQVSvcR60iz4ftERhJxisDAsFN9WuzqE+O/3006cFSfW3OAVy+v2cCNovLe83r3Yos3Gvvfaadh9SQE9jZP78+Zb8gx/8oM1gW2WVVaa9z+P6fut6Qx3wD3GcbwzYFF6GAAIeAgRyGBYI+BDgpugDi1MRQAABBBBAAAEErEAc55BajkoPuXVoGbTTTjttKpDS6Tb98l0PzZQx0Ouhvx7EK/Bzwgkn2Jd3y7TplP3Nb37TBn30oNoZSAqqHF0nzECOPJQpoT2FvA73MmbaS0fe3fYvcWZAqTxlWHzgAx+YKjooF/f+R8qO+eQnP+nZBj1I174T2o/F7/J6zgKd/aCH8bqmgnxuC7fZbOe6M8quuuoqu7dO53B7ack6BWuce+846+jOnnL/qj/o8nTtfh4sa/8gLTWnYOBsGVHu+sm8XC4PtF+Os796jfOgXdz9Olu/eWW8xS2QM2w/9+deUt9vftqhc1988UX7WaX92Lw+P+P8fgt6mhTH+UbQbaQ8BLIsQCAny71P230LcFP0TcYLEEAAAQQQQACBzAvEbQ6ph8L69f4111xjf+WuX/O7N1ZXp2npJ+0toqXPdJx33nn2372Ol156yWafKFOin4wAPYTVfgZ6ALfxxhvb5di0lFRQ5bgfBHo94HW3o1fgx/l3tVVZJc4sAWd52pRbS6opO0kPuxU4c2c8Oc93B1jc9Q3SxblcmjIflH0yb968Gd3qXIbtS1/6ku37boGo2d7kTjctraZx9/a3v93zJWeddZbNvtDR61yNSy2/pePzn/+8DUh2DmcmS6+H6Z3XPP300zYTREsxua8ddHm6Zj+BHOf+Hr2y4trtts2cW2mllcxHP/pRGyx785vf7Pvz1884D9pF+5/ss88+5qmnnuoZPFbD1Gf77ruvDTbriFsgp9fnRNB+7s+9Xu+huL7f3O3oFUh+/fXXbVaOfkzQbRzE9f3m+w3a4wVxm28E3T7KQyDrAgRysj4CaL8vAW6Kvrg4GQEEEEAAAQQQQCCGGTmPP/64fdCrh4i9HpA5H+bPdq4eIufzeVtmr4eHsw2KoMpxPwgMOpCjDCb9M0hgo1v7ZwskBeniDAp1W5bMmRnRKxur15vc2a5e++xoSSRlaunwc647kKMAiJZuU9Cy18P0Tv0XLVpks6ZuueUWu1xbq9Wa2isn6PJ0zX4eLDuz4hQ0PPXUU+3eVcstt1wv9oH/7uyvXuM8aJdms2mz+XSoLy644AK7h1K3wx1sjlsgZ9h+7s89P+8hP+eG/X7z245+Pu/j+n4b+I3a5YU8swpalPIQiJcAgZx49Qe1ibkAN8WYdxDVQwABBBBAAAEEYigQpzmkskNqtdpU9sJsS2uJ0vmL8dkybW688Ub7y3gdWg5JGRxvectbfPdGUOX082DPXTk/GTnupbx8N9QY84c//MH83//9n3nyySdtJlNnA3eV5X4gHaSLezksr2wbZ2aENpO/6KKLui5L1qvtTlfth6QHxt0OZyDH/bDY/ZrZzr366qttlpcOZZspuPimN71p1qpqfyP1Q2ePJ+1xVCgU7GuCLk9l9vNgWQE1LZGmPnIe2223ndlll13M9ttvb9ZZZ52BMm+6YTj7q9c4D9rFmSHSq/879Xfu5RW3QM6w/dyfe0l9v7nb0es+1c/nfVzfb70+P/3+PU7zDb9153wEEOgtQCCntxFnIDAlwE2RwYAAAggggAACCCDgVyBOc0hnYMZvO3R+t+Wd/DyAn+26QZXTz4M9dz38BHL6yfDplK/N6LVc13e+8x0zPj5ul4HS0lHapLvb4S4/SBdd07mMmFemlXMPpa997Wtm9913H2S42Nf0cnUW7Keds53r3ih9kMo7+yDo8lSffh4s6zztVaSlEBXo8zqWX355s/POO9slybbaaiuz7LLLDtLcqdf46a+gXfxcu1Nh5ziIWyCn1+dE0H5peb/5bUc/58f1/TanN6vHi+M03wi6bZSHAALGEMhhFCDgQ4Cbog8sTkUAAQQQQAABBBCwAnGaQzqXShuke7ots+V8INnvL+m9rh9UOf082HNfv9dD5F5/d5enzJdHHnnE7t3Q2YS7m7kyLLRPzoMPPmhPcT8ADtJF5WuPoqOOOsosWLBgxj5Jzj2U3v/+95vrrrtu1v19eo0jP24Ectb15FR/KfulXq+bZ555piu5gjqf+9zn7N5BSy+9dK+u8fy7n/4KOhDh59qdyn/rW98yW2+9tef7JorPAT9tCNrPb3vj+n7z245+zu83kNP5fBzW+22gN+ksL4rTfCPotlEeAggQyGEMIOBLgJuiLy5ORgABBBBAAAEEEIhRIMe574k6ZrPNNuvr1/udjBJlBujwWorLucTSXAI5QZXTz4M99+Ds9QC219+d5SmIo+XQlEnhzLzRg/aNNtrIbLzxxmbddde1e7CstdZa5t/+7d9mzVwJ0qVTT+dD3EqlYvf8WWKJJYxzPx7nfx/0zezHLYwHy3MZj502Bx1IU7l+Hix36qH3opbju+uuu4z2k9EycAq8uQ8FD08//XSz1FJL+e42P/0VtIufZd06DXPuq5PkjJwgxqnfz724vt/8tqOf8+P6fvP9Bu3xAp5ZBS1KeQjES4CMnHj1B7WJuQA3xZh3ENVDAAEEEEAAAQRiKBCXOaRz43QFExRoUDChn+PSSy+1v/LXoX05FFjQhvCdw/lAcC575ARVTj8P9pztfvXVV80JJ5xgLrnkEvuf5/pA+IUXXjAHHnjg1H4r++23nznjjDPMmmuuaRZffPEZ5Ar86O/6x+v6Qbp0Lv78888b1euxxx6b1qedPUdm2xOpnzHTOcdPYCCoB8vO8frpT3/afOELX5jTPjJBlyebQR4su91ff/11m6GjwI6Ww+sEW/XevP32280mm2zip6vsuX76K2gXZ3n9BjacQc65vm+D+ByI0s9v/8X1/ea3Hf2cH9f3m+83aI8XxGW+EXS7KA8BBP4hQCCHkYCADwFuij6wOBUBBBBAAAEEEEDgH1+6FltsSkIP7KM6nA9Ju+11061uziCQznHvm/Loo4+aHXfc0WYHaGP5a665xrz97W+ftamdpWtWX311G/TQPh9BldPPgz1n5ZzLiem/z/WBsHOPmUKhYObPn29WWmmlrh5/+tOfzLHHHmsuv/xye477+kG6dCqhIIAyNxS46QRtlCn08Y9/3Nxyyy3Ga++cQcaunwfbQT1Yvu++++x41OEVePTbjqDL0/WDeLDsbMeLL75og62dvXT62SDey8FPfwXt4izvoIMOMhdffLEdm90OLUeorLGzzjrL830TxedAlH5+2xvX95vfdvRzflzfb34/i3qdH5f5Rq968ncEEBhMgEDOYG68KqMC3BQz2vE0GwEEEEAAAQQQmINAHOaQr7zyijn88MPNbbfdZlvidwP7P//5z0aZDQoG6fjkJz9pAwCdfTh++ctfmoMPPtjcf//9NlPnhhtuMB/4wAe6qrmXefv6179uFPAIqhz3g70zzzzTnHzyyV3r4w5UzTWQ43fJqR//+Md2s/qnnnrK84F0kC5OhG984xs2YKNAluqsPthzzz3Nc889Z8477zzb53M9/DzYDurBsjJT9t9/f/Pwww/3Pd5//vOfm8MOO8z85S9/MSMjI3Zpsk7GWtDlqVK9Hiwr0Kb36b333mt+9KMfmS9+8Yuzvqf8jvlu/eqnv4J2+cUvfmEOOOAAu1dUP1lF6jMFfB544AHP941fkyA+B6L0c7fX63PM2e9xfb/5bUc/58f1/TbXz1f36+Mw3wi6TZSHAAL/EiCQw2hAwIcAN0UfWJyKAAIIIIAAAgggYAXiMIfUXho77bSTfWC/6aabmuuvv96sscYavnro1ltvNXvssYd9zXrrrWduvvlms/7669t/V6aRAjtankyHgjpf/vKXu+7B89BDD5lDDjnELgXlzJgIqhzVQUvH7bvvvrY+s2WX/PWvf7VLb+mX/Z0jyEBOr+wnbWR/0kknTS3rpjq4rx+ki7PTX3rpJfsg/J577rGZVDvssIPtQ3f/+hoorpP9PNgO6sGyMjW0TJ2urUNj/sorr7Tt8jo0BrT3kzKUdLizeIIuT9fo9WBZ53SWudP/V7/UarWu+964g62d4KjfvvPTX0G7uMf5EUccYQ3e+ta3zmiGu8+83jdRfA5E6af2+rl+XN9vftvRz/lxfb/5fX/2Oj8O841edeTvCCAwuACBnMHteGUGBbgpZrDTaTICCCCAAAIIIDBHgajnkO6HrYPuGeL+9b0efKusTvvc+8LoIawePK+44opTgnpQ+8QTT5ijjz7a7s2i47LLLrPLeQVdjvvX9cqwUMCkk0Wka//ud78zF1xwgTnnnHOmbRo/10COcwN2LQ2lvXeUIeLcH0cW2qfmc5/7nA2sOY+rrrrKBsOcR1C+zjKdD86VAbHssssaZQe5M67m8haI4sGy6qusIgWpOuNsiy22MOeff77J5XLTgqsKpNXrdaM9WRToVH9pTHaCgJ22B12e88Fyt+wT5xhWvU499VRTKpVmBDaU4aY6l8tl24ZtttnGLm+46qqr+u46P/0VhrM7y8brc8TdZ51Ger1vh/05ELWfn+sHFcgJYxz4aYeu3+v8uL7ffL9Be7wg6vlG0O2hPAQQmC5AIIcRgYAPAW6KPrA4FQEEEEAAAQQQQMAKRD2HdAdgBv2lvns/Cq+9R5yZNmr78ssvb/e+UeaOlorS37WcV+c48sgjzdlnnz3jwXQQ5Xhl2mipLC0ftsIKKxg94NV+Ii+//LLN2Dj00EPtQ3Idcw3kaCk7BUOUtdQ5dA2Z6YG8HrZ/5zvfsR46VC89fNe+Jjq6bfQehIv7bdlut00+n7fL2nUOv0vvzfZW7/WA1fnaIB8sq9xvfetb5hOf+IQNTnWOrbfe2my55Za2H/TeuOuuu+z/dg5lZyn7Zckll5zRrCDLe/XVV+11FOTTscEGG9ixqXrtvvvuZu2117aZbhdeeKE57rjjpuryjne8w3zwgx+cyi762c9+Zt9TnTbqPadxtNdeew30CeynvzoXCNJFZT7yyCP2vdhZatD5OaIH8gqUqr2yeNvb3tZ1SUKVNezPgaj9/Fw/zu83P+1QP/c6P67vt4HepLO8KOr5RtDtoTwEEJguQCCHEYGADwFuij6wOBUBBBBAAAEEEEDACkQ9h3QuiaYHwHp4t8oqqwzUO849VVSA1wP/733ve3aZsjvuuKPrNfSwWtkxepDtzJBxviCIchQw0f44ejjf7dhxxx1tVo4eEOsBv465BnJUhjI4jj/++FkddJ4yb7QMmK7fCajMttF7EC5OC2U3HHXUUWbBggX2P891jLidez1gdZ4f9INlld2Pl85TsEABNGWHLbXUUl3HS5DluQNznYtqjyntmaRDgYj58+fbzC0FHWc7FBBU1tGHPvShaZ87ft7sfvrL7/vVj7P2BTrxxBO7vn/U1rPOOss888wz5rTTTuv6vtUfhvk5ELWfn+vH+f3mpx3q437Oj+P7zc97s59zo55v9FNHzkEAgcEFCOQMbscrMyjATTGDnU6TEUAAAQQQQACBOQpEOYd0P6Q/+eST7QOvJZZYYqBWOfdUUQHKYrnooos8l3rSr/Svu+46++v6TrbAZpttZjN0DjzwQPtreqeNV4W0ZNRcy/n73/9ufvjDH9o9UpSBo7roof12221nl8/S3kEKJmkfoSADOWqP9i25++677X49WuJLmR8KYm2yySZGAaRdd93VrLPOOtbBaau9XPQwf8MNN/TspyBcnAVfccUVNoChQ0E4PRgfdIy4K9zPA9bOa8J4sKyyFQyR/0033WQef/xx8+ijj9pLagwqU0p9oSDaSiut1Nf7IqjylHHz5JNPmnPPPdcsXLhwKlCj4KPeq87jV7/6lbn99tvteHr22Wen3lMKaGy++eZmzz33tEE4r/1k+mrUP0/y01/ucoNy6ZSrcf7AAw/Y927n/fPe977X7L333naPLS1J1299h/U50G99vPokCD8/14/z+81PO2TZz/lxfL/5eW/2c26U841+6sc5CCAwNwECOXPz49UZE+CmmLEOp7kIIIAAAggggEAAAswhA0CkiFAFOoGcbnu1hHpxCkdgDgL9PMCfQ/G8FIFECTDfSFR3UVkEfAsQyPFNxguyLMBNMcu9T9sRQAABBBBAAIHBBJhDDubGq4YjoP18Dj/8cHPbbbeZ3XbbzSios9xyyw3n4lwFgTkKEMiZIyAvT5UA841UdSeNQWCGAIEcBgUCPgS4KfrA4lQEEEAAAQQQQAABK8AckoEQZ4F7773XLsulfUQuv/xyG9ThQCApAgRyktJT1HMYAsw3hqHMNRCIToBATnT2XDmBAtwUE9hpVBkBBBBAAAEEEIhYgDlkxB3A5acEtAeH9h3RPir6/9/85jfNSSedZJ566imzzTbbmGuuucasuuqqiCGQGAECOYnpKio6BAHmG0NA5hIIRChAICdCfC6dPAFuisnrM2qMAAIIIIAAAghELcAcMuoe4Podgd/85jfmgAMOMAsXLpyBoiCO/uYcr8ghEHcBAjlx7yHqN0wB5hvD1OZaCAxfgEDO8M25YoIFuCkmuPOoOgIIIIAAAgggEJEAc8iI4LnsDAEtn/apT33KZt44j1NOOcXoH2XqcCCQJAECOUnqLeoatgDzjbCFKR+BaAUI5ETrz9UTJsBNMWEdRnURQAABBBBAAIEYCDCHjEEnUAUr8Prrr5svf/nLZv78+ebHP/6x2W677UypVDK77LKLWWqppVBCIHECBHIS12VUOEQB5hsh4lI0AjEQIJATg06gCskR4KaYnL6ipggggAACCCCAQFwEmEPGpSeoBwIIIIAAAukVYL6R3r6lZQhIgEAO4wABHwLcFH1gcSoCCCCAAAIIIICAFWAOyUBAAAEEEEAAgbAFmG+ELUz5CEQrQCAnWn+unjABbooJ6zCqiwACCCCAAAIIxECAOWQMOoEqIIAAAgggkHIB5hsp72Cal3kBAjmZHwIA+BHgpuhHi3MRQAABBBBAAAEEJMAcknGAAAIIIIAAAmELMN8IW5jyEYhWgEBOtP5cPWEC3BQT1mFUFwEEEEAAAQQQiIEAc8gYdAJVQAABBBBAIOUCzDdS3sE0L/MCBHIyPwQA8CPATdGPFucigAACCCCAAAIISIA5JOMAAQQQQAABBMIWYL4RtjDlIxCtAIGcaP25esIEuCkmrMOoLgIIIIAAAgggEAMB5pAx6ASqgAACCCCAQMoFmG+kvINpXuYFCORkfggA4EeAm6IfLc5FAAEEEEAAAQQQkABzSMYBAggggAACCIQtwHwjbGHKRyBaAQI50fpz9YQJcFNMWIdRXQQQQAABBBBAIAYCzCFj0AlUAQEEEEAAgZQLMN9IeQfTvMwLEMjJ/BAAwI8AN0U/WpyLAAIIIIAAAgggIAHmkIwDBBBAAAEEEAhbgPlG2MKUj0C0AgRyovXn6gkT4KaYsA6juggggAACCCCAQAwEmEPGoBOoAgIIIIAAAikXYL6R8g6meZkXIJCT+SEAgB8Bbop+tDgXAQQQQAABBBBAQALMIRkHCCCAAAIIIBC2APONsIUpH4FoBQjkROvP1RMmwE0xYR1GdRFAAAEEEEAAgRgIMIeMQSdQBQQQQAABBFIuwHwj5R1M8zIvQCAn80MAAD8C3BT9aHEuAggggAACCCCAgASYQzIOEEAAAQQQQCBsAeYbYQtTPgLRChDIidafqydMgJtiwjqM6iKAAAIIIIAAAjEQYA4Zg06gCggggAACCKRcgPlGyjuY5mVegEBO5ocAAH4EuCn60eJcBBBAAAEEEEAAAQkwh2QcIIAAAggggEDYAsw3whamfASiFSCQE60/V0+YADfFhHUY1UUAAQQQQAABBGIgwBwyBp1AFRBAAAEEEEi5APONlHcwzcu8AIGczA8BAPwIcFP0o8W5CCCAAAIIIIAAAhJgDsk4QAABBBBAAIGwBZhvhC1M+QhEK0AgJ1p/rp4wAW6KCeswqosAAggggAACCMRAgDlkDDqBKiCAAAIIIJByAeYbKe9gmpd5AQI5mR8CAPgR4KboR4tzEUAAAQQQQAABBCTAHJJxgAACCCCAAAJhCzDfCFuY8hGIVoBATrT+XD1hAtwUE9ZhVBcBBBBAAAEEEIiBAHPIGHQCVUAAAQQQQCDlAsw3Ut7BNC/zAgRyMj8EAPAjwE3RjxbnIoAAAggggAACCEiAOSTjAAEEEEAAAQTCFmC+EbYw5SMQrQCBnGj9uXrCBLgpJqzDqC4CCCCAAAIIIBADAeaQMegEqoAAAggggEDKBZhvpLyDaV7mBQjkZH4IAOBHgJuiHy3ORQABBBBAAAEEEJAAc0jGAQIIIIAAAgiELcB8I2xhykcgWgECOdH6c/WECXBTTFiHUV0EEEAAAQQQQCAGAswhY9AJVAEBBBBAAIGUCzDfSHkH07zMCxDIyfwQAMCPADdFP1qciwACCCCAAAIIICAB5pCMAwQQQAABBBAIW4D5RtjClI9AtAIEcqL15+oJE+CmmLAOo7oIIIAAAggggEAMBJhDxqATqAICCCCAAAIpF2C+kfIOpnmZFyCQk/khAIAfAW6KfrQ4FwEEEEAAAQQQQEACzCEZBwgggAACCCAQtgDzjbCFKR+BaAUI5ETrz9UTJsBNMWEdRnURQAABBBBAAIEYCDCHjEEnUAUEEEAAAQRSLsB8I+UdTPMyL0AgJ/NDAAA/AtwU/WhxLgIIIIAAAggggIAEmEMyDhBAAAEEEEAgbAHmG2ELUz4C0QoQyInWn6snTICbYsI6jOoigAACCCCAAAIxEGAOGYNOoAoIIIAAAgikXID5Rso7mOZlXoBATuaHAAB+BLgp+tHiXAQQQAABBBBAAAEJMIdkHCCAAAIIIIBA2ALMN8IWpnwEohUgkBOtP1dPmAA3xYR1GNVFAAEEEEAAAQRiIMAcMgadQBUQQAABBBBIuQDzjZR3MM3LvACBnMwPAQD8CHBT9KPFuQgggAACCCCAAAISYA7JOEAAAQQQQACBsAWYb4QtTPkIRCtAICdaf66eMAFuignrMKqLAAIIIIAAAgjEQIA5ZAw6gSoggAACCCCQcgHmGynvYJqXeQECOZkfAgD4EeCm6EeLcxFAAAEEEEAAAQQkwByScYAAAggggAACYQsw3whbmPIRiFaAQE60/lw9YQLcFBPWYVQXAQQQQAABBBCIgQBzyBh0AlVAAAEEEEAg5QLMN1LewTQv8wIEcjI/BADwI8BN0Y8W5yKAAAIIIIAAAghIgDkk4wABBBBAAAEEwhZgvhG2MOUjEK0AgZxo/bl6wgS4KSasw6guAggggAACCCAQAwHnHDIG1aEKCCCAAAIIIJBygTfeeCPlLaR5CGRPgEBO9vqcFs9BgEDOHPB4KQIIIIAAAgggkFEBAjkZ7XiajQACCCCAQEQCBHIigueyCIQoQCAnRFyKTp8AgZz09SktQgABBBBAAAEEwhYgkBO2MOUjgAACCCCAgFOAQA7jAYH0CRDISV+f0qIQBQjkhIhL0QgggAACCCCAAAIIIIAAAlaA754MBAQQQAABBBBwChDIYTwg4EOAybQPLE5FAAEEEEAAAQQQQAABBBAYSIDvngOx8SIEEEAAAQRSK0AgJ7VdS8PCEGAyHYYqZSKAAAIIIIAAAggggAACCDgF+O7JeEAAAQQQQACBaXODN1g0kRGBQN8CTKb7puJEBBBAAAEEEEAAAQQQQACBAQX47jkgHC9DAAEEEEAgpQJk5KS0Y2lWOAJMpsNxpVQEEEAAAQQQQAABBBBAAIF/CfDdk9GAAAIIIIAAAk4BAjmMBwR8CDCZ9oHFqQgggAACCCCAAAIIIIAAAgMJ8N1zIDZehAACCCCAQGoFCOSktmtpWBgCTKbDUKVMBBBAAAEEEEAAAQQQQAABpwDfPRkPCCCAAAIIIDBtbsAeOQwIBPoXYDLdvxVnIoAAAggggAACCCCAAAIIDCbAd8/B3HgVAggggAACaRUgIyetPUu7QhFgMh0KK4UigAACCCCAAAIIIIAAAgg4BPjuyXBAAAEEEEAAAacAgRzGAwI+BJhM+8DiVAQQQAABBBBAAAEEEEAAgYEE+O45EBsvQgABBBBAILUCBHJS27U0LAwBJtNhqFImAggggAACCCCAAAIIIICAU4DvnowHBBBAAAEEEJg2N2CPHAYEAv0LMJnu34ozEUAAAQQQQAABBBBAAAEEBhPgu+dgbrwKAQQQQACBtAqQkZPWnqVdoQgwmQ6FlUIRQAABBBBAAAEEEEAAAQQcAnz3ZDgggAACCCCAgFOAQA7jAQEfAkymfWBxKgIIIIAAAggggAACCCCAwEACfPcciI0XIYAAAgggkFoBAjmp7VoaFoYAk+kwVCkTAQQQQAABBBBAAAEEEEDAKcB3T8YDAggggAACCEybG7BHDgMCgf4FmEz3b8WZCCCAAAIIIIAAAggggAACgwnw3XMwN16FAAIIIIBAWgXIyElrz9KuUASYTIfCSqEIIIAAAggggAACCCCAAAIOAb57MhwQQAABBBBAwClAIIfxgIAPASbTPrA4FQEEEEAAAQQQQAABBBBAYCABvnsOxMaLEEAAAQQQSK0AgZzUdi0NC0OAyXQYqpSJAAIIIIAAAggggAACCCDgFOC7J+MBAQQQQAABBKbNDdgjhwGBQP8CTKb7t+JMBBBAAAEEEEAAAQQQQACBwQT47jmYG69CAAEEEEAgrQJk5KS1Z2lXKAJMpkNhpVAEEEAAAQQQQAABBBBAAAGHAN89GQ4IIIAAAggg4BQgkMN4QMCHAJNpH1icigACCCCAAAIIIIAAAgggMJAA3z0HYuNFCCCAAAIIpFaAQE5qu5aGhSHAZDoMVcpEAAEEEEAAAQQQQAABBBBwCvDdk/GAAAIIIIAAAtPmBuyRw4BAoH8BJtP9W8IOMAkAACAASURBVHEmAv+fvTsBs6Mq88d/QIawiJCE3cjOAIYAsmkC/iaMkeCIIDqAikQQBjTRkYAo4AKMKDjKJpBHNgMRF2AchRHHAEpQICgE2QIyIbLKIoSwTIA4MPyfU/Pv+9zudLrvvV11u+rU5z5PPyFJ1anzft4idft++1QRIECAAAECBAgQIECgMwHfe3bmZi8CBAgQIJCqgBU5qXZWXYUIeDNdCKtBCRAgQIAAAQIECBAgQKBJwPeeTgcCBAgQIECgWUCQ43wg0IaAN9NtYNmUAAECBAgQIECAAAECBDoS8L1nR2x2IkCAAAECyQoIcpJtrcKKEPBmughVYxIgQIAAAQIECBAgQIBAs4DvPZ0PBAgQIECAQK/3Bp6R44Qg0LqAN9OtW9mSAAECBAgQIECAAAECBDoT8L1nZ272IkCAAAECqQpYkZNqZ9VViIA304WwGpQAAQIECBAgQIAAAQIEmgR87+l0IECAAAECBJoFBDnOBwJtCHgz3QaWTQkQIECAAAECBAgQIECgIwHfe3bEZicCBAgQIJCsgCAn2dYqrAgBb6aLUDUmAQIECBAgQIAAAQIECDQL+N7T+UCAAAECBAj0em/gGTlOCAKtC3gz3bqVLQkQIECAAAECBAgQIECgMwHfe3bmZi8CBAgQIJCqgBU5qXZWXYUIeDNdCKtBCRAgQIAAAQIECBAgQKBJwPeeTgcCBAgQIECgWUCQ43wg0IaAN9NtYNmUAAECBAgQIECAAAECBDoS8L1nR2x2IkCAAAECyQoIcpJtrcKKEPBmughVYxIgQIAAAQIECBAgQIBAs4DvPZ0PBAgQIECAQK/3Bp6R44Qg0LqAN9OtW9mSAAECBAgQIECAAAECBDoT8L1nZ272IkCAAAECqQpYkZNqZ9VViIA304WwGpQAAQIECBAgQIAAAQIEmgR87+l0IECAAAECBJoFBDnOBwJtCHgz3QaWTQkQIECAAAECBAgQIECgIwHfe3bEZicCBAgQIJCsgCAn2dYqrAgBb6aLUDUmAQIECBAgQIAAAQIECDQL+N7T+UCAAAECBAj0em/gGTlOCAKtC3gz3bqVLQkQIECAAAECBAgQIECgMwHfe3bmZi8CBAgQIJCqgBU5qXZWXYUIeDNdCKtBCRAgQIAAAQIECBAgQKBJwPeeTgcCBAgQIECgWUCQ43wg0IaAN9NtYNmUAAECBAgQIECAAAECBDoS8L1nR2x2IkCAAAECyQoIcpJtrcKKEPBmughVYxIgQIAAAQIECBAgQIBAs4DvPZ0PBAgQIECAQK/3Bp6R44Qg0LqAN9OtW9mSAAECBAgQIECAAAECBDoT8L1nZ272IkCAAAECqQpYkZNqZ9VViIA304WwGpQAAQIECBAgQIAAAQIEmgR87+l0IECAAAECBJoFBDnOBwJtCHgz3QaWTQkQIECAAAECBAgQIECgIwHfe3bEZicCBAgQIJCsgCAn2dYqrAgBb6aLUDUmAQIECBAgQIAAAQIECDQL+N7T+UCAAAECBAj0em/gGTlOCAKtC3gz3bqVLQkQIECAAAECBAgQIECgMwHfe3bmZi8CBAgQIJCqgBU5qXZWXYUIeDNdCKtBCRAgQIAAAQIECBAgQKBJwPeeTgcCBAgQIECgWUCQ43wg0IaAN9NtYNmUAAECBAgQIECAAAECBDoS8L1nR2x2IkCAAAECyQoIcpJtrcKKEPBmughVYxIgQIAAAQIECBAgQIBAs4DvPZ0PBAgQIECAQK/3Bp6R44Qg0LqAN9OtW9mSAAECBAgQIECAAAECBDoT8L1nZ272IkCAAAECqQpYkZNqZ9VViIA304WwGpQAAQIECBAgQIAAAQIEmgR87+l0IECAAAECBJoFBDnOBwJtCHgz3QaWTQkQIECAAAECBAgQIECgIwHfe3bEZicCBAgQIJCsgCAn2dYqrAgBb6aLUDUmAQIECBAgQIAAAQIECDQL+N7T+UCAAAECBAj0em/gGTlOCAKtC3gz3bqVLQkQIECAAAECBAgQIECgMwHfe3bmZi8CBAgQIJCqgBU5qXZWXYUIeDNdCKtBCRAgQIAAAQIECBAgQKBJwPeeTgcCBAgQIECgWUCQ43wg0IaAN9NtYNmUAAECBAgQIECAAAECBDoS8L1nR2x2IkCAAAECyQoIcpJtrcKKEPBmughVYxIgQIAAAQIECBAgQIBAs4DvPZ0PBAgQIECAQK/3Bp6R44Qg0LqAN9OtW9mSAAECBAgQIECAAAECBDoT8L1nZ272IkCAAAECqQpYkZNqZ9VViIA304WwGpQAAQIECBAgQIAAAQIEmgR87+l0IECAAAECBJoFBDnOBwJtCHgz3QaWTQkQIECAAAECBAgQIEAgPP/88+GQQw4JRx11VJg4cWJLIp187zlnzpxw1llnhUsuuSSstdZaLR3HRgQIECBAgEA1BAQ51eiTWZZEoJM30yWZumkQIECAAAECBAgQIECAwDAJnHTSSeHkk0/OgpwTTzxx0ECnne89Y4ATx46/xrHjsbwIECBAgACBtAQEOWn1UzUFC7TzZrrgqRieAAECBAgQIECAAAECBCoiEFflbLLJJuGFF17IZjxYoNPK957NAU4cc8011wwPP/yw1TgVOSdMkwABAgQItCMgyGlHy7a1F2jlzXTtkQAQIECAAAECBAgQIECAwDICPatymv9ieYHOQN979g1wesazGsdJR4AAAQIE0hUQ5KTbW5UVICDIKQDVkAQIECBAgAABAgQIEKiBQN9VOQMFOv1977m8ACeOYzVODU4gJRIgQIBArQUEObVuv+LbFRDktCtmewIECBAgQIAAAQIECBDoEehvVU5/gc4ee+zR+OMbbrih8Qyc5UlajeMcI0CAAAECaQsIctLur+pyFhDk5AxqOAIECBAgQIAAAQIECNRIYKBVOZ0yWI3TqZz9CBAgQIBAdQQEOdXplZmWQECQU4ImmAIBAgQIECBAgAABAgQqLDDYqpx2S7Map10x2xMgQIAAgeoJCHKq1zMzHkYBQc4w4js0AQIECBAgQIAAAQIEEhDIc1WO1TgJnBBKIECAAAECLQgIclpAsgmBHgFBjnOBAAECBAgQIECAAAECBIYqkNeqHKtxhtoJ+xMgQIAAgWoICHKq0SezLImAIKckjTANAgQIECBAgAABAgQIVFggj1U5VuNU+AQwdQIECBAg0KaAIKdNMJvXW0CQU+/+q54AAQIECBAgQIAAAQJ5CQx1VY7VOHl1wjgECBAgQKD8AoKc8vfIDEskIMgpUTNMhQABAgQIECBAgAABAhUWGMqqHKtxKtx4UydAgAABAh0ICHI6QLNLfQUEOfXtvcoJECBAgAABAgQIECCQt0Cnq3Ksxsm7E8YjQIAAAQLlFhDklLs/ZlcyAUFOyRpiOgQIECBAgAABAgQIEKiwQCercqzGqXDDTZ0AAQIECHQoIMjpEM5u9RQQ5NSz76omQIAAAQIECBAgQIBAUQLtrsqxGqeoThiXAAECBAiUV0CQU97emFkJBQQ5JWyKKREgQIAAAQIECBAgQKDCAu2syrEap8KNNnUCBAgQIDAEAUHOEPDsWj8BQU79eq5iAgQIECBAgAABAgQIFC3Q6qocq3GK7oTxCRAgQIBAOQUEOeXsi1mVVECQU9LGmBYBAgQIECBAgAABAgQqLNDKqhyrcSrcYFMnQIAAAQJDFBDkDBHQ7vUSEOTUq9+qJUCAAAECBAgQIECAQLcEBluVYzVOtzrhOAQIECBAoHwCgpzy9cSMSiwgyClxc0yNAAECBAgQIECAAAECFRYYaFWO1TgVbqypEyBAgACBHAQEOTkgGqI+AoKc+vRapQQIECBAgAABAgQIEOi2wPJW5ViN0+1OOB4BAgQIECiXgCCnXP0wm5ILCHJK3iDTI0CAAAECBAgQIECAQIUF+luVYzVOhRtq6gQIECBAICcBQU5OkIaph4Agpx59ViUBAgQIECBAgAABAgSGS6DvqhyrcYarE45LgAABAgTKIyDIKU8vzKQCAoKcCjTJFAkQIECAAAECBAgQIFBhgeZVOVbjVLiRpk6AAAECBHIUEOTkiGmo9AUEOen3WIUECBAgQIAAAQIECBAYboGeVTlW4wx3JxyfAAECBAiUQ0CQU44+mEVFBAQ5FWmUaRIgQIAAAQIECFRS4PDDDw8XX3xxJedu0gQIECBAIE+BMWPGhHvvvTfElXleBAgQEOQ4Bwi0ISDIaQPLpgQIECBAgAABAgTaELjiiivCgQce2MYeNiVAgAABAukKxOvi/vvvn26BKiNAoC0BQU5bXDauu8D6668fnn766YzhueeeCyNHjqw7ifoJECBAgAABAgQIDFnghRdeCNtuu214/PHHhzyWAQgQIECAQNUFDjvssHDRRRdVvQzzJ0AgRwFBTo6YhkpfYPvttw933313VujChQvDZpttln7RKiRAgAABAgQIECBQsEDzLdXcSqZgbMMTIECAQOkEXAdL1xITIlA6AUFO6VpiQmUWmDx5crj22muzKd5+++1hp512KvN0zY0AAQIECBAgQIBA6QX63lLt8ssvDwcccEDp522CBAgQIEAgDwHXwTwUjUEgfQFBTvo9VmGOAlOmTAnf//73sxGvu+66MGnSpBxHNxQBAgQIECBAgACBegn0vaWaW8nUq/+qJUCAQN0FXAfrfgaon0DrAoKc1q1sSSAce+yx4dvf/nYm4aFzTggCBAgQIECAAAECQxNwK5mh+dmbAAECBKot4DpY7f6ZPYFuCghyuqntWJUXiCFODHPi6/zzzw9HHHFE5WtSAAECBAgQIECAAIHhEHArmeFQd0wCBAgQKIuA62BZOmEeBKohIMipRp/MsiQC8bZq8fZq8XXaaaeFL37xiyWZmWkQIECAAAECBAgQqI6AW8lUp1dmSoAAAQL5C7gO5m9qRAKpCwhyUu+w+nIVuPbaa8PkyZOzMWOgc+mll+Y6vsEIECBAgAABAgQI1EHArWTq0GU1EiBAgMDyBFwHnRsECLQrIMhpV8z2tRZYvHhxGDVqVGYwZsyY8Nhjj9XaQ/EECBAgQIAAAQIE2hVwK5l2xWxPgAABAikJuA6m1E21EOiegCCne9aOlIjAO97xjnDnnXdm1dx9991h3LhxiVSmDAIECBAgQIAAAQLFCriVTLG+RidAgACBcgu4Dpa7P2ZHoMwCgpwyd8fcSikwffr0cNZZZ2VzO/fcc8O0adNKOU+TIkCAAAECBAgQIFA2AbeSKVtHzIcAAQIEuingOthNbccikJaAICetfqqmCwLNS2D333//EH/vRYAAAQIECBAgQIDAwAJuJeMMIUCAAIE6C7gO1rn7aicwdAFBztANjVAzgYcffjhsuummWdWjR4/OnpOz6qqr1kxBuQQIECBAgAABAgRaF3ArmdatbEmAAAEC6Qm4DqbXUxUR6LaAIKfb4o6XhEDzc3KuuuqqsM8++yRRlyIIECBAgAABAgQIFCHgVjJFqBqTAAECBKoi4DpYlU6ZJ4HyCghyytsbMyuxwBFHHBEuvPDCbIYTJ04MN9xwQ4lna2oECBAgQIAAAQIEhk/ArWSGz96RCRAgQGD4BVwHh78HZkAgBQFBTgpdVEPXBWbPnh322muvxnHPO++8MHXq1K7PwwEJECBAgAABAgQIlFnArWTK3B1zI0CAAIGiBVwHixY2PoH6CAhy6tNrleYs8MlPfjLMnDkzG3XzzTcPc+fODeuss07ORzEcAQIECBAgQIAAgeoKuJVMdXtn5gQIECAwdAHXwaEbGoEAgf8TEOQ4Ewh0KHDPPfeE8ePHhyVLlmQjHHfcceHUU0/tcDS7ESBAgAABAgQIEEhLwK1k0uqnaggQIECgPQHXwfa8bE2AwMACghxnCIEhCHz5y18OX//617MRRowYEW655Zaw4447DmFEuxIgQIAAAQIECBCovoBbyVS/hyogQIAAgc4FXAc7t7MnAQL9CwhynBkEhiCwaNGibFXOggULslHGjh0bLr/88uxXLwIECBAgQIAAAQJ1FXArmbp2Xt0ECBAgEAVcB50HBAjkLSDIyVvUeLUTmDFjRpg2bVqjbmFO7U4BBRMgQIAAAQIECDQJuJWM04EAAQIE6izgOljn7qudQHECgpzibI1cI4GTTz45nHTSScKcGvVcqQQIECBAgAABAssKuJWMs4IAAQIE6izgOljn7qudQLECgpxifY1eI4H+wpxZs2Z5Zk6NzgGlEiBAgAABAgTqLuBWMnU/A9RPgACBegu4Dta7/6onUKSAIKdIXWPXTqBvmDNixIgwffr0cPTRR4d11lmndh4KJkCAAAECBAgQqI+AW8nUp9cqJUCAAIFlBVwHnRUECBQpIMgpUtfYtRToG+ZEhM033zwLc6ZOnVpLE0UTIECAAAECBAikLeBWMmn3V3UECBAgMLCA66AzhACBogUEOUULG7+WAjNmzAhnnXVWWLBgQa/6J06cmK3QmTRpUlhttdVqaaNoAgQIECBAgACB9ATcSia9nqqIAAECBFoXcB1s3cqWBAh0JiDI6czNXgQGFVi0aFE488wzs0BnyZIlvbYfOXJkmDBhQthtt93CnnvuGXbaaadBx7MBAQIECBAgQIAAgTIKuJVMGbtiTgQIECDQLQHXwW5JOw6BegsIcurdf9V3QeCee+7JAp2ZM2cu92gbbLBBeM973hO23XbbEEOe5X11YboOQYAAAQIECBAgQKBlAbeSaZnKhgQIECCQoIDrYIJNVRKBkgoIckraGNNKT2D27NnhyiuvDLfeemuYP39+egWqiAABAjUTWG+99UL8Wn/99bNf+37tsssuWTDvRYAAgZQF3Eom5e6qjQABAgQGE3AdHEzI3xMgkJeAICcvSeMQaEPgwQcfDDfddFO4+eabw9y5cwU7bdjZlAABAlUS2GGHHUJ8Ptr48ePDrrvuGjbZZJMqTd9cCRAgMKCAW8k4QQgQIECgzgKug3XuvtoJdF9AkNN9c0cksIxAfJ7OvHnzwtNPP73M11NPPdX4M3QECBAgUG2BGOzElTof/vCHw+TJk6tdjNkTIFBrAbeSqXX7FU+AAIHaC7gO1v4UAECg6wKCnK6TOyABAgQIECCQgsDixYvD8r7uu+++8Otf/zo8/vjjyy310EMPDdOnTw/jxo1LgUMNBAjUTMCtZGrWcOUSIECAQC8B10EnBAEC3RYQ5HRb3PEIECBAgACB2gjcc8894Te/+U248cYbs2AnrsBsfq2++urhqKOOygKd0aNH18ZFoQQIVFvArWSq3b+6zf5///d/w2OPPRZ+8YtfhGuvvTbcf//94YEHHsgYNt5447D99tuHPfbYI+yzzz7ZLVBXXHHFuhGplwCBNgVcB9sEszkBArkICHJyYTQIAQIECBAgQGBggVdeeSVcd9114cwzzwxz5szptfGWW26ZBTpTp07FSIAAgVILuJVMqdtjck0Cb7zxRvjDH/4QTjnllPDTn/60JZu99947nHzyyeEd73hHWGGFFVraJ++NnnnmmXD++eeHAw88MMT3B1V9pVJHVf3NuzgB18HibI1MgMDAAoIcZwgBAgQIECBAoMsCM2bMCGeccUZYuHBhryOfdNJJ4cQTT+zybByOAAECrQu4lUzrVrYcPoH4wxPxWhtDmZdeeqkxka222iqMHz8+bL311tmfPfroo2Hu3LlZ4NPzWmONNcLnPve5cNxxx4W4crZbr6VLl4aZM2eGs846K6yyyirh8ssvD3G+VXulUkfV3M23ewKug92zdiQCBHoLCHKcEQQIECBAgACBYRCIP6kaw5y4Qid+6NHzEuYMQzMckgCBlgTcSqYlJhsNs8CSJUvCl770pXD22Wc3ZjJlypRw7LHHhre//e3L3Dotrtx56KGHstBn1qxZjX0+/elPh29+85shBjvdeMXbrx500EFh9uzZ2e3eqhrkpFJHN3ruGNUTcB2sXs/MmEBKAoKclLqpFgIECBAgQKByAnfccUeIHzDNnz9fmFO57pkwgfoIuJVMfXpd5Upfe+21cPrpp2eraeJr1KhR2Q9NxIBkpZVWGrC0+Cydn/zkJ1ng88gjj2TbHnPMMeHrX/96GDFiROEsqQQgqdRReMMdoHICroOVa5kJE0hOQJCTXEsVRIAAAQIECFRNIIY48V74wpyqdc58CdRHwK1k6tPrKlf6m9/8JnzkIx8JTz75ZLaS5rvf/W746Ec/2vLzbuLqnB/96EfhU5/6VHZLtjjG97///bDvvvsWzpJKAJJKHYU33AEqJ+A6WLmWmTCB5AQEOcm1VEEECBAgQIBAFQX6C3POO++8MHXq1CqWY84ECCQk4FYyCTUz4VLiLdU+85nPhEsuuSSr8oQTTshulzbYSpy+JHFVT3xe3Te+8Y3sr/bbb79w8cUXh5EjRxaql0oAkkodhTbb4JUTcB2sXMtMmECSAoKcJNuqKAIECBAgQKCKAn3DnC233DJ7CPPo0aOrWI45EyCQgIBbySTQxJqU8Pvf/z588IMfzFbjbLPNNuHKK68MY8eO7aj6eD3ef//9w/3335/tf9VVV4V99tmn11hf+9rXwle/+tXszy677LLs9m0DvZa3/c033xx23333Afe96aabwm677ZZt0zxOz58//PDD4ZxzzgnXXHNNeOCBB7Jbyk2YMCFbjRRXE62++urLHX+46uioMXYiMAwCroPDgO6QBAj0KyDIcWIQIECAAAECBEokEJ+ZEz98Wbp0aTar+MDmU045pUQzNBUCBOok4FYydep2dWuNt0SLz7L5yle+khVx8MEHh7iqNd4arZNXvAZ/4QtfCN/5zney3adPnx5OO+20sPLKKzeGG64ApG+Q89hjj4Vp06aF5557rt9Sd9lll3DWWWeF8ePH93uLueGqo5O+2IfAcAi4Dg6HumMSINCfgCDHeUGAAAECBAgQKJnA8ccfn31gFF/xp2jjqpxx48aVbJamQ4BA6gJuJZN6h9OpLz7PJoYZ8Xk28XXGGWdk4ctQXrNmzQqf+MQnsiEmTZoUfvjDH4Z11lmnMWReAciCBQvCv//7v4dXXnklxP/n4iqgDTbYIAuj4sqa+PrQhz4U4ird+Go+7rHHHpvd9i2GOBtvvHH4h3/4h+zXuKIors7pCXfin1166aXh7/7u75YhGa46htIb+xLoloDrYLekHYcAgVYEBDmtKNmGAAECBAgQINBFgWeeeSb7ydmFCxdmRz300EPD9773vS7OwKEIEKi7gFvJ1P0MqFb9TzzxRHZrszlz5mQT7+9WaO1W1HzLs/jDFPED3a233roxTF4BSM+ArT5bpvm4PfvGZ/rEUKf5FmpPPfVUtqqoJ9yKt2aLt4DbZJNNelEMVx3t9sP2BLot4DrYbXHHI0BgMAFBzmBC/p4AAQIECBAgMAwCM2bMyH66uOf1y1/+MkyePHkYZuKQBAjUUcCtZOrY9erWHJ8Lc+CBB4a77rorK6L5mTKdVjXYmMMVgPQNcuIK3mOOOSastNJKy5T69NNPhyOPPDILtuLr9NNPz1YqrbDCCo1th6uOTvtiPwLdEnAd7Ja04xAg0KqAIKdVKdsRIECAAAECBLossMceezR+uviwww4LF110UZdn4HAECNRRwK1k6tj1atc8b9688IEPfCA8+eSTWSF1CXLi+4S44uatb33rchv4q1/9Kuy3334h3n5ur732yrZfe+21BTnVPuXNvmAB18GCgQ1PgEBHAoKcjtjsRIAAAQIECBAoXuDqq68O++67b3agsWPHhnvvvbf4gzoCAQK1FnArmVq3v7LFN98GrU5BTlxN86UvfanXCpu+TXz22Wez5+3Elb3x2Tv/8R//EXbaaSdBTmXPdhMvWsB1sGhh4xMg0KmAIKdTOfsRIECAAAECBAoWePnll8OYMWPC4sWLsyPFByJvscUWBR/V8AQI1FnArWTq3P3q1j7YbdA6qWywMYfrlmTNx7322mvDe9/73gHLe/XVV7Nbr8VbtsbXj3/84+w2dD2v4aqjk57Yh0A3BFwHu6HsGAQIdCIgyOlEzT4ECBAgQIAAgS4J7L333uGaa67JjjZz5sxwyCGHdOnIDkOAQN0E3Eqmbh1Pp95HHnkkfOxjHwu33HJLVlQrAcdg1d96661hzz33zG5JNm7cuBD//9h6660buw1XANJ83FZvITfQXIerjsH8/T2B4RBwHRwOdcckQKBVAUFOq1K2I0CAAAECBAgMg8Cpp54aTjjhhOzI8ScEL7zwwmGYhUMSIJC6gFvJpN7htOuLYcu0adOy57/E13e/+91w5JFHDqnoH/zgB+HjH/94NsakSZPCD3/4w7DOOus0xhyuAKTnuNtvv324/PLLw1ZbbTVonYKcQYlsQCC4DjoJCBAou4Agp+wdMj8CBAgQIECg1gLxAc4777xzZuA5ObU+FRRPoFABt5IplNfgBQu88cYb4cwzz8xuIRZfcfXqueeeG1ZfffWOjvzXv/41HHfccdmY8TV9+vRw2mmnhZVXXrk0QU5/z7tZXrGCnI5OAzvVTMB1sGYNVy6BCgoIcirYNFMmQIAAAQIE6iWw4YYbhieffDIrOj60ePTo0fUCUC0BAoUKuJVMobwG75LA73//+/DBD34wu15uvPHG4d/+7d8aPwjR7hT6Ph/nJz/5SfjQhz7Ua5h2VuT0fU7NZZddFg466KBe4y1atCj7s9mzZ4eBVts0H/fGG28M/+///b8By3vllVeyIOr888/Ptut727nhqqPdntieQJECroNF6hqbAIG8BAQ5eUkahwABAgQIECBQkMDBBx8c4oc+8RU/4In37PciQIBAHgJuJZOHojHKINA3sPjMZz4T/vVf/zWsuuqqbU3vtddey1bffOUrX8n222effbLbmq677rq9xmknAOl767e8gpxWbiH3xBNPZAHRnDlzwpZbbpkFXNttt12jluGqo62m2JhAgQKugwXiUPULVwAAIABJREFUGpoAgVwFBDm5chqMAAECBAgQIJC/wDe/+c3sFi/xNWvWrBCDHS8CBAjkIeBWMnkoGqMsArfffnv4x3/8x/DII4+ENdZYI8yYMSN87GMfCyuuuGJLU4y3aPvRj34UPvWpT4UYvsQx4nN39t1332X2bw5AvvGNb4Tjjz9+uceYP39+2H///cP999+fbZNXkDNlypRwzjnnhLe85S3LPXZcgRNNYj3x/cN5552X1dXzGq46WmqIjQh0QcB1sAvIDkGAQC4CgpxcGA1CgAABAgQIEChO4IILLmg8tPlb3/pW+PznP1/cwYxMgEBtBNxKpjatrk2hr7/+ejjjjDPCF77whazmGFjE59x8/OMfDyNGjBjQ4X//939DvIXasccemwVB8TXQqp7LL788fOQjH8m222+//cLFF18cRo4cucwx+q7wiRvkFeTE+uKqnI9+9KNhhRVWWObYTz/9dPb+4aqrrsr+rr/jDlcdtTkpFVpqAdfBUrfH5AgQ6CMgyHFKECBAgAABAgRKLnDllVeGAw44IJtlDHFimONFgACBoQi4lcxQ9OxbZoF4i7V4S7WTTjqpMc24ciUGNG9/+9uXWZ0TV+E89NBD4eSTT85Wvfa84uqV008/Payzzjr9ltt3lU08XgyQmm/l9uKLL4azzz47u27HFTE9r8GCnA022CD87Gc/C7vuuusyx25eQRP/Mj4P6JRTTslW/DSHVX/605+y9ww//elPszHi38fn5PQNm4arjjKfQ+ZWDwHXwXr0WZUEUhIQ5KTUTbUQIECAAAECSQpcf/314b3vfW9WW/xgqfmDpiQLVhQBAoULuJVM4cQOMIwCS5cuDRdddFH46le/Gp577rnGTLbaaqvwnve8J2y00UbZnz366KNh7ty54Q9/+ENjm7jK5bOf/Wx2S9PmW5D1Lae/lTZx/PhMndGjR4cYkFxzzTXZ8d/5zneGQw45JHz605/OhukvyHn11VfDMccck90OLr7GjRuXjRXn8KEPfSh7vk18NQc5MfB58sknsz+Px5g0aVJYbbXVwm233RZ+9atfNcKj+HczZ84M22yzzTJdGa46hvH0cGgCmYDroBOBAIGqCQhyqtYx8yVAgAABAgRqJzBv3ryw8847Z3XvueeeYfbs2bUzUDABAvkJuJVMfpZGKrfAAw88EOLza1r9AYh4i7QTTjgh7Ljjji09Vyeusonjn3baacuFiNftuCpn0aJFYffdd8+26y/IiX9+4403hk984hONW7v1DPrjH/84HHjggdlvm4OcSy65JAtr4pybV/w0TybWFG8vF1fuLO81HHWU+8wxu9QFXAdT77D6CKQpIMhJs6+qIkCAAAECBBISiLdH2XzzzbOKtttuu3DXXXclVJ1SCBDopoBbyXRT27HKIBBvnfb444+HX/ziF2HOnDnZ6psY8MRXXEETV6nEsGXvvfcOY8aM6fdZMwPVEZ+tc99992UrXuIKnDj2qFGjspU/8Rk673vf+7Lbrd18882DBjlxrnF+3/72t7Mf2uhZTRTDouOPPz6bRnOQEwOhj33sY+GPf/xjtgKp5/ixrsmTJ2fHj6txVlxxxUFb0e06Bp2QDQgUJOA6WBCsYQkQKFxAkFM4sQMQIECAAAECBIYmsHjx4uxDofhab731wlNPPTW0Ae1NgEBtBdxKpratV3giAn2DnIMOOiiRypRBoDsCroPdcXYUAgTyFxDk5G9qRAIECBAgQIBA7gIrrLBCY8z4E7teBAgQaFfArWTaFbM9gfIJCHLK1xMzqo6A62B1emWmBAgsKyDIcVYQIECAAAECBCogIMipQJNMkUCJBdxKpsTNMTUCbQgIctrAsimBJgHXQacDAQJVFxDkVL2D5k+AAAECBAjUQkCQU4s2K5JAYQJuJVMYrYEJdFVAkNNVbgdLSMB1MKFmKoVATQUEOTVtvLIJECBAgACBagkIcqrVL7MlUCYBt5IpUzfMhcDQBAQ5Q/Ozdz0FXAfr2XdVE0hNQJCTWkfVQ4AAAQIECCQpIMhJsq2KIlC4gFvJFE7sAAS6KiDI6Sq3gyUg4DqYQBOVQIBAJiDIcSIQIECAAAECBCogIMipQJNMkUAJBdxKpoRNMSUCQxAQ5AwBz661FHAdrGXbFU0gSQFBTpJtVRQBAgQIECCQmoAgJ7WOqodA8QJuJVO8sSMQIECAQHkFXAfL2xszI0CgfQFBTvtm9iBAgAABAgQIdF1AkNN1cgckUGkBt5KpdPtMngABAgSGKOA6OERAuxMgUDoBQU7pWmJCBAgQIECAAIFlBQQ5zgoCBNoRcCuZdrRsS4AAAQKpCbgOptZR9RAgIMhxDhAgQIAAAQIEKiAgyKlAk0yRQEkE3EqmJI0wDQIECBAYFgHXwWFhd1ACBAoWEOQUDGx4AgQIECBAgEAeAoKcPBSNQSB9AbeSSb/HKiRAgACB5Qu4Djo7CBBIVUCQk2pn1UWAAAECBAgkJSDISaqdiiFQmIBbyRRGa2ACBAgQqICA62AFmmSKBAh0JCDI6YjNTgQIECBAgACB7goIcrrr7WgEqijgVjJV7Jo5EyBAgEBeAq6DeUkahwCBMgoIcsrYFXMiQIAAAQIECPQREOQ4JQgQGEjArWScHwQIECBQZwHXwTp3X+0E6iEgyKlHn1VJgAABAgQIVFxAkFPxBpo+gYIF3EqmYGDDEyBAgECpBVwHS90ekyNAIAcBQU4OiIYgQIAAAQIECBQtIMgpWtj4BKor4FYy1e2dmRMgQIDA0AVcB4duaAQCBMovIMgpf4/MkAABAgQIECAQBDlOAgIE+hNwKxnnBQECBAjUWcB1sM7dVzuBegkIcurVb9USIECAAAECFRUQ5FS0caZNoGABt5IpGNjwBAgQIFBqAdfBUrfH5AgQyFFAkJMjpqEIECBAgAABAkUJCHKKkjUugeoKuJVMdXtn5gQIECAwdAHXwaEbGoEAgeoICHKq0yszJUCAAAECBGosIMipcfOVTqAfAbeScVoQIECAQJ0FXAfr3H21E6ingCCnnn1XNQECBAgQIFAxAUFOxRpmugQKFnArmYKBDU+AAAECpRZwHSx1e0yOAIECBAQ5BaAakgABAgQIECCQt4AgJ29R4xGoroBbyVS3d2ZOgAABAkMXcB0cuqERCBConoAgp3o9M2MCBAgQIECghgKCnBo2XckE+hFwKxmnBQECBAjUWcB1sM7dVzuBegsIcurdf9UTIECAAAECFREQ5FSkUaZJoGABt5IpGNjwBAgQIFBqAdfBUrfH5AgQKFBAkFMgrqEJECBAgAABAnkJCHLykjQOgeoKuJVMdXtn5gQIECAwdAHXwaEbGoEAgeoKCHKq2zszJ0CAAAECBGokIMipUbOVSqAfAbeScVoQIECAQJ0FXAfr3H21EyAQBQQ5zgMCBAgQIECAQAUEBDkVaJIpEihQwK1kCsQ1NAECBAiUXsB1sPQtMkECBAoWEOQUDGx4AgQIECBAgEAeAoKcPBSNQaCaAm4lU82+mTUBAgQI5CPgOpiPo1EIEKi2gCCn2v0zewIECBAgQKAmAoKcmjRamQT6CLiVjFOCAAECBOos4DpY5+6rnQCBZgFBjvOBAAECBAgQIFABAUFOBZpkigQKEGi+lUwBwxuSAAECBAhURmDMmDHh3nvvDWuuuWZl5myiBAgQyEtAkJOXpHEIECBAgAABAgUKCHIKxDU0gZIKXHnlleGAAw4o6exMiwABAgQIdFfg8ssvd13sLrmjESBQIgFBTomaYSoECBAgQIAAgeUJCHKcGwTqJdD3VjL1ql61BAgQIECgt8Bhhx0WLrroIiwECBCorYAgp7atVzgBAgQIECBQJQFBTpW6Za4ECBAgQGBoAq77Q/OzNwECBAgQSE1AkJNaR9VDgAABAgQIJCngA50k26ooAgQIECDQr4DrvhODAAECBAgQaBYQ5DgfCBAgQIAAAQIVEPCBTgWaZIoECBAgQCAnAdf9nCANQ4AAAQIEEhEQ5CTSSGUQIECAAAECaQv4QCft/qqOAAECBAg0C7juOx8IECBAgACBXu8N3njjjTeQECBAgAABAgQIlFvABzrl7o/ZESBAgACBPAVc9/PUNBYBAgQIEKi+gBU51e+hCggQIECAAIEaCPhApwZNViIBAgQIEPj/BVz3nQoECBAgQIBAs4Agx/lAgAABAgQIEKiAgA90KtAkUyRAgAABAjkJuO7nBGkYAgQIECCQiIAgJ5FGKoMAAQIECBBIW8AHOmn3V3UECBAgQKBZwHXf+UCAAAECBAj0em/gGTlOCAIECBAgQIBA+QV8oFP+HpkhAQIECBDIS8B1Py9J4xAgQIAAgTQErMhJo4+qIECAAAECBBIX8IFO4g1WHgECBAgQaBJw3Xc6ECBAgAABAs0CghznAwECBAgQIECgAgI+0KlAk0yRAAECBAjkJOC6nxOkYQgQIECAQCICgpxEGqkMAgQIECBAIG0BH+ik3V/VESBAgACBZgHXfecDAQIECBAg0Ou9gWfkOCEIECBAgAABAuUX8IFO+XtkhgQIECBAIC8B1/28JI1DgAABAgTSELAiJ40+qoIAAQIECBBIXMAHOok3WHkECBAgQKBJwHXf6UCAAAECBAg0CwhynA8ECBAgQIAAgQoI+ECnAk0yRQIECBAgkJOA635OkIYhQIAAAQKJCAhyEmmkMggQIECAAIG0BXygk3Z/VUeAAAECBJoFXPedDwQIECBAgECv9waekeOEIECAAAECBAiUX8AHOuXvkRkSIECAAIG8BFz385I0DgECBAgQSEPAipw0+qgKAgQIECBAIHEBH+gk3mDlESBAgACBJgHXfacDAQIECBAg0CwgyHE+ECBAgAABAgQqIOADnQo0yRQJECBAgEBOAq77OUEahgABAgQIJCIgyEmkkcogQIAAAQIE0hbwgU7a/VUdAQIECBBoFnDddz4QIECAAAECvd4beEaOE4IAAQIECBAgUH4BH+iUv0dmSIAAAQIE8hJw3c9L0jgECBAgQCANASty0uijKggQIECAAIHEBXygk3iDlUeAAAECBJoEXPedDgQIECBAgECzgCDH+UCAAAECBAgQqICAD3Qq0CRTJECAAAECOQm47ucEaRgCBAgQIJCIgCAnkUYqgwABAgQIEEhbwAc6afdXdQQIECBAoFnAdd/5QIAAAQIECPR6b+AZOU4IAgQIECBAgED5BXygU/4emSEBAgQIEMhLwHU/L0njECBAgACBNASsyEmjj6ogQIAAAQIEEhfwgU7iDVYeAQIECBBoEnDddzoQIECAAAECzQKCHOcDAQIECBAgQKACAj7QqUCTTJEAAQIECOQk4LqfE6RhCBAgQIBAIgKCnEQaqQwCBAgQIEAgbQEf6KTdX9URIECAAIFmAdd95wMBAgQIECDQ672BZ+Q4IQgQIECAAAEC5RfwgU75e2SGBAgQIEAgLwHX/bwkjUOAAAECBNIQsCInjT6qggABAgQIEEhcwAc6iTdYeQQIECBAoEnAdd/pQIAAAQIECDQLCHKcDwQIECBAgACBCgj4QKcCTTJFAgQIECCQk4Drfk6QhiFAgAABAokICHISaaQyCBAgQIAAgbQFfKCTdn9VR4AAAQIEmgVc950PBAgQIECAQK/3Bp6R44QgQIAAAQIECJRfwAc65e+RGRIgQIAAgbwEXPfzkjQOAQIECBBIQ8CKnDT6qAoCBAgQIEAgcQEf6CTeYOURIECAAIEmAdd9pwMBAgQIECDQLCDIcT4QIECAAAECBCog4AOdCjTJFAkQIECAQE4Crvs5QRqGAAECBAgkIiDISaSRyiBAgAABAgTSFvCBTtr9VR0BAgQIEGgWcN13PhAgQIAAAQK93ht4Ro4TggABAgQIECBQfgEf6JS/R2ZIgAABAgTyEnDdz0vSOAQIECBAIA0BK3LS6KMqCBAgQIAAgcQFfKCTeIOVR4AAAQIEmgRc950OBAgQIECAQLOAIMf5QIAAAQIECBCogIAPdCrQJFMkQIAAAQI5Cbju5wRpGAIECBAgkIiAICeRRiqDAAECBAgQSFvABzpp91d1BAgQIECgWcB13/lAgAABAgQI9Hpv4Bk5TggCBAgQIECAQPkFfKBT/h6ZIQECBAgQyEvAdT8vSeMQIECAAIE0BKzISaOPqiBAgAABAgQSF/CBTuINVh4BAgQIEGgScN13OhAgQIAAAQLNAoIc5wMBAgQIECBAoAICPtCpQJNMkQABAgQI5CTgup8TpGEIECBAgEAiAoKcRBqpDAIECBAgQCBtAR/opN1f1REgQIAAgWYB133nAwECBAgQINDrvYFn5DghCBAgQIAAAQLlF/CBTvl7ZIYECBAgQCAvAdf9vCSNQ4AAAQIE0hCwIieNPqqCAAECBAgQSFzABzqJN1h5BAgQIECgScB13+lAgAABAgQINAsIcpwPBAgQIECAAIEKCPhApwJNMkUCBAgQIJCTgOt+TpCGIUCAAAECiQgIchJppDIIECBAgACBtAV8oJN2f1VHgAABAgSaBVz3nQ8ECBAgQIBAr/cGnpHjhCBAgAABAgQIlF/ABzrl75EZEiBAgACBvARc9/OSNA4BAgQIEEhDwIqcNPqoCgIECBAgQCBxAR/oJN5g5REgQIAAgSYB132nAwECBAgQINAsIMhxPhAgQIAAAQIEKiDgA50KNMkUCRAgQIBATgKu+zlBGoYAAQIECCQiIMhJpJHKIECAAAECBNIW8IFO2v1VHQECBAgQaBZw3Xc+ECBAgAABAr3eG3hGjhOCAAECBAgQIFB+AR/olL9HZkiAAAECBPIScN3PS9I4BAgQIEAgDQErctLooyoIECBAgACBxAV8oJN4g5VHgAABAgSaBFz3nQ4ECBAgQIBAs4Agx/lAgAABAgQIEKiAgA90KtAkUyRAgAABAjkJuO7nBGkYAgQIECCQiIAgJ5FGKoMAAQIECBBIW8AHOmn3V3UECBAgQKBZwHXf+UCAAAECBAj0em/gGTlOCAIECBAgQIBA+QV8oFP+HpkhAQIECBDIS8B1Py9J4xAgQIAAgTQErMhJo4+qIECAAAECBBIX8IFO4g1WHgECBAgQaBJw3Xc6ECBAgAABAs0CghznAwECBAgQIECgAgI+0KlAk0yRAAECBAjkJOC6nxOkYQgQIECAQCICgpxEGqkMAgQIECBAIG0BH+ik3V/VESBAgACBHoHFixeHUaNGZb9db731wlNPPQWHAAECBAgQqLmAIKfmJ4DyCRAgQIAAgWoICHKq0SezJECAAAECQxX405/+FDbffPNsmO222y7cddddQx3S/gQIECBAgEDFBQQ5FW+g6RMgQIAAAQL1EBDk1KPPqiRAgAABAvPmzQs777xzBrHnnnuG2bNnQyFAgAABAgRqLiDIqfkJoHwCBAgQIECgGgKCnGr0ySwJECBAgMBQBa6//vrw3ve+Nxvm4IMPDrNmzRrqkPYnQIAAAQIEKi4gyKl4A02fAAECBAgQqIeAIKcefVYlAQIECBC48sorwwEHHJBBfP7znw/f+ta3oBAgQIAAAQI1FxDk1PwEUD4BAgQIECBQDQFBTjX6ZJYECBAgQGCoAhdccEE48sgjs2FiiBPDHC8CBAgQIECg3gKCnHr3X/UECBAgQIBARQQEORVplGkSIECAAIEhCnzzm98Mxx13XDZKvK1avL2aFwECBAgQIFBvAUFOvfuvegIECBAgQKAiAoKcijTKNAkQIECAwBAFYnBz2WWXZaPMnj077LnnnkMc0e4ECBAgQIBA1QUEOVXvoPkTIECAAAECtRAQ5NSizYokQIAAAQJhww03DE8++WQm8eyzz4bRo0dTIUCAAAECBGouIMip+QmgfAIECBAgQKAaAoKcavTJLAkQIECAwFAE5s2bF3beeedsiLFjx4Z77713KMPZlwABAgQIEEhEQJCTSCOVQYAAAQIECKQtIMhJu7+qI0CAAAECUeDUU08NJ5xwQoZx+OGHhwsvvBAMAQIECBAgQCAIcpwEBAgQIECAAIEKCAhyKtAkUyRAgAABAkMU2HvvvcM111yTjTJz5sxwyCGHDHFEuxMgQIAAAQIpCAhyUuiiGggQIECAAIHkBQQ5ybdYgQQIECBQc4GXX345jBkzJixevDiTWLBgQdhiiy1qrqJ8AgQIECBAIAoIcpwHBAgQIECAAIEKCAhyKtAkUyRAgAABAkMQuPrqq8O+++6bjeD5OEOAtCsBAgQIEEhQQJCTYFOVRIAAAQIECKQnIMhJr6cqIkCAAAECzQJ77LFHmDNnTvZHhx12WLjooosAESBAgAABAgQyAUGOE4EAAQIECBAgUAEBQU4FmmSKBAgQIECgQ4EZM2aEadOmNfb+5S9/GSZPntzhaHYjQIAAAQIEUhMQ5KTWUfUQIECAAAECSQoIcpJsq6IIECBAgEB45plnwvjx48PChQszjUMPPTR873vfI0OAAAECBAgQaAgIcpwMBAgQIECAAIEKCAhyKtAkUyRAgAABAh0IHH/88eG0007L9lx99dXD3Llzw7hx4zoYyS4ECBAgQIBAqgKCnFQ7qy4CBAgQIEAgKQFBTlLtVAwBAgQIEMgE7rjjjjBhwoSwdOnS7Pdf+tKXwimnnEKHAAECBAgQINBLQJDjhCBAgAABAgQIVEBAkFOBJpkiAQIECBBoQ2D+/PnhwAMPDPHX+Npyyy2z1TijR49uYxSbEiBAgAABAnUQEOTUoctqJECAAAECBCovIMipfAsVQIAAAQIEGgJ9Q5z4F+edd16YOnUqJQIECBAgQIDAMgKCHCcFAQIECBAgQKACAoKcCjTJFAkQIECAQAsC/YU4J510UjjxxBNb2NsmBAgQIECAQB0FBDl17LqaCRAgQIAAgcoJCHIq1zITJkCAAAECywjEZ+JMmTKlcTu1uIEQx4lCgAABAgQIDCYgyBlMyN8TIECAAAECBEogIMgpQRNMgQABAgQIdCjwzDPPhDPOOCOceeaZYenSpY1RhDgdgtqNAAECBAjUTECQU7OGK5cAAQIECBCopoAgp5p9M2sCBAgQIDBjxowsxFm4cGEvDCGOc4MAAQIECBBoVUCQ06qU7QgQIECAAAECwyggyBlGfIcmQIAAAQJtCrzyyivhuuuuy1bgzJkzp9feW265ZTjqqKPC1KlT2xzV5gQIECBAgEBdBQQ5de28ugkQIECAAIFKCQhyKtUukyVAgACBGgrcc8894Te/+U248cYbw69//euwaNGiXgqrr756FuBMnz49jB49uoZCSiZAgAABAgQ6FRDkdCpnPwIECBAgQIBAFwUEOV3EdigCBAgQINBHYPHixWF5X/fdd18W3Dz++OPLdTv00EOzAGfcuHFsCRAgQIAAAQJtCwhy2iazAwECBAgQIECg+wJFBTnxp4XnzZsXnn766WW+nnrqqcafdb9iRyRAgAABAtUW2GGHHcIuu+wSPvzhD4fJkydXuxizJ0CAAAECBIZVQJAzrPwOToAAAQIECBBoTSCvIOfBBx8MN910U7j55pvD3Llzw/z581ubgK0IECBAgACBAQVicDNx4sQwfvz4sOuuu4ZNNtmEGAECBAgQIEAgFwFBTi6MBiFAgAABAgQIFCswlCBn9uzZ4corrwy33nqr4KbYNhmdAAECBBIVWG+99UL8Wn/99bNf+37FlTcjR45MtHplESBAgAABAsMtIMgZ7g44PgECBAgQIECgBYFOgpz40OUzzzwzzJw5c7lH2GCDDcJ73vOesO2222YfQC3vq4Up2oQAAQIECBAgQIAAAQIECBAoQECQUwCqIQkQIECAAAECeQu0E+TE597EAOess84KS5Ys6TWVGNRMmDAh7LbbbmHPPfcMO+20U95TNR4BAgQIECBAgAABAgQIECCQo4AgJ0dMQxEgQIAAAQIEihJoNciZMWNGFuAsWLCg11TiPfunT58eJk2aFFZbbbWipmlcAgQIECBAgAABAgQIECBAIGcBQU7OoIYjQIAAAQIECBQh0EqQc/LJJ4eTTjqp1+E333zzcPTRR4epU6cWMS1jEiBAgAABAgQIECBAgAABAgULCHIKBjY8AQIECBAgQCAPgcGCnL4hzogRI7IVODHEWWeddfKYgjEIECBAgAABAgQIECBAgACBYRAQ5AwDukMSIECAAAECBNoVGCjI6RvijB07NsyaNSvsuOOO7R7G9gQIECBAgAABAgQIECBAgEDJBAQ5JWuI6RAgQIAAAQIE+hNYXpDTX4hz+eWXhxjmeBEgQIAAAQIECBAgQIAAAQLVFxDkVL+HKiBAgAABAgRqINBfkDNjxowwbdq0RvUxvBHi1OBkUCIBAgQIECBAgAABAgQI1EpAkFOrdiuWAAECBAgQqKpA3yBn0aJFYfz48WHBggVZSUKcqnbWvAkQIECAAAECBAgQIECAwMACghxnCAECBAgQIECgAgJ9g5wvf/nL4etf/3o28xEjRoRbbrnFM3Eq0EdTJECAAAECBAgQIECAAAEC7QoIctoVsz0BAgQIECBAYBgEmoOcu+++O1uNs2TJkmwmxx13XDj11FOHYVYOSYAAAQIECBAgQIAAAQIECBQtIMgpWtj4BAgQIECAAIEcBJqDnEMPPTTMnDkzG3XzzTcPc+fODeuss04ORzEEAQIECBAgQIAAAQIECBAgUDYBQU7ZOmI+BAgQIECAAIF+BJqDnOa/Pu+888LUqVOZESBAgAABAgQIECBAgAABAokKCHISbayyCBAgQIAAgbQE+gtyJk6cGG644Ya0ClUNAQIECBAgQIAAAQIECBAg0EtAkOOEIECAAAECBAhUQKC/IOeqq64K++yzTwVmb4oECBAgQIAAAQIECBAgQIBApwKCnE7l7EeAAAECBAgQ6KJA3yBn9OjR4bHHHgurrrpqF2fhUAQIECBAgAABAgQIECBAgEC3BQQ53RZ3PAIECBBC63FpAAAgAElEQVQgQIBABwJ9g5z9998/XHHFFR2MZBcCBAgQIECAAAECBAgQIECgSgKCnCp1y1wJECBAgACB2gr0DXLOPffcMG3atNp6KJwAAQIECBAgQIAAAQIECNRFQJBTl06rkwABAgQIEKi0QN8g5+677w7jxo2rdE0mT4AAAQIECBAgQIAAAQIECAwuIMgZ3MgWBAgQIECAAIFhF2gOcsaMGZM9H8eLAAECBAgQIECAAAECBAgQSF9AkJN+j1VIgAABAgQIJCDQHORMmTIlXHrppQlUpQQCBAgQIECAAAECBAgQIEBgMAFBzmBC/p4AAQIECBAgUAKB5iDntNNOC1/84hdLMCtTIECAAAECBAgQIECAAAECBIoWEOQULWx8AgQIECBAgEAOAs1Bzvnnnx+OOOKIHEY1BAECBAgQIECAAAECBAgQIFB2AUFO2TtkfgQIECBAgACBEEJzkHPFFVeE/fffnwsBAgQIECBAgAABAgQIECBQAwFBTg2arEQCBAgQIECg+gLNQc51110XJk2aVP2iVECAAAECBAgQIECAAAECBAgMKiDIGZTIBgQIECBAgACB4RdoDnJuv/32sNNOOw3/pMyAAAECBAgQIECAAAECBAgQKFxAkFM4sQMQIECAAAECBIYu0BzkLFy4MGy22WZDH9QIBAgQIECAAAECBAgQIECAQOkFBDmlb5EJEiBAgAABAgR6PyPnueeeCyNHjsRCgAABAgQIECBAgAABAgQI1EBAkFODJiuRAAECBAgQqL5A84qcN954o/oFqYAAAQIECBAgQIAAAQIECBBoSUCQ0xKTjQgQIECAAAECwysgyBlef0cnQIAAAQIECBAgQIAAAQLDJSDIGS55xyVAgAABAgQItCEgyGkDy6YECBAgQIAAAQIECBAgQCAhAUFOQs1UCgECBAgQIJCugCAn3d6qjAABAgQIECBAgAABAgQIDCQgyHF+ECBAgAABAgQqICDIqUCTTJEAAQIECBAgQIAAAQIECBQgIMgpANWQBAgQIECAAIG8BQQ5eYsajwABAgQIECBAgAABAgQIVENAkFONPpklAQIECBAgUHMBQU7NTwDlEyBAgAABAgQIECBAgEBtBQQ5tW29wgkQIECAAIEqCQhyqtQtcyVAgAABAgQIECBAgAABAvkJCHLyszQSAQIECBAgQKAwAUFOYbQGJkCAAAECBAgQIECAAAECpRYQ5JS6PSZHgAABAgQIEPg/AUGOM4EAAQIECBAgQIAAAQIECNRTQJBTz76rmgABAgQIEKiYgCCnYg0zXQIECBAgQIAAAQIECBAgkJOAICcnSMMQIECAAAECBIoUEOQUqWtsAgQIECBAgAABAgQIECBQXgFBTnl7Y2YECBAgQIAAgYaAIMfJQIAAAQIECBAgQIAAAQIE6ikgyKln31VNgAABAgQIVExAkFOxhpkuAQIECBAgQIAAAQIECBDISUCQkxOkYQgQIECAAAECRQoIcorUNTYBAgQIECBAgAABAgQIECivgCCnvL0xMwIECBAgQIBAQ0CQ42QgQIAAAQIECBAgQIAAAQL1FBDk1LPvqiZAgAABAgQqJiDIqVjDTJcAAQIECBAgQIAAAQIECOQkIMjJCdIwBAgQIECAAIEiBQQ5ReoamwABAgQIECBAgAABAgQIlFdAkFPe3pgZAQIECBAgQKAhIMhxMhAgQIAAAQIECBAgQIAAgXoKCHLq2XdVEyBAgAABAhUTEORUrGGmS4AAAQIECBAgQIAAAQIEchIQ5OQEaRgCBAgQIECAQJECgpwidY1NgAABAgQIECBAgAABAgTKKyDIKW9vzIwAAQIECBAg0BAQ5DgZCBAgQIAAAQIECBAgQIBAPQUEOfXsu6oJECBAgACBigkIcirWMNMlQIAAAQIECBAgQIAAAQI5CQhycoI0DAECBAgQIECgSAFBTpG6xiZAgAABAgQIECBAgAABAuUVEOSUtzdmRoAAAQIECBBoCAhynAwECBAgQIAAAQIECBAgQKCeAoKcevZd1QQIECBAgEDFBAQ5FWuY6RIgQIAAAQIECBAgQIAAgZwEBDk5QRqGAAECBAgQIFCkgCCnSF1jEyBAgAABAgQIECBAgACB8goIcsrbGzMjQIAAAQIECDQEBDlOBgIECBAgQIAAAQIECBAgUE8BQU49+65qAgQIECBAoGICgpyKNcx0CRAgQIAAAQIECBAgQIBATgKCnJwgDUOAAAECBAgQKFJAkFOkrrEJECBAgAABAgQIECBAgEB5BQQ55e2NmREgQIAAAQIEGgKCHCcDAQIECBAgQIAAAQIECBCop4Agp559VzUBAgQIECBQMQFBTsUaZroECBAgQIAAAQIECBAgQCAnAUFOTpCGIUCAAAECBAgUKSDIKVLX2AQIECBAgAABAgQIECBAoLwCgpzy9sbMCBAgQIAAgUQFnn/++XDIIYeEo446KkycOLGlKjsJcubMmRPOOuuscMkll4S11lqrpePYiAABAgQIECBAgAABAgQIECiXgCCnXP0wGwIECBAgQKAmAieddFI4+eSTsyDnxBNPHDTQaSfIiQFOHDv+GseOx/IiQIAAAQIECBAgQIAAAQIEqikgyKlm38yaAAECBAgQqLhAXJWzySabhBdeeCGrZLBAp5UgpznAiWOuueaa4eGHH7Yap+LniukTIECAAAECBAgQIECAQL0FBDn17r/qCRAgQIAAgWEU6FmV0zyF5QU6AwU5fQOcnvGsxhnG5jo0AQIECBAgQIAAAQIECBDISUCQkxOkYQgQIECAAAEC7Qr0XZUzUKDTX5CzvAAnjmM1TrvdsD0BAgQIECBAgAABAgQIECingCCnnH0xKwIECBAgQKAmAv2tyukv0Nljjz0af3zDDTc0noGzPCarcWpyAimTAAECBAgQIECAAAECBJIXEOQk32IFEiBAgAABAmUWGGhVTqfzthqnUzn7ESBAgAABAgQIECBAgACB8gkIcsrXEzMiQIAAAQIEaiYw2KqcdjmsxmlXzPYECBAgQIAAAQIECBAgQKC8AoKc8vbGzAgQIECAAIGaCOS5KsdqnJqcNMokQIAAAQIECBAgQIAAgdoICHJq02qFEiBAgAABAmUWyGtVjtU4Ze6yuREgQIAAAQIECBAgQIAAgfYFBDntm9mDAAECBAgQIJC7QB6rcqzGyb0tBiRAgAABAgQIECBAgAABAsMuIMgZ9haYAAECBAgQIEDg/wSGuirHahxnEgECBAgQIECAAAECBAgQSE9AkJNeT1VEgAABAgQIVFRgKKtyrMapaNNNmwABAgQIECBAgAABAgQIDCIgyHGKECBAgAABAgRKJNDpqhyrcUrURFMhQIAAAQIECBAgQIAAAQI5CghycsQ0FAECBAgQIEBgqAKdrMqxGmeo6vYnQIAAAQIECBAgQIAAAQLlFRDklLc3ZkaAAAECBAjUVKDdVTlW49T0RFE2AQIECBAgQIAAAQIECNRCQJBTizYrkgABAgQIEKiSQDurcqzGqVJnzZUAAQIECBAgQIAAAQIECLQvIMhp38weBAgQIECAAIHCBVpdlWM1TuGtcAACBAgQIECAAAECBAgQIDCsAoKcYeV3cAIECBAgQIBA/wKtrMqxGsfZQ4AAAQIECBAgQIAAAQIE0hcQ5KTfYxUSIECAAAECFRUYbFWO1TgVbaxpEyBAgAABAgQIECBAgACBNgQEOW1g2ZQAAQIECBAg0E2BgVblWI3TzU44FgECBAgQIECAAAECBAgQGD4BQc7w2TsyAQIECBAgQGBQgeWtyrEaZ1A6GxAgQIAAAQIECBAgQIAAgSQEBDlJtFERBAgQIECAQKoC/a3KsRon1W6riwABAgQIECBAgAABAgQILCsgyHFWECBAgAABAgRKLtB3VY7VOCVvmOkRIECAAAECBAgQIECAAIEcBQQ5OWIaigABAgQIECBQhEBclTNy5MjG0IsXLw5rrbVWEYcyJgECBAgQIECAAAECBAgQIFAyAUFOyRpiOgQIECBAgACB/gRWWGGFxh+/8cYbkAgQIECAAAECBAgQIECAAIGaCAhyatJoZRIgQIAAAQJDF3jllVfCiy++GF566aWWfl26dGn4n//5n/Daa68N+dd47J7XqquuGlZaaaXwN3/zNwP+2so2q6yySlhjjTXCW97yluyr57+X92s8thcBAgQIECBAgAABAgQIECDQPQFBTvesHYkAAQIECBAogUAMV55++unwl7/8Jfu15+uZZ54ZNJyJoUzdXzEcGizwWW+99cK6664b4q89X/H3I0aMqDuf+gkQIECAAAECBAgQIECAQNsCgpy2yexAgAABAgQIlE1gyZIlywQzfYOant/H58t4DY9AfK5P33CnOehp/u83v/nNwzNJRyVAgAABAgQIECBAgAABAiUTEOSUrCGmQ4AAAQIECPQWiLcle/jhh7Ovhx56qPHfjzzySGM1TbzVWTde8bZiA916rO/fLe8WaK3c8mx5t00bym3a+tu3ldvFNd9KrvkWb0WaxyCnZ2XPJptsEjbddNMQf23+7+joRYAAAQIECBAgQIAAAQIEUhcQ5KTeYfURIECAAIEKCDz66KO9gpq+gU2eJcQP/5e3CmTNNdccMKhZeeWV85xKJcf661//OuAzgl544YVeq6OaV0bFICnP10YbbdRvwBNDn/h3XgQIECBAgAABAgQIECBAIAUBQU4KXVQDAQIECBAoucDLL78c5s+fHx588MF+A5uhfsC/yiqrLDec6RvarL322iXXSnd6zz777DLPJ2oOepr/+9VXXx0SxJve9KZGyNOzmif+usUWW4SxY8eG1VZbbUjj25kAAQIECBAgQIAAAQIECHRLQJDTLWnHIUCAAAECNRBYunRpFtjcd999vX5duHDhkKqPqyv6u73W+uuvnwU48dkrXmkJPP/881no89RTT/W6pV7Paq24imsor8033zy8/e1vz0Kd+NXz3yNGjBjKsPYlQIAAAQIECBAgQIAAAQK5Cwhycic1IAECBAgQSF8grqDpCWuag5v/+q//6qj4GMg0PwOlObSJf+5ZKB2xJr1TPAebb8HX979jANTJ62//9m97BTs9AY9zsBNN+xAgQIAAAQIECBAgQIBAHgKCnDwUjUGAAAECBBIWiEFN31U2McRp9xVXPWy99db9PtPEba7a1bT9YALxdn4PP/zwMmHP/fffn4WQ7b622WabZVbvxHPaiwABAgQIECBAgAABAgQIFC0gyCla2PgECBAgQKBCAvF2Vbfddlv4/e9/3/h1yZIlbVWw1VZb9buiIT6zxItAGQRef/31XuFkT1D5wAMPtDW9N7/5zWGXXXYJu+66a+PXt73tbW2NYWMCBAgQIECAAAECBAgQIDCYgCBnMCF/T4AAAQIEEhX47//+72VCm8cee6zlanseGh9vPdVz+6n4q2eMtExow5IJxGc89X2+U/z9gw8+2PJMY5DTHOzEoCcGPl4ECBAgQIAAAQIECBAgQKBTAUFOp3L2I0CAAAECFRO46667spU2Patt4u9beW200UZh3LhxjVU2PaGN26G1omebFATibdp6Vu30BD333HNPiCvYWnltv/32vVbu7LDDDq3sZhsCBAgQIECAAAECBAgQIJAJCHKcCAQIECBAIEGBRYsWhTlz5rR9i7Q11lgj+8C5+XZRbhWV4AmipFwE4gq25lsRxv9+6aWXBh179dVX7/X/2B577BFGjx496H42IECAAAECBAgQIECAAIF6Cghy6tl3VRMgQIBAYgKvvfZa+PWvfx1uuOGG7Ot3v/tdSxXGlQE9t4GK4U1cOeBFgEDnAnGlWwx0egKeO++8s6XB3vnOd4YY6Pz93/999utKK63U0n42IkCAAAECBAgQIECAAIH0BQQ56fdYhQQIECCQqEAMa2Jo0xPgxDBnoNfGG2+8zGqbuDLAiwCB4gSWLFmyzKqdRx55ZMADxhCnOdSJIY8XAQIECBAgQIAAAQIECNRXQJBT396rnAABAgQqJvDHP/6xV3ATb5820Gu33XYL7373uxu3cBozZkzFKjZdAmkKPP74443bHv72t78NN99884CFjho1qrFSJ67Y2XrrrdOEURUBAgQIECBAgAABAgQI9CsgyHFiECBAgACBkgo8+eSTjdU2cdXNQw89NOBMt9122+yn+Ht+kn/NNdcsaWWmRYBAs8ALL7zQK6S99957BwTadNNNe63Y2XDDDYESIECAAAECBAgQIECAQMICgpyEm6s0AgQIEKieQPwA9+qrrw5XXXVV9hP7A73e9ra3NX5KP4Y3G220UfUKNmMCBJYRePTRRxvPu4oh7mOPPTagUnzO1b777pt9jR07ligBAgQIECBAgAABAgQIJCYgyEmsocohQIAAgeoJ3HHHHVlwE7/ig9KX94orbJpX3MQVOF4ECKQvEAPe5udhxRU8y3ttv/32jVBnxx13TB9HhQQIECBAgAABAgQIEKiBgCCnBk1WIgECBAiUT2Du3LmN8CY++2Z5r+YHnsdn3ngRIEAgPlMnBjs94c7yROKzdOIqnX322SdMmDABHAECBAgQIECAAAECBAhUVECQU9HGmTYBAgQIVE9gzpw5jfBmec+7WXnllRs/TR8/fF1jjTWqV6gZEyDQNYGXXnqpcTvGuKrvr3/9a7/Hjs/V6Ql1YkDsRYAAAQIECBAgQIAAAQLVERDkVKdXZkqAAAECFRSYPXt2I7x54okn+q0ghjU9z7eI4U0Mc7wIECDQrkAMcWKY0/OcrRjy9PfacMMNG6HOXnvt1e5hbE+AAAECBAgQIECAAAECXRYQ5HQZ3OEIECBAIH2Bu+++O8yaNSt8//vfD3/5y1/6LXjttdduhDcf+MAH0kdRIQECXReIgU5PqPPss8/2e/x11103TJkyJRx88MFhu+226/ocHZAAAQIECBAgQIAAAQIEBhcQ5AxuZAsCBAgQIDCowOuvv94Ib+JzK/p7vfWtb238FPzkyZMHHdMGBAgQyEsgrg7sCXX+/Oc/9ztsvOVaT6jzpje9Ka9DG4cAAQIECBAgQIAAAQIEhiggyBkioN0JECBAoN4Ct912WxbgxK8XX3xxGYzNNtusEd5MnDix3liqJ0CgFALxeV09oc6f/vSnZea05pprZit0Yqizyy67lGLOJkGAAAECBAgQIECAAIE6Cwhy6tx9tRMgQIBARwIvv/xyY/XNLbfc0u8YBxxwQPYh6Pvf//6OjmEnAgQIdEPgmmuuyf49u+KKK/o93IQJExqhzmqrrdaNKTkGAQIECBAgQIAAAQIECPQREOQ4JQgQIECAQIsCN910U2P1zdKlS5fZa+zYsY3bEm2wwQYtjmozAgQIDL/Ak08+mT3XK4Y68+fPX2ZCq6yyShboxK93v/vdwz9hMyBAgAABAgQIECBAgECNBAQ5NWq2UgkQIECgM4HvfOc72Yeb8+bN63eAnmdKTJo0qbMD2IsAAQIlErj++usbqw77m9ZOO+2Uhdb//M//XKJZmwoBAgQIECBAgAABAgTSFRDkpNtblREgQIDAEAReffXVcPbZZ4cY4jzxxBPLjBQ/yOz56fRRo0YN4Uh2JUCAQDkFnnvuuWyVTvzqL8jecMMNszDnc5/7XIgrdrwIECBAgAABAgQIECBAoBgBQU4xrkYlQIAAgYoKPP/881mAE78WL17cqwq3FqpoU02bAIEhC/z2t79thDox6G5+jRw5Mgtz4tdaa6015GMZgAABAgQIECBAgAABAgR6CwhynBEECBAgQCCEEJ8P0bMC55VXXullstlmm2UfUB522GFh9dVX50WAAIHaCixZsiRcfPHF2WrFhQsX9nJYddVVs38r4yodzwmr7SmicAIECBAgQIAAAQIEChAQ5BSAakgCBAgQqI7AQw891FiB03fWY8eOzT6QPOKII6pTkJkSIECgSwIXXHBBFujMnz9/mSP2rNDZdNNNuzQbhyFAgAABAgQIECBAgEC6AoKcdHurMgIECBAYQOD+++/PApzzzz9/ma3i82/ih5DxGTheBAgQIDCwQHyGTvz3tL/n6Bx55JHZv6fbbLMNRgIECBAgQIAAAQIECBDoUECQ0yGc3QgQIECgmgILFiwIp5xySpg1a9YyBey+++7ZCpz999+/msWZNQECBIZR4Morr8xW6Nx0003LzGLKlCnhK1/5Sthiiy2GcYYOTYAAAQIECBAgQIAAgWoKCHKq2TezJkCAAIEOBL72ta+Fr371q8vsOWnSpOwnxvfee+8ORrULAQIECDQL/PznP89W6Fx//fXLwPzLv/xLFuh4ESBAgAABAgQIECBAgEDrAoKc1q1sSYAAAQIVFfjJT36SfXAYb6fW/IrBTQxwYpDjRYAAAQL5CsQgJwY6MdhpfsXbrMVg/cMf/nC+BzQaAQIECBAgQIAAAQIEEhUQ5CTaWGURIECAQMiCmxjgxCCn+bXbbrtlHyLusccemAgQIECgYIEbbrgh+7f45ptv7nWkGOTEf4s9P6fgBhieAAECBAgQIECAAIHKCwhyKt9CBRAgQIBAfwLxFmrxA8Lm18iRI7M/mzZtGjQCBAgQ6LLAeeedlwU6ixcv7nXk+GfxlmteBAgQIECAAAECBAgQINC/gCDHmUGAAAECSQn8+Mc/zj4ofPDBB3vVNXXq1CzEGTVqVFL1KoYAAQJVEnjuueeyf6NnzJjRa9pbbLFF9m/0Rz7ykSqVY64ECBAgQIAAAQIECBDoioAgpyvMDkKAAAECRQvcfffd2YeDV199da9DTZw4MftwcPfddy96CsYnQIAAgRYFbrrppuzf7Dlz5vTaY5999sn+zd5uu+1aHMlmBAgQIECAAAECBAgQSF9AkJN+j1VIgACB5AXOP//88KlPfapXneuuu272YeARRxyRfP0KJECAQFUFLrjggizQ+ctf/tKrhO9+97vhyCOPrGpZ5k2AAAECBAgQIECAAIFcBQQ5uXIajAABAgS6LRA/6IsfBDa/Pve5z2XPW3jLW97S7ek4HgECBAi0KfDiiy+G+Fyzs88+u9eeMYiPQb0XAQIECBAgQIAAAQIE6i4gyKn7GaB+AgQIVFTgD3/4Q7ba5vbbb29UsPPOO4dzzjknvOtd76poVaZNgACB+grceuut4bOf/Wyvf9d32WWXLMx5xzveUV8YlRMgQIAAAQIECBAgUHsBQU7tTwEABAgQqJ7AxRdfnN1y5/XXX29M3k9uV6+PZkyAAIH+BPqutHzTm96Urbz85Cc/CYwAAQIECBAgQIAAAQK1FBDk1LLtiiZAgEB1BaZNmxZmzJjRqwDPUqhuP82cAAEC/Qn09+yz+O//ueeeC4wAAQIECBAgQIAAAQK1ExDk1K7lCiZAgEA1Be69997sVmpz585tFLDDDjtkP6Udb73jRYAAAQJpCdx2223Zv/t33nlno7Dx48dn/+5vu+22aRWrGgIECBAgQIAAAQIECAwgIMhxehAgQIBA6QVmzZqVfZi3dOnSxlzjLXbiT2yvtNJKpZ+/CRIgQIBAZwKvvfZadivN733ve40BRowYkYU5U6ZM6WxQexEgQIAAAQIECBAgQKBiAoKcijXMdAkQIFA3gfg8nMMPP7xX2eecc074zGc+UzcK9RIgQKC2AvGWap/97Gd71X/RRReFww47rLYmCidAgAABAgQIECBAoD4Cgpz69FqlBAgQqJxA3xAn3konrsKZMGFC5WoxYQIECBAYmsAtt9ySrc6Jt9rseQlzhmZqbwIECBAgQIAAAQIEqiEgyKlGn8ySAAECtRPoG+K8853vDD//+c/D2muvXTsLBRMgQIDA/wk8++yzYe+99w6/+93vhDlOCgIECBAgQIAAAQIEaiMgyKlNqxVKgACB6gjEn7D+p3/6p8aEhTjV6Z2ZEiBAoGiB/sKcCy+8cJnbcBY9D+MTIECAAAECBAgQIECgWwKCnG5JOw4BAgQItCTQX4hzzTXXhNGjR7e0v40IECBAIH2BRYsWhfe///29VuYIc9LvuwoJECBAgAABAgQI1FVAkFPXzqubAAECJRSIH8IdccQRjZm9613vym6nJsQpYbNMiQABAsMsEMOceJu1W2+9tTETYc4wN8XhCRAgQIAAAQIECBAoRECQUwirQQkQIECgXQEhTrtitidAgACB/sKcCy64oNftOSkRIECAAAECBAgQIECg6gKCnKp30PwJECCQgMC8efPCzjvv3Khk/Pjx2UqcUaNGJVCdEggQIECgSIHnnnsuW5kzd+7cxmFuv/32sNNOOxV5WGMTIECAAAECBAgQIECgawKCnK5ROxABAgQILE9gt912C7fcckv210Ic5wkBAgQItCvQN8yZMGFCuPnmm9sdxvYECBAgQIAAAQIECBAopYAgp5RtMSkCBAjUR+D4448Pp512WqPguDpnxx13rA+ASgkQIEAgF4E77rij1yqc4447Lpx66qm5jG0QAgQIECBAgAABAgQIDKeAIGc49R2bAAECNRf45S9/Gd73vvc1FM4444wwffr0mqsonwABAgQ6FTjzzDPD0Ucf3dj9P//zP8Nee+3V6XD2I0CAAAECBAgQIECAQCkEBDmlaINJECBAoH4CL7/8cth+++3Dgw8+mBX/wQ9+MPz0pz+tH4SKCRAgQCBXgf322y/87Gc/y8bcYostwl133RVWW221XI9hMAIECBAgQIAAAQIECHRTQJDTTW3HIkCAAIGGwOGHHx4uvvji7PejRo0Kd955Z3jb295GiAABAgQIDEngscceCzvssEOIz82Jr8MOOyxcdNFFQxrTzgQIECBAgAABAgQIEBhOAUHOcOo7NgECBGoqMGvWrPCJT3yiUf1ll10WDjrooJpqKJsAAQIE8hb4wQ9+ED7+8Y83hr300kvDlClT8j6M8QgQIECAAAECBAgQINAVAUFOV5gdhAABAgR6BF5//fXw1re+NTz99FseDw0AACAASURBVNPZHx1xxBHh/PPPB0SAAAECBHIViNeXCy+8MBtz/fXXD3/+85/DiiuumOsxDEaAAAECBAgQIECAAIFuCAhyuqHsGAQIECDQEDjjjDPCMccck/1+yy23DHfffXdYZZVVCBEgQIAAgVwFXn311bDddtuFBQsWZOOefvrp4eijj871GAYjQIAAAQIECBAgQIBANwQEOd1QdgwCBAgQaAhsvPHG4dFHH81+f+6554Zp06bR+f/auxNgrav6f+DHpBBRFEFLyTUcRMoNQQVxy7Ryy9Q01ylMS8zSlkkbdbTGTEtNxAHUzK0sK1cKKxVFREVyKURHs5DEJZUQUSjI/5zv7/88c+/lucu5y7nP8jozdy7L+X4/57y+z7135nnfcw4BAgQIEOgRgUmTJoVTTz21uPdmm20WFixY0CN13JQAAQIECBAgQIAAAQI9KSDI6Uld9yZAgACBZgLeUPOCqHWBlStXhscffzxMnz49zJo1K8yZM6d8oPqOO+4Ytt9++7D//vuHffbZJ2y00Ua1Pl3jJ1AXAltssUU5wPELBHXxSE2CAAECBAgQIECAQMMJCHIa7pGbMAECBHpPYOeddw5z584tBhC3WDv99NN7bzAqE0gQeO+998J9990XvvOd7xThTXtt3XXXDaecckqxjeCGG27YXvfwr3/9qzgr6sgjjyy2HNQIEOg+gUsvvbS8pdrIkSPDY4891n03dycCBAgQIECAAAECBAhkEBDkZEBWggABAgRCcRZOXK0QW58+fcKSJUvC2muvjYZA1QvEVTiTJ08OZ511Vli6dGnSeMeOHRuuueaaMGzYsIrXrVixIlx77bXhsssuK86K+uUvf9lq36TCOhMgUBZ45513wnrrrRfi13JsTz75ZHF2jkaAAAECBAgQIECAAIFaERDk1MqTMk4CBAjUuMA555wTvve97xWziKsObr755hqfkeE3isC9994bjj322PDyyy8XUx41alQ488wzw5gxY8KgQYOKYDK2t99+Ozz99NPhhhtuCNddd1059Dn00EOL1TaVVua88cYb4Zhjjgl33313EXQKchrlVWWeuQU+//nPl3/unH322eH888/PPQT1CBAgQIAAAQIECBAg0GkBQU6n6VxIgAABAikCI0aMKN7kju2WW24Jhx9+eMrl+hLoFYFly5YVB6X/7Gc/K+p/5StfCT/84Q9D3DqttRa3Ybv11luLrZxKB6tfffXVYfz48atdIsjplceqaAMK/PrXvw5HHHFEMfNtt902zJs3rwEVTJkAAQIECBAgQIAAgVoVEOTU6pMzbgIECNSQwKJFi8KQIUOKEcft1OLKhTXWWKOGZmCojSoQtwSMoeNzzz2XtGImbuF04YUXhvib/7HFVTlxi7WBAwc2oxTkNOory7xzC8SAdZ111glxm7XYXnrppbDJJpvkHoZ6BAgQIECAAAECBAgQ6JSAIKdTbC4iQIAAgRSBO+64IxxyyCHFJXvssUe4//77Uy7Xl0CvCcyaNSvsvvvuRf3jjjsuTJo0qc3VOE0H2jQE2nrrrUNcEdDyXA5BTq89WoUbUGDPPfcMDzzwQDHz22+/PRx88MENqGDKBAgQIECAAAECBAjUooAgpxafmjETIECgxgTOPffc8nkEcbupH//4xzU2A8NtVIGmQc4nP/nJ4vybwYMHd4ijFNIsWbIkDBgwIFxwwQVh5MiRxbVN79vazR588MEwduzY1f57xYoVYfbs2cX2bTNnzgyPP/540WfHHXcM48aNC5/73OfCLrvsUj67p9L943lV8dyq2Ep1/vGPf4SJEyeGadOmhWeffTZssMEGxTlA8WyRGMT279+/Q/PWiUC1CnzjG98Il1xySTG8+Po/77zzqnWoxkWAAAECBAgQIECAAIFmAoIcLwgCBAgQ6HGBAw44IPzud78r6tx0003h6KOP7vGaChDoDoEYaBx55JHhySefLFbiTJ48uQg2uro1YGeCnLg11Ny5c8PXv/71Ighqqx144IHh4osvDttss03Fbi2DnIULF4YJEyaEN998s2L/UaNGhcsuuyzstttuXZ57dzwX9yDQGYGf//zn4Zhjjiku/fSnP12ElhoBAgQIECBAgAABAgRqQUCQUwtPyRgJECBQ4wLxTeDHHnusmMWjjz4a4t81ArUgEFe/fPvb3w6XX355Mdy4SuU73/lOsc3aBz/4wU6HGvHMnd/+9rfh3XffDb/61a/C/Pnzw8Ybb1zcN9aI7bOf/WyIW7LFFkOcuAInrmhbsGBB8W8xWPr4xz9efD2tWrUqPPTQQ0XAs3Tp0uL/hw0bFqZOnVpsZ9iyNQ1yvvWtbxXn98QQZ/PNNy/e4I6f42Hw8Y3uUrgT/+26664LcXsqjUAtCsyZMyeMHj26GHpcHVf6uVSLczFmAgQIECBAgAABAgQaS0CQ01jP22wJECDQKwIf+chHwgsvvFDUjm9gDx06tFfGoSiBzgjEkOULX/hCeOSRR5pdHgONGHrEMCWGJvEg9dTW0TNy4hvOhx9+eDnEiYFP3Krtwx/+cLOS8evsm9/8ZhH6xBa3WIvbwZUCoVLnpkFO6d/iFogx1Gm6hdorr7xSBFnxHrHFrd5uvPHGsMUWW6ROVX8CvS7w/PPPl78Wttpqq/C3v/2t18dkAAQIECBAgAABAgQIEOiIgCCnI0r6ECBAgECXBOIKg8WLFxf3eP3118OgQYO6dD8XE8gt8Mwzz4Svfe1r4Q9/+EOrpeMZNXEbwXiWzg477NChM2U6EuTEVTunn356mDJlSlH7lFNOCRdddFGr93/11VfDySefXBzmHtvZZ58dYkiz5pprlsfeMsi58MILQzw/pE+fPqvNr+X94hlXcTxd3V4u9zNUj0BcXVb6+TNw4MBWtxIkRYAAAQIECBAgQIAAgWoTEORU2xMxHgIECNShwPve975ia6jY/ve//3kDuA6fcSNMKQYqd911V5g4cWKYOXNmm1OO4WVcNXPaaaeFLbfcstXXfEeCnLjF2RFHHFFsvzZ8+PBw8803h+22267N+g888EA46qijwssvvxzGjBkT4tkgcWu0Umsa5Oy9997FipshQ4a0es977rknHHroocW2bTGoiv0HDx7cCI/dHOtIIP4cij+PYotBZPx5pBEgQIAAAQIECBAgQKAWBAQ5tfCUjJEAAQI1LtB0RU5847p0BkiNT8vwG1Qgvvm7cOHCMH369BADjvhROkemJUk8xyauhomraPr167eaWEeCnF/+8pdFKBNbXGlz6aWXVrxX05svWbIknHjiieHXv/518c9xJdEnPvGJcpemQU7883e/+902A9a4ki4GU3HO8SyfO++8szhjRCNQSwLx660UQFqRU0tPzlgJECBAgAABAgQIEBDkeA0QIECAQI8LOCOnx4kV6EWBlStXhn/+85/FKp0YcFQKdlrbuqwjQU7T0OWSSy4ptjVrr8WVB+edd17xEdvkyZOLEKjUmt6zZchT6d7Lly8vtl678sori/+Oq4KOPPLI9obh/wlUlYAzcqrqcRgMAQIECBAgQIAAAQIJAoKcBCxdCRAgQKBzAjvvvHOYO3ducfGjjz4aRo0a1bkbuYpADQgsW7Ys/O53vwsXX3xxmDNnTjHiuDInro7Zb7/9ms2gvSCnZYBy4403hmOOOaZDCnHlzhlnnFH0Pf/884uzckqtaZDz4IMPhrFjx7Z7z6bXpIyj3RvrQCCTQPx6HD16dFEt/lwqfX1mKq8MAQIECBAgQIAAAQIEOi0gyOk0nQsJECBAoKMC8QD4+MZ2bDfddFM4+uijO3qpfgRqVuCll14KEyZMCLfffnsxh0rborUX5MRzeeIKnClTphT3SAlQ4tfascceW1zXWpCz/fbbh7h127Bhw9p1FuS0S6RDlQvEs6JKQeinP/3pMG3atCofseERIECAAAECBAgQIEDg/wQEOV4JBAgQINDjAvGMkPhGcmxxhcCPf/zjHq+pAIGuCsRVZGeddVZ46623wtZbbx0mTZpUrKxJaX/84x/Lq3D23XffEN9I3nDDDcu3aC/I6cqKnB/84AfF+GNrLchJOe9GkJPy5PWtRoG4PWDcnjC2c845p7z1YDWO1ZgIECBAgAABAgQIECDQVECQ4/VAgAABAj0ucMcdd4RDDjmkqLPHHnuE+++/v8drKkCgqwIxyDnooIPCyy+/HHbZZZfwi1/8Imy55ZZJt3322WeLs2SefPLJUGn1S3tBTizWmTNyVq1aVWylFsOc2K677rpw/PHHl8fe9J7x6zF+XbbVWq4M6si5OklQOhPIILDnnnuGBx54oKgUV8odfPDBGaoqQYAAAQIECBAgQIAAga4LCHK6bugOBAgQINCOwKJFi8KQIUOKXmuvvXZ4++23wxprrMGNQFULxNdt3IZpxowZxThTtjUrTeypp54Khx9+eHjuuedCZ1bkxPvErc+OOuqo4paVtmerhLh48eIwfvz4cOuttxb/3TJ4aRrkTJ48ubhvW62pRVydFM/72W677ar6+RkcgaYC7733XlhnnXXCO++8U/xz3Ppwk002gUSAAAECBAgQIECAAIGaEBDk1MRjMkgCBAjUvsCIESPC008/XUzklltuKd7c1ghUs0Bc1XLeeecVK2Jii6tyrr322jB8+PAODTtef9FFF5W3NzvttNOKv/ft27d8fUdW5MybNy8cccQRYf78+UXtm2++ud0QJa46iOFPa6uJmgY5caXOxIkTw4ABA1qdVwyC4tfs0qVLw3HHHdepbeY6hKYTgR4SiOFj/DqKbdtttw3x60ojQIAAAQIECBAgQIBArQgIcmrlSRknAQIEalwgnkdQekM8vsEct6nSCFS7QFxRE1+vMUSJbezYseGyyy4LI0eObHNV2f/+97/wm9/8JnzrW98KCxYsKM7WiW8k77fffs2m3JEgZ8WKFeHb3/52uPzyy4trTznllCIQ6t+/f0W+V199tVhhE7eOii2ekxMDqT59+pT7Nw1y4tjiqpzPf/7zFefU8n6dWZlU7c/Z+OpfIH4dx9VtscVtB0vnttX/zM2QAAECBAgQIECAAIF6EBDk1MNTNAcCBAjUgEB8QzyeERJbfEN5yZIlxTZrGoFqFojbMcXQ8ctf/nKxGiW2GHwceuih4Qtf+EL42Mc+FgYOHBje9773hRjexGBm9uzZ4aqrrgp33XVXeWqnnnpqEb7069ev2XSbBjkbb7xxuO2228Lo0aNXI2kZKMXQ5YILLghbbLFFs74vvPBC+OY3v1neUq21VURNg5x4g8033zx8//vfL1YsNF0x1PJ+8f+nTJlSzFkjUCsCcTu19dZbL6xcubIYcjyzytaAtfL0jJMAAQIECBAgQIAAgSggyPE6IECAAIFsAjvvvHOIB8jHdskll4TTTz89W22FCHRWIL75G1esxJUtpTAn5V5f+tKXwoUXXhg22GCD1S5bvnx5+MY3vhGuvPLK4v9iMBQPYI9h0Wc/+9kQz6OJLQZK8bybM844o1jhE1vs8/GPfzyMGjUqxG3cHnrooTBr1qzyGIcNGxamTp0a9thjj9XqNg1yYoAUt2CLLQY/8SyfGLLOmTMn3HPPPeX7pW4tl2KkL4GeFLj00kuLr53Y4mq6xx57rCfLuTcBAgQIECBAgAABAgS6XUCQ0+2kbkiAAAECrQlMmjQpxJUJsW222WblN6SJEah2gRikPP744+Hcc89tttKmrXHHICVuKXjYYYc1W+XS8pr7778/nHDCCat9PcSzcI488shy9ziGuNrn61//ehGytNUOPPDAcPHFF4dtttmmYremQc7PfvazIqxpK6iKK5Dim+Fx5Y5GoNYE4uv2xRdfLIZ9xRVXhAkTJtTaFIyXAAECBAgQIECAAIEGFxDkNPgLwPQJECCQW8AbarnF1etOgbh92sKFC8P06dPDjBkzwrPPPlsEPKW26667hp122ikccsghYdy4cattpVZpLKWQ6Ec/+lG4++67w5tvvll0i1unnXnmmatdEs/MeeCBB8LPf/7zYouoUv1YO66m+cxnPhN23HHHYru31lrTICeeeXP00UeHZ555Jlx99dVh2rRpxbxiELX//vsXZwTF1Tht3a87jd2LQHcK+AWC7tR0LwIECBAgQIAAAQIEektAkNNb8uoSIECgQQXilmpxK6nY4rZR8eyPtdZaq0E1TJtA7wi0DHKOOeaY3hmIqgR6UCBuXRjPwnnuueeKKrb07EFstyZAgAABAgQIECBAoEcFBDk9yuvmBAgQINBSIK5oGDJkSHjllVeK/4rnh8RzPDQCBPIJCHLyWavUewInnXRSuOqqq4oBfOhDHwovvfSSlWW99zhUJkCAAAECBAgQIECgCwKCnC7guZQAAQIEOidwww03hOOPP758cdzayYqAzlm6ikBnBAQ5nVFzTS0J3HTTTeHYY48tD/n6668Pxx13XC1NwVgJECBAgAABAgQIECBQFhDkeDEQIECAQK8InHjiieGaa64pag8cOLA462PTTTftlbEoSqDRBAQ5jfbEG2u+8Ryr7bffPixevLiY+Pjx44vznzQCBAgQIECAAAECBAjUqoAgp1afnHETIECgxgXefffd4o220tkF8YD2W2+9tcZnZfgEakNAkFMbz8koOydw6KGHhttuu624eOjQocVZbP369evczVxFgAABAgQIECBAgACBKhAQ5FTBQzAEAgQINKrA9OnTw6c+9any9B1E3aivBPPOLSDIyS2uXi6BSy+9NJxxxhnlcr///e/DJz/5yVzl1SFAgAABAgQIECBAgECPCAhyeoTVTQkQIECgowJnnXVW+MEPflDuPnfu3LDTTjt19HL9CBDohIAgpxNoLql6gT//+c9h5MiR5XGeeeaZ4YILLqj6cRsgAQIECBAgQIAAAQIE2hMQ5LQn5P8JECBAoMcFdt999zBr1qyizm677RbuuuuusMEGG/R4XQUIECBAoD4E3nzzzXDggQeG2bNnFxMaM2ZM+edKfczQLAgQIECAAAECBAgQaGQBQU4jP31zJ0CAQJUItPwtamFOlTwYwyBAgEANCLQMceKQre6sgQdniAQIECBAgAABAgQIdFhAkNNhKh0JECBAoCcFrrrqqnDSSSeVS+y6667FypxBgwb1ZFn3JkCAAIEaFnjjjTeKlTgPP/xweRZTp04NX/rSl2p4VoZOgAABAgQIECBAgACB5gKCHK8IAgQIEKgaAWFO1TwKAyFAgEDVC1QKceLPkRNPPLHqx26ABAgQIECAAAECBAgQSBEQ5KRo6UuAAAECPS5w9dVXN/tN6l122SVMmzbNypwel1eAAAECtSMQQ5wDDjggPPLII+VBC3Fq5/kZKQECBAgQIECAAAECaQKCnDQvvQkQIEAgg0ClMCduszZ48OAM1ZUgQIAAgWoWeP3114vt1JqGOPHnxvjx46t52MZGgAABAgQIECBAgACBTgsIcjpN50ICBAgQ6EmBa665ptn2OHFljjCnJ8XdmwABAtUvIMSp/mdkhAQIECBAgAABAgQIdL+AIKf7Td2RAAECBLpJoGWY89GPfjRMmTIljBkzppsquA0BAgQI1IrAQw89FE466aQwb9688pCtxKmVp2ecBAgQIECAAAECBAh0RUCQ0xU91xIgQIBAjwu0DHNiwYkTJ4ZTTz21x2srQIAAAQLVIXDFFVeEr371q80GE38+fPGLX6yOARoFAQIECBAgQIAAAQIEelBAkNODuG5NgAABAt0jcP311xe/hb1ixYryDeObd3F1Tp8+fbqniLsQIECAQNUJrFy5svj+f+2115bH1rdv3zB16tRw/PHHV914DYgAAQIECBAgQIAAAQI9ISDI6QlV9yRAgACBbhf461//WryZN3v27PK9d9hhhyLMGT16dLfXc0MCBAgQ6F2BRx99NJx88snhiSeeKA9kt912K0KcuNWmRoAAAQIECBAgQIAAgUYREOQ0ypM2TwIECNSJQNxSbdKkSc1mM3ny5OLNPo0AAQIE6kMghvRf/vKXm01mwoQJIW6xphEgQIAAAQIECBAgQKDRBAQ5jfbEzZcAAQJ1IPDTn/60WJ2zatWq8mzi3+MbfxoBAgQI1LZADObjqptSW3PNNYu/Ow+ntp+r0RMgQIAAAQIECBAg0HkBQU7n7VxJgAABAr0oELfaieHNnDlzyqPYeeedw8SJE8Ouu+7aiyNTmgABAgQ6I/Dwww+Hr371q+Gxxx4rXz5q1KgipN9xxx07c0vXECBAgAABAgQIECBAoC4EBDl18RhNggABAo0r0PI3t6PEaaedFr73ve+FAQMGNC6MmRMgQKBGBN56661w9tlnh8svv7zZiK20rJEHaJgECBAgQIAAAQIECPS4gCCnx4kVIECAAIGeFqh0lsJGG20Uzj//fGfn9DS++xMgQKALAvH79znnnBNee+21Zndx9lkXUF1KgAABAgQIECBAgEDdCQhy6u6RmhABAgQaU+Cpp54qfqP7jjvuaAaw1157FYHOuHHjGhPGrAkQIFCFAjNnziwCnBkzZjQb3cEHH1ysqNxuu+2qcNSGRIAAAQIECBAgQIAAgd4REOT0jruqBAgQINBDAjfffHMR6Dz//PPNKpxyyilFoDNo0KAequy2BAgQINCewBtvvFEEOFdeeWWzrkOHDi0CnKOOOqq9W/h/AgQIECBAgAABAgQINJyAIKfhHrkJEyBAoDEE4huF8U3Bpm3gwIHFv02YMKExEMySAAECVSRwxRVXFCHO4sWLm40qhu8xaNcIECBAgAABAgQIECBAoLKAIMcrgwABAgTqVmD+/PnF6pzf/OY3zeY4duzY4k3DffbZp27nbmIECBCoFoF77723CHBmzZrVbEiHHXZYEa4PHz68WoZqHAQIECBAgAABAgQIEKhKAUFOVT4WgyJAgACB7hSIQU4MdGKw07QdeOCB4Wtf+1rYd999u7OcexEgQIBACOFPf/pT+MlPfhLuuuuuZh4xuIkBTgxyNAIECBAgQIAAAQIECBBoX0CQ076RHgQIECBQJwLxjcP4W+EtWwxyTjvttHDQQQfVyUxNgwABAr0ncOedd4bLL7+8CHJatrgaMgbrGgECBAgQIECAAAECBAh0XECQ03ErPQkQIECgDgSef/758P3vfz9cd911q81m9913LwKdI444og5magoECBDIK3DLLbcUK3BabqEWR3HCCSeE7373u2HrrbfOOyjVCBAgQIAAAQIECBAgUAcCgpw6eIimQIAAAQLpAnGbtfiG45QpU1a7eOTIkcWWa8cdd1z6jV1BgACBBhO44YYbiu+nc+fOXW3mJ598cvH91Dk4DfaiMF0CBAgQIECAAAECBLpVQJDTrZxuRoAAAQK1JvD3v/+9eAMybgP03nvvNRv+iBEjihU6J510Uq1Ny3gJECDQ4wJTp04tvnfOmzevWa011lij+N4ZA5wtt9yyx8ehAAECBAgQIECAAAECBOpdQJBT70/Y/AgQIECgQwIvv/xy8YZkDHXefffdZtdstdVWxRuS48ePD/379+/Q/XQiQIBAPQosW7YsXHPNNcX3yhdeeKHZFPv161d8r4whzsYbb1yP0zcnAgQIECBAgAABAgQI9IqAIKdX2BUlQIAAgWoV+Pe//128QRk/Fi9e3GyYa621VrHdWvwYN25ctU7BuAgQINDtAjNnzgxxC7X4sXz58mb3HzhwYBHgxI/111+/22u7IQECBAgQIECAAAECBBpdQJDT6K8A8ydAgACBigLxjcrSlmuLFi1arU88R6cU6mywwQYUCRAgUHcCb775Zjm8qXT+zSabbFLeQi0G3RoBAgQIECBAgAABAgQI9IyAIKdnXN2VAAECBOpIIG65dv3111c8yDtOMwY6xx9/fNh3333raNamQoBAowr86U9/KgKc+H2vUotBdvyeF7dQ0wgQIECAAAECBAgQIECg5wUEOT1vrAIBAgQI1IlAW1sLxSmOGDGieHMzBjvOh6iTh24aBBpEIJ4TVgpv5s2bt9qs+/btW3x/ix+77757g6iYJgECBAgQIECAAAECBKpDQJBTHc/BKAgQIECghgTeeeed4jfV45ueDz30UMWRf+5znyve8DzggANqaGaGSoBAowlMmzat+H72q1/9quLUx4wZU151uPbaazcaj/kSIECAAAECBAgQIECgKgQEOVXxGAyCAAECBGpVYM6cOeVQZ8mSJatNY6uttgqHHHJIOPjgg8Nee+1Vq9M0bgIE6khgxowZ4Y477gi33357eOGFF1ab2YABA8qrb0aNGlVHMzcVAgQIECBAgAABAgQI1KaAIKc2n5tREyBAgECVCaxataq8LdF9991XcXRDhgwphzr7779/lc3AcAgQqGeBu+++uxzevPTSSxWnuvfee5dX36y55pr1zGFuBAgQIECAAAECBAgQqCkBQU5NPS6DJUCAAIFaEHjqqafKoc5rr71WcciDBw8uhzpxtY5GgACB7ha48847i1U38eP111+vePuNNtqoHN5st9123T0E9yNAgAABAgQIECBAgACBbhAQ5HQDolsQIECAAIHWBKZPn17+LfhFixZV7LbuuuuWQ524DdsHPvABoAQIEEgW+M9//lP+fhPDm6VLl1a8R1wdGAPk+P3G6sBkZhcQIECAAAECBAgQIEAgu4AgJzu5ggQIECDQqAJxy7V4LkX8qHQuRXSJIU58c7V0rk4MeTQCBAi0JhDDmtJ5NzG8iWFOpRbP6yqFN87r8noiQIAAAQIECBAgQIBAbQkIcmrreRktAQIECNSJwOzZs4vtjuIbsPPnz291Vvvss0+I51bEj7Fjx9bJ7E2DAIGuCMyaNSvEYPjee+8tPrfWhg8fXg5vdtttt66UdC0BAgQIECBAgAABAgQI9KKAIKcX8ZUmQIAAAQJR4M9//nM51HniiSdaRVlvvfWKQKcU7nz0ox8FSIBAAwj89a9/LYc2MbhZJZwcOgAAIABJREFUsmRJq7PeYYcdyuHNTjvt1AA6pkiAAAECBAgQIECAAIH6FxDk1P8zNkMCBAgQqCGBefPmlUOdRx55pM2Rb7rppuVQJwY8m222WQ3N1FAJEGhN4MUXXyxW2pRW3SxcuLBNrF122aUIb+KHgNfrigABAgQIECBAgAABAvUnIMipv2dqRgQIECBQJwKLFi0qv5kb39Bt7Vyd0nTjG7hNV+zEFTwaAQLVLxBX2JS2SYtf63EFTlstnnfT9Gt94403rv5JGiEBAgQIECBAgAABAgQIdFpAkNNpOhcSIECAAIG8As8880yzczHeeOONNgcQz9QZN25cGDVqVBg9enT48Ic/nHfAqhEgUFHgn//8Z3j00UfDnDlzwsyZM0M886atNmjQoGar77bZZhuyBAgQIECAAAECBAgQINBAAoKcBnrYpkqAAAEC9SUQt14rbb8UP//3v/9tc4Kbb755EeqUgp34uX///vWFYjYEqkxg2bJlRWBTCm7inxcsWNDmKPv06dMsuIlbp2kECBAgQIAAAQIECBAg0LgCgpzGffZmToAAAQJ1JLBy5cpmoc7DDz/codnFg9Hjap1SwLP99tt36DqdCBCoLPDkk08WwU0pvHniiSc6RBXDmqbbpcUwRyNAgAABAgQIECBAgAABAlFAkON1QIAAAQIE6lAgbrs2Y8aMZqsA3n777XZnuu666662amfTTTdt9zodCDSiwMKFC1dbbbN06dJ2KeJKuFKAGj/vtddeIW6fphEgQIAAAQIECBAgQIAAgUoCghyvCwIECBAg0CACcWVAaaVA/NzRlQKbbbZZ+NjHPhZGjBgRtt122+Ij/nnttdduEDnTbHSBd955J8ybNy88/fTTxUf881/+8pfw4osvdogmrnQrbWkYgxsr3zrEphMBAgQIECBAgAABAgQI/H8BQY6XAgECBAgQaFCBuEKn6RZQ8c8dfWM6kg0dOrQc6pTCnfi5b9++DSpq2rUusGLFinJQ0zS0ef755zs8tRh8tjyLap111unw9ToSIECAAAECBAgQIECAAIGWAoIcrwkCBAgQIECgLBC3imp6KHsMdzqyVVRTwmHDhpVX75RW8cTPa665JmkCVSGwatWq8gqb0kqb+PnZZ59NGl8MaJqeMRUDnBjkaAQIECBAgAABAgQIECBAoDsFBDndqeleBAgQIECgDgXiG9wtt5WKqxVSW1ytM3z48LDllluGLbbYovgo/dk2bama+rcnELdD+8c//hH+/ve/F59Lf54/f36x6ia1NV111jSgTL2P/gQIECBAgAABAgQIECBAIFVAkJMqpj8BAgQIECAQVq5c2WwLqlLQk7qioUT5oQ99qGLAUwp7+vTpQ51AM4H4GiyFNC3DmhjavPLKK50SiyvKKoU2XoOd4nQRAQIECBAgQIAAAQIECHSDgCCnGxDdggABAgQIEPg/gXjGSKXVOylnjFSyjNtVNV3BU/pzDIA++MEPhvXXX98jqDOBf//73+HVV18tAplKQU3KeU6VaD7ykY9U3ALQGU919kIyHQIECBAgQIAAAQIECNSBgCCnDh6iKRAgQIAAgWoXiNtcxYAnBjqVtruKqyu60tZaa60i0IkfG220UZt/Hjx4cFdKubYLAq+//noRzrz22mvF57b+vHz58i5UCiGuoGka/pW28Rs6dGgR4NjOr0u8LiZAgAABAgQIECBAgACBjAKCnIzYShEgQIAAAQKVBeLqikoBT/y3BQsWdCtbfIO/tdBnvfXWC+uuu24YMGBAxc8f+MAHunUstXiz//znP2Hp0qXhrbfeqvh5yZIlrQY1XQ3sWnptvvnmq523VAps4ioujQABAgQIECBAgAABAgQI1IOAIKcenqI5ECBAgACBOhZYtWpVxa21YshTWtkRg4UcrV+/fs0CnrZCnxgGxf4xOHr/+9/f7HOlf2vZp7W/xzDkv//9b3FOUernSte8++67q4UybQU1sX+OFm1LgVulwCautnFuTY4noQYBAgQIECBAgAABAgQI9LaAIKe3n4D6BAgQIECAQJcFli1btto2XS237Sr9ffHixV2u5wadExg4cOBq29+13A6v9Pf+/ft3roirCBAgQIAAAQIECBAgQIBAnQkIcursgZoOAQIECBAg0LZA3BqsdD5Ly3Na2lqJErcS6+6twWrxWcWVQu2tRNpwww3Lq2maBjV9+/atxSkbMwECBAgQIECAAAECBAgQ6FUBQU6v8itOgAABAgQI1JJApW3IKp0VU/q35cuXd2gLtI5sk1bq05Vt2Spt1xbDldbOBKr073G7OI0AAQIECBAgQIAAAQIECBDIJyDIyWetEgECBAgQIECAAAECBAgQIECAAAECBAgQIEAgSUCQk8SlMwECBAgQIECAAAECBAgQIECAAAECBAgQIEAgn4AgJ5+1SgQIECBAgAABAgQIECBAgAABAgQIECBAgACBJAFBThKXzgQIECBAgAABAgQIECBAgAABAgQIECBAgACBfAKCnHzWKhEgQIAAAQIECBAgQIAAAQIECBAgQIAAAQIEkgQEOUlcOhMgQIAAAQIECBAgQIAAAQIECBAgQIAAAQIE8gkIcvJZq0SAAAECBAgQIECAAAECBAgQIECAAAECBAgQSBIQ5CRx6UyAAAECBAgQIECAAAECBAgQIECAAAECBAgQyCcgyMlnrRIBAgQIECBAgAABAgQIECBAgAABAgQIECBAIElAkJPEpTMBAgQIECBAgAABAgQIECBAgAABAgQIECBAIJ+AICeftUoECBAgQIAAAQIECBAgQIAAAQIECBAgQIAAgSQBQU4Sl84ECBAgQIAAAQIECBAgQIAAAQIECBAgQIAAgXwCgpx81ioRIECAAAECBAgQIECAAAECBAgQIECAAAECBJIEBDlJXDoTIECAAAECBAgQIECAAAECBAgQIECAAAECBPIJCHLyWatEgAABAgQIECBAgAABAgQIECBAgAABAgQIEEgSEOQkcelMgAABAgQIECBAgAABAgQIECBAgAABAgQIEMgnIMjJZ60SAQIECBAgQIAAAQIECBAgQIAAAQIECBAgQCBJQJCTxKUzAQIECBAgQIAAAQIECBAgQIAAAQIECBAgQCCfgCAnn7VKBAgQIECAAAECBAgQIECAAAECBAgQIECAAIEkAUFOEpfOBAgQIECAAAECBAgQIECAAAECBAgQIECAAIF8AoKcfNYqESBAgAABAgQIECBAgAABAgQIECBAgAABAgSSBAQ5SVw6EyBAgAABAgQIECBAgAABAgQIECBAgAABAgTyCQhy8lmrRIAAAQIECBAgQIAAAQIECBAgQIAAAQIECBBIEhDkJHHpTIAAAQIECBAgQIAAAQIECBAgQIAAAQIECBDIJyDIyWetEgECBAgQIECAAAECBAgQIECAAAECBAgQIEAgSUCQk8SlMwECBAgQIECAAAECBAgQIECAAAECBAgQIEAgn4AgJ5+1SgQIECBAgAABAgQIECBAgAABAgQIECBAgACBJAFBThKXzgQIECBAgAABAgQIECBAgAABAgQIECBAgACBfAKCnHzWKhEgQIAAAQIECBAgQIAAAQIECBAgQIAAAQIEkgQEOUlcOhMgQIAAAQIECBAgQIAAAQIECBAgQIAAAQIE8gkIcvJZq0SAAAECBAgQIECAAAECBAgQIECAAAECBAgQSBIQ5CRx6UyAAAECBAgQIECAAAECBAgQIECAAAECBAgQyCcgyMlnrRIBAgQIECBAgAABAgQIECBAgAABAgQIECBAIElAkJPEpTMBAgQIECBAgAABAgQIECBAgAABAgQIECBAIJ+AICeftUoECBAgQIAAAQIECBAgQIAAAQIECBAgQIAAgSQBQU4Sl84ECBAgQIAAAQIECBAgQIAAAQIECBAgQIAAgXwCgpx81ioRIECAAAECBAgQIECAAAECBAgQIECAAAECBJIEBDlJXDoTIECAAAECBAgQIECAAAECBAgQIECAAAECBPIJCHLyWatEgAABAgQIECBAgAABAgQIECBAgAABAgQIEEgSEOQkcelMgAABAgQIECBAgAABAgQIECBAgAABAgQIEMgnIMjJZ60SAQIECBAgQIAAAQIECBAgQIAAAQIECBAgQCBJQJCTxKUzAQIECBAgQIAAAQIECBAgQIAAAQIECBAgQCCfgCAnn7VKBAgQIECAAAECBAgQIECAAAECBAgQIECAAIEkAUFOEpfOBAgQIECAAAECBAgQIECAAAECBAgQIECAAIF8AoKcfNYqESBAgAABAgQIECBAgAABAgQIECBAgAABAgSSBAQ5SVw6EyBAgAABAgQIECBAgAABAgQIECBAgAABAgTyCQhy8lmrRIAAAQIECBAgQIAAAQIECBAgQIAAAQIECBBIEhDkJHHpTIAAAQIECBAgQIAAAQIECBAgQIAAAQIECBDIJyDIyWetEgECBAgQIECAAAECBAgQIECAAAECBAgQIEAgSUCQk8SlMwECBAgQIECAAAECBAgQIECAAAECBAgQIEAgn4AgJ5+1SgQIECBAgAABAgQIECBAgAABAgQIECBAgACBJAFBThKXzgQIECBAgAABAgQIECBAgAABAgQIECBAgACBfAKCnHzWKhEgQIAAAQIECBAgQIAAAQIECBAgQIAAAQIEkgQEOUlcOhMgQIAAAQIECBAgQIAAAQIECBAgQIAAAQIE8gkIcvJZq0SAAAECBAgQIECAAAECBAgQIECAAAECBAgQSBIQ5CRx6UyAAAECBAgQIECAAAECBAgQIECAAAECBAgQyCcgyMlnrRIBAgQIECBAgAABAgQIECBAgAABAgQIECBAIElAkJPEpTMBAgQIECBAgAABAgQIECBAgAABAgQIECBAIJ+AICeftUoECBAgQIAAAQIECBAgQIAAAQIECBAgQIAAgSQBQU4Sl84ECBAgQIAAAQIECBAgQIAAAQIECBAgQIAAgXwCgpx81ioRIECAAAECBAgQIECAAAECBAgQIECAAAECBJIEBDlJXDoTIECAAAECBAgQIECAAAECBAgQIECAAAECBPIJCHLyWatEgAABAgQIECBAgAABAgQIECBAgAABAgQIEEgSEOQkcelMgAABAgQIECBAgAABAgQIECBAgAABAgQIEMgnIMjJZ60SAQIECBAgQIAAAQIECBAgQIAAAQIECBAgQCBJQJCTxKUzAQIECBAgQIAAAQIECBAgQIAAAQIECBAgQCCfgCAnn7VKBAgQIECAAAECBAgQIECAAAECBAgQIECAAIEkAUFOEpfOBAgQIECAAAECBAgQIECAAAECBAgQIECAAIF8AoKcfNYqESBAgAABAgQIECBAgAABAgQIECBAgAABAgSSBAQ5SVw6EyBAgAABAgQIECBAgAABAgQIECBAgAABAgTyCQhy8lmrRIAAAQIECBAgQIAAAQIECBAgQIAAAQIECBBIEhDkJHHpTIAAAQIECBAgQIAAAQIECBAgQIAAAQIECBDIJyDIyWetEgECBAgQIECAAAECBAgQIECAAAECBAgQIEAgSUCQk8SlMwECBAgQIECAAAECBAgQIECAAAECBAgQIEAgn4AgJ5+1SgQIECBAgAABAgQIECBAgAABAgQIECBAgACBJAFBThKXzgQIECBAgAABAgQIECBAgAABAgQIECBAgACBfAKCnHzWKhEgQIAAAQIECBAgQIAAAQIECBAgQIAAAQIEkgQEOUlcOhMgQIAAAQIECBAgQIAAAQIECBAgQIAAAQIE8gkIcvJZq0SAAAECBAgQIECAAAECBAgQIECAAAECBAgQSBIQ5CRx6UyAAAECBAgQIECAAAECBAgQIECAAAECBAgQyCcgyMlnrRIBAgQIECBAgAABAgQIECBAgAABAgQIECBAIElAkJPEpTMBAgQIECBAgAABAgQIECBAgAABAgQIECBAIJ+AICeftUoECBAgQIAAAQIECBAgQIAAAQIECBAgQIAAgSQBQU4Sl84ECBAgQIAAAQIECBAgQIAAAQIECBAgQIAAgXwCgpx81ioRIECAAAECBAgQIECAAAECBAgQIECAAAECBJIEBDlJXDoTIECAAAECBAgQIECAAAECBAgQIECAAAECBPIJCHLyWatEgAABAgQIECBAgAABAgQIECBAgAABAgQIEEgSEOQkcelMgAABAgQIECBAgAABAgQIECBAgAABAgQIEMgnIMjJZ60SAQIECBAgQIAAAQIECBAgQIAAAQIECBAgQCBJQJCTxKUzAQIECBAgQIAAAQIECBAgQIAAAQIECBAgQCCfgCAnn7VKBAgQIECAAAECBAgQIECAAAECBAgQIECAAIEkAUFOEpfOBAgQIECAAAECBAgQIECAAAECBAgQIECAAIF8AoKcfNYqESBAgAABAgQIECBAgAABAgQIECBAgAABAgSSBAQ5SVw6EyBAgAABAgQIECBAgAABAgQIECBAgAABAgTyCQhy8lmrRIAAAQIECBAgQIAAAQIECBAgQIAAAQIECBBIEhDkJHHpTIAAAQIECBAgQIAAAQIECBAgQIAAAQIECBDIJyDIyWetEgECBAgQIECAAAECBAgQIECAAAECBAgQIEAgSUCQk8SlMwECBAgQIECAAAECBAgQIECAAAECBAgQIEAgn4AgJ5+1SgQIECBAgAABAgQIECBAgAABAgQIECBAgACBJAFBThKXzgQIECBAgAABAgQIECBAgAABAgQIECBAgACBfAKCnHzWKhEgQIAAAQIECBAgQIAAAQIECBAgQIAAAQIEkgQEOUlcOhMgQIAAAQIECBAgQIAAAQIECBAgQIAAAQIE8gkIcvJZq0SAAAECBAgQIECAAAECBAgQIECAAAECBAgQSBIQ5CRx6UyAAAECBAgQIECAAAECBAgQIECAAAECBAgQyCcgyMlnrRIBAgQIECBAgAABAgQIECBAgAABAgQIECBAIElAkJPEpTMBAgQIECBAgAABAgQIECBAgAABAgQIECBAIJ+AICeftUoECBAgQIAAAQIECBAgQIAAAQIECBAgQIAAgSQBQU4Sl84ECBAgQIAAAQIECBAgQIAAAQIECBAgQIAAgXwCgpx81ioRIECAAAECBAgQIECAAAECBAgQIECAAAECBJIEBDlJXDoTIECAAAECBAgQIECAAAECBAgQIECAAAECBPIJCHLyWatEgAABAgQIECBAgAABAgQIECBAgAABAgQIEEgSEOQkcelMgAABAgQIECBAgAABAgQIECBAgAABAgQIEMgnIMjJZ60SAQIECBAgQIAAAQIECBAgQIAAAQIECBAgQCBJQJCTxKUzAQIECBAgQIAAAQIECBAgQIAAAQIECBAgQCCfgCAnn7VKBAgQIECAAAECBAgQIECAAAECBAgQIECAAIEkAUFOEpfOBAgQIECAAAECBAgQIECAAAECBAgQIECAAIF8AoKcfNYqESBAgAABAgQIECBAgAABAgQIECBAgAABAgSSBAQ5SVw6EyBAgAABAgQIECBAgAABAgQIECBAgAABAgTyCQhy8lmrRIAAAQIECBAgQIAAAQIECBAgQIAAAQIECBBIEhDkJHHpTIAAAQIECBAgQIAAAQIECBAgQIAAAQIECBDIJyDIyWetEgECBAgQIECAAAECBAgQIECAAAECBAgQIEAgSUCQk8SlMwECBAgQIECAAAECBAgQIECAAAECBAgQIEAgn4AgJ5+1SgQIECBAgAABAgQIECBAgAABAgQIECBAgACBJAFBThKXzgQIECBAgAABAgQIECBAgAABAgQIECBAgACBfAKCnHzWKhEgQIAAAQIECBAgQIAAAQIECBAgQIAAAQIEkgQEOUlcOhMgQIAAAQIECBAgQIAAAQIECBAgQIAAAQIE8gkIcvJZq0SAAAECBAgQIECAAAECBAgQIECAAAECBAgQSBIQ5CRx6UyAAAECBAgQIECAAAECBAgQIECAAAECBAgQyCcgyMlnrRIBAgQIECBAgAABAgQIECBAgAABAgQIECBAIElAkJPEpTMBAgQIECBAgAABAgQIECBAgAABAgQIECBAIJ+AICeftUoECBAgQIAAAQIECBAgQIAAAQIECBAgQIAAgSQBQU4Sl84ECBAgQIAAAQIECBAgQIAAAQIECBAgQIAAgXwCgpx81ioRIECAAAECBAgQIECAAAECBAgQIECAAAECBJIEBDlJXDoTIECAAAECBAgQIECAAAECBAgQIECAAAECBPIJCHLyWatEgAABAgQIECBAgAABAgQIECBAgAABAgQIEEgSEOQkcelMgAABAgQIECBAgAABAgQIECBAgAABAgQIEMgnIMjJZ60SAQIECBAgQIAAAQIECBAgQIAAAQIECBAgQCBJQJCTxKUzAQIECBAgQIAAAQIECBAgQIAAAQIECBAgQCCfgCAnn7VKBAgQIECAAAECBAgQIECAAAECBAgQIECAAIEkAUFOEpfOBAgQIECAAAECBAgQIECAAAECBAgQIECAAIF8AoKcfNYqESBAgAABAgQIECBAgAABAgQIECBAgAABAgSSBAQ5SVw6EyBAgAABAgQIECBAgAABAgQIECBAgAABAgTyCQhy8lmrRIAAAQIECBAgQIAAAQIECBAgQIAAAQIECBBIEhDkJHHpTIAAAQIECBAgQIAAAQIECBAgQIAAAQIECBDIJyDIyWetEgECBAgQIECAAAECBAgQIECAAAECBAgQIEAgSUCQk8SlMwECBAgQIECAAAECBAgQIECAAAECBAgQIEAgn4AgJ5+1SgQIECBAgAABAgQIECBAgAABAgQIECBAgACBJAFBThKXzgQIECBAgAABAgQIECBAgAABAgQIECBAgACBfAKCnHzWKhEgQIAAAQIECBAgQIAAAQIECBAgQIAAAQIEkgQEOUlcOhMgQIAAAQIECBAgQIAAAQIECBAgQIAAAQIE8gkIcvJZq0SAAAECBAgQIECAAAECBAgQIECAAAECBAgQSBIQ5CRx6UyAAAECBAgQIECAAAECBAgQIECAAAECBAgQyCcgyMlnrRIBAgQIECBAgAABAgQIECBAgAABAgQIECBAIElAkJPEpTMBAgQIECBAgAABAgQIECBAgAABAgQIECBAIJ+AICeftUoECBAgQIAAAQIECBAgQIAAAQIECBAgQIAAgSQBQU4Sl84ECBAgQIAAAQIECBAgQIAAAQIECBAgQIAAgXwCgpx81ioRIECAAAECBAgQIECAAAECBAgQIECAAAECBJIEBDlJXDoTIECAAAECBAgQIECAAAECBAgQIECAAAECBPIJCHLyWatEgAABAgQIECBAgAABAgQIECBAgAABAgQIEEgSEOQkcelMgAABAgQIECBAgAABAgQIECBAgAABAgQIEMgnIMjJZ60SAQIECBAgQIAAAQIECBAgQIAAAQIECBAgQCBJQJCTxKUzAQIECBAgQIAAAQIECBAgQIAAAQIECBAgQCCfgCAnn7VKBAgQIECAAAECBAgQIECAAAECBAgQIECAAIEkAUFOEpfOBAgQIECAAAECBAgQIECAAAECBAgQIECAAIF8AoKcfNYqESBAgAABAgQIECBAgAABAgQIECBAgAABAgSSBAQ5SVw6EyBAgAABAgQIECBAgAABAgQIECBAgAABAgTyCQhy8lmrRIAAAQIECBAgQIAAAQIECBAgQIAAAQIECBBIEhDkJHHpTIAAAQIECBAgQIAAAQIECBAgQIAAAQIECBDIJyDIyWetEgECBAgQIECAAAECBAgQIECAAAECBAgQIEAgSUCQk8SlMwECBAgQIECAAAECBAgQIECAAAECBAgQIEAgn4AgJ5+1SgQIECBAgAABAgQIECBAgAABAgQIECBAgACBJAFBThKXzgQIECBAgAABAgQIECBAgAABAgQIECBAgACBfAKCnHzWKhEgQIAAAQIECBAgQIAAAQIECBAgQIAAAQIEkgQEOUlcOhMgQIAAAQIECBAgQIAAAQIECBAgQIAAAQIE8gkIcvJZq0SAAAECBAgQIECAAAECBAgQIECAAAECBAgQSBIQ5CRx6UyAAAECBAgQIECAAAECBAgQIECAAAECBAgQyCcgyMlnrRIBAgQIECBAgAABAgQIECBAgAABAgQIECBAIElAkJPEpTMBAgQIECBAgAABAgQIECBAgAABAgQIECBAIJ+AICeftUoECBAgQIAAAQIECBAgQIAAAQIECBAgQIAAgSQBQU4Sl84ECBAgQIAAAQIECBAgQIAAAQIECBAgQIAAgXwCgpx81ioRIECAAAECBAgQIECAAAECBAgQIECAAAECBJIEBDlJXDoTIECAAAECBAgQIECAAAECBAgQIECAAAECBPIJCHLyWatEgAABAgQIECBAgAABAgQIECBAgAABAgQIEEgSEOQkcelMgAABAgQIECBAgAABAgQIECBAgAABAgQIEMgnIMjJZ60SAQIECBAgQIAAAQIECBAgQIAAAQIECBAgQCBJQJCTxKUzAQIECBAgQIAAAQIECBAgQIAAAQIECBAgQCCfgCAnn7VKBAgQIECAAAECBAgQIECAAAECBAgQIECAAIEkAUFOEpfOBAgQIECAAAECBAgQIECAAAECBAgQIECAAIF8AoKcfNYqESBAgAABAgQIECBAgAABAgQIECBAgAABAgSSBAQ5SVw6EyBAgAABAgQIECBAgAABAgQIECBAgAABAgTyCQhy8lmrRIAAAQIECBAgQIAAAQIECBAgQIAAAQIECBBIEhDkJHHpTIAAAQIECBAgQIAAAQIECBAgQIAAAQIECBDIJyDIyWetEgECBAgQIECAAAECBAgQIECAAAECBAgQIEAgSUCQk8SlMwECBAgQIECAAAECBAgQIECAAAECBAgQIEAgn4AgJ5+1SgQIECBAgAABAgQIECBAgAABAgQIECA2rHBxAAAGpUlEQVRAgACBJAFBThKXzgQIECBAgAABAgQIECBAgAABAgQIECBAgACBfAKCnHzWKhEgQIAAAQIECBAgQIAAAQIECBAgQIAAAQIEkgQEOUlcOhMgQIAAAQIECBAgQIAAAQIECBAgQIAAAQIE8gkIcvJZq0SAAAECBAgQIECAAAECBAgQIECAAAECBAgQSBIQ5CRx6UyAAAECBAgQIECAAAECBAgQIECAAAECBAgQyCcgyMlnrRIBAgQIECBAgAABAgQIECBAgAABAgQIECBAIElAkJPEpTMBAgQIECBAgAABAgQIECBAgAABAgQIECBAIJ+AICeftUoECBAgQIAAAQIECBAgQIAAAQIECBAgQIAAgSQBQU4Sl84ECBAgQIAAAQIECBAgQIAAAQIECBAgQIAAgXwCgpx81ioRIECAAAECBAgQIECAAAECBAgQIECAAAECBJIEBDlJXDoTIECAAAECBAgQIECAAAECBAgQIECAAAECBPIJCHLyWatEgAABAgQIECBAgAABAgQIECBAgAABAgQIEEgSEOQkcelMgAABAgQIECBAgAABAgQIECBAgAABAgQIEMgnIMjJZ60SAQIECBAgQIAAAQIECBAgQIAAAQIECBAgQCBJQJCTxKUzAQIECBAgQIAAAQIECBAgQIAAAQIECBAgQCCfgCAnn7VKBAgQIECAAAECBAgQIECAAAECBAgQIECAAIEkAUFOEpfOBAgQIECAAAECBAgQIECAAAECBAgQIECAAIF8AoKcfNYqESBAgAABAgQIECBAgAABAgQIECBAgAABAgSSBAQ5SVw6EyBAgAABAgQIECBAgAABAgQIECBAgAABAgTyCQhy8lmrRIAAAQIECBAgQIAAAQIECBAgQIAAAQIECBBIEhDkJHHpTIAAAQIECBAgQIAAAQIECBAgQIAAAQIECBDIJyDIyWetEgECBAgQIECAAAECBAgQIECAAAECBAgQIEAgSUCQk8SlMwECBAgQIECAAAECBAgQIECAAAECBAgQIEAgn4AgJ5+1SgQIECBAgAABAgQIECBAgAABAgQIECBAgACBJAFBThKXzgQIECBAgAABAgQIECBAgAABAgQIECBAgACBfAKCnHzWKhEgQIAAAQIECBAgQIAAAQIECBAgQIAAAQIEkgQEOUlcOhMgQIAAAQIECBAgQIAAAQIECBAgQIAAAQIE8gkIcvJZq0SAAAECBAgQIECAAAECBAgQIECAAAECBAgQSBIQ5CRx6UyAAAECBAgQIECAAAECBAgQIECAAAECBAgQyCcgyMlnrRIBAgQIECBAgAABAgQIECBAgAABAgQIECBAIElAkJPEpTMBAgQIECBAgAABAgQIECBAgAABAgQIECBAIJ+AICeftUoECBAgQIAAAQIECBAgQIAAAQIECBAgQIAAgSQBQU4Sl84ECBAgQIAAAQIECBAgQIAAAQIECBAgQIAAgXwCgpx81ioRIECAAAECBAgQIECAAAECBAgQIECAAAECBJIEBDlJXDoTIECAAAECBAgQIECAAAECBAgQIECAAAECBPIJCHLyWatEgAABAgQIECBAgAABAgQIECBAgAABAgQIEEgSEOQkcelMgAABAgQIECBAgAABAgQIECBAgAABAgQIEMgnIMjJZ60SAQIECBAgQIAAAQIECBAgQIAAAQIECBAgQCBJQJCTxKUzAQIECBAgQIAAAQIECBAgQIAAAQIECBAgQCCfgCAnn7VKBAgQIECAAAECBAgQIECAAAECBAgQIECAAIEkAUFOEpfOBAgQIECAAAECBAgQIECAAAECBAgQIECAAIF8AoKcfNYqESBAgAABAgQIECBAgAABAgQIECBAgAABAgSSBAQ5SVw6EyBAgAABAgQIECBAgAABAgQIECBAgAABAgTyCQhy8lmrRIAAAQIECBAgQIAAAQIECBAgQIAAAQIECBBIEhDkJHHpTIAAAQIECBAgQIAAAQIECBAgQIAAAQIECBDIJyDIyWetEgECBAgQIECAAAECBAgQIECAAAECBAgQIEAgSUCQk8SlMwECBAgQIECAAAECBAgQIECAAAECBAgQIEAgn4AgJ5+1SgQIECBAgAABAgQIECBAgAABAgQIECBAgACBJAFBThKXzgQIECBAgAABAgQIECBAgAABAgQIECBAgACBfAKCnHzWKhEgQIAAAQIECBAgQIAAAQIECBAgQIAAAQIEkgQEOUlcOhMgQIAAAQIECBAgQIAAAQIECBAgQIAAAQIE8gn8P5pa339/g5r1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1800" y="1026003"/>
            <a:ext cx="4320480" cy="5831997"/>
          </a:xfrm>
        </p:spPr>
      </p:pic>
    </p:spTree>
    <p:extLst>
      <p:ext uri="{BB962C8B-B14F-4D97-AF65-F5344CB8AC3E}">
        <p14:creationId xmlns:p14="http://schemas.microsoft.com/office/powerpoint/2010/main" val="3276935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20080"/>
          </a:xfrm>
        </p:spPr>
        <p:txBody>
          <a:bodyPr/>
          <a:lstStyle/>
          <a:p>
            <a:r>
              <a:rPr lang="en-IN" b="1" dirty="0" smtClean="0">
                <a:solidFill>
                  <a:srgbClr val="003399"/>
                </a:solidFill>
              </a:rPr>
              <a:t>                </a:t>
            </a:r>
            <a:r>
              <a:rPr lang="en-IN" b="1" dirty="0" smtClean="0">
                <a:solidFill>
                  <a:srgbClr val="003399"/>
                </a:solidFill>
                <a:latin typeface="Bell MT" panose="02020503060305020303" pitchFamily="18" charset="0"/>
              </a:rPr>
              <a:t>Software </a:t>
            </a:r>
            <a:r>
              <a:rPr lang="en-IN" b="1" dirty="0">
                <a:solidFill>
                  <a:srgbClr val="003399"/>
                </a:solidFill>
                <a:latin typeface="Bell MT" panose="02020503060305020303" pitchFamily="18" charset="0"/>
              </a:rPr>
              <a:t>Designing</a:t>
            </a:r>
            <a:endParaRPr lang="en-IN" dirty="0">
              <a:solidFill>
                <a:srgbClr val="003399"/>
              </a:solidFill>
              <a:latin typeface="Bell MT" panose="02020503060305020303" pitchFamily="18" charset="0"/>
            </a:endParaRPr>
          </a:p>
        </p:txBody>
      </p:sp>
      <p:sp>
        <p:nvSpPr>
          <p:cNvPr id="3" name="Content Placeholder 2"/>
          <p:cNvSpPr>
            <a:spLocks noGrp="1"/>
          </p:cNvSpPr>
          <p:nvPr>
            <p:ph idx="1"/>
          </p:nvPr>
        </p:nvSpPr>
        <p:spPr>
          <a:xfrm>
            <a:off x="827584" y="836712"/>
            <a:ext cx="7992888" cy="6236987"/>
          </a:xfrm>
        </p:spPr>
        <p:txBody>
          <a:bodyPr>
            <a:normAutofit lnSpcReduction="10000"/>
          </a:bodyPr>
          <a:lstStyle/>
          <a:p>
            <a:pPr marL="109728" indent="0">
              <a:buNone/>
            </a:pPr>
            <a:r>
              <a:rPr lang="en-IN" b="1" dirty="0">
                <a:solidFill>
                  <a:srgbClr val="080808"/>
                </a:solidFill>
              </a:rPr>
              <a:t> </a:t>
            </a:r>
            <a:endParaRPr lang="en-IN" sz="1900" dirty="0">
              <a:solidFill>
                <a:srgbClr val="080808"/>
              </a:solidFill>
              <a:latin typeface="Arial" panose="020B0604020202020204" pitchFamily="34" charset="0"/>
              <a:cs typeface="Arial" panose="020B0604020202020204" pitchFamily="34" charset="0"/>
            </a:endParaRPr>
          </a:p>
          <a:p>
            <a:pPr marL="109728" indent="0">
              <a:buNone/>
            </a:pPr>
            <a:r>
              <a:rPr lang="en-IN" sz="1900" dirty="0" smtClean="0">
                <a:solidFill>
                  <a:srgbClr val="080808"/>
                </a:solidFill>
                <a:latin typeface="Arial" panose="020B0604020202020204" pitchFamily="34" charset="0"/>
                <a:cs typeface="Arial" panose="020B0604020202020204" pitchFamily="34" charset="0"/>
              </a:rPr>
              <a:t>       </a:t>
            </a:r>
            <a:r>
              <a:rPr lang="en-IN" sz="1900" dirty="0">
                <a:solidFill>
                  <a:srgbClr val="080808"/>
                </a:solidFill>
                <a:latin typeface="Arial" panose="020B0604020202020204" pitchFamily="34" charset="0"/>
                <a:cs typeface="Arial" panose="020B0604020202020204" pitchFamily="34" charset="0"/>
              </a:rPr>
              <a:t>● </a:t>
            </a:r>
            <a:r>
              <a:rPr lang="en-IN" sz="1900" dirty="0" err="1">
                <a:solidFill>
                  <a:srgbClr val="080808"/>
                </a:solidFill>
                <a:latin typeface="Arial" panose="020B0604020202020204" pitchFamily="34" charset="0"/>
                <a:cs typeface="Arial" panose="020B0604020202020204" pitchFamily="34" charset="0"/>
              </a:rPr>
              <a:t>Jupyter</a:t>
            </a:r>
            <a:r>
              <a:rPr lang="en-IN" sz="1900" dirty="0">
                <a:solidFill>
                  <a:srgbClr val="080808"/>
                </a:solidFill>
                <a:latin typeface="Arial" panose="020B0604020202020204" pitchFamily="34" charset="0"/>
                <a:cs typeface="Arial" panose="020B0604020202020204" pitchFamily="34" charset="0"/>
              </a:rPr>
              <a:t> Notebook </a:t>
            </a:r>
            <a:r>
              <a:rPr lang="en-IN" sz="1900" dirty="0" smtClean="0">
                <a:solidFill>
                  <a:srgbClr val="080808"/>
                </a:solidFill>
                <a:latin typeface="Arial" panose="020B0604020202020204" pitchFamily="34" charset="0"/>
                <a:cs typeface="Arial" panose="020B0604020202020204" pitchFamily="34" charset="0"/>
              </a:rPr>
              <a:t>Environment</a:t>
            </a:r>
          </a:p>
          <a:p>
            <a:pPr marL="109728" indent="0">
              <a:buNone/>
            </a:pPr>
            <a:r>
              <a:rPr lang="en-IN" sz="1900" dirty="0" smtClean="0">
                <a:solidFill>
                  <a:srgbClr val="080808"/>
                </a:solidFill>
                <a:latin typeface="Arial" panose="020B0604020202020204" pitchFamily="34" charset="0"/>
                <a:cs typeface="Arial" panose="020B0604020202020204" pitchFamily="34" charset="0"/>
              </a:rPr>
              <a:t>       ● </a:t>
            </a:r>
            <a:r>
              <a:rPr lang="en-IN" sz="1900" dirty="0" err="1">
                <a:solidFill>
                  <a:srgbClr val="080808"/>
                </a:solidFill>
                <a:latin typeface="Arial" panose="020B0604020202020204" pitchFamily="34" charset="0"/>
                <a:cs typeface="Arial" panose="020B0604020202020204" pitchFamily="34" charset="0"/>
              </a:rPr>
              <a:t>Spyder</a:t>
            </a:r>
            <a:r>
              <a:rPr lang="en-IN" sz="1900" dirty="0">
                <a:solidFill>
                  <a:srgbClr val="080808"/>
                </a:solidFill>
                <a:latin typeface="Arial" panose="020B0604020202020204" pitchFamily="34" charset="0"/>
                <a:cs typeface="Arial" panose="020B0604020202020204" pitchFamily="34" charset="0"/>
              </a:rPr>
              <a:t> </a:t>
            </a:r>
            <a:r>
              <a:rPr lang="en-IN" sz="1900" dirty="0" smtClean="0">
                <a:solidFill>
                  <a:srgbClr val="080808"/>
                </a:solidFill>
                <a:latin typeface="Arial" panose="020B0604020202020204" pitchFamily="34" charset="0"/>
                <a:cs typeface="Arial" panose="020B0604020202020204" pitchFamily="34" charset="0"/>
              </a:rPr>
              <a:t>Ide</a:t>
            </a:r>
          </a:p>
          <a:p>
            <a:pPr marL="109728" indent="0">
              <a:buNone/>
            </a:pPr>
            <a:r>
              <a:rPr lang="en-IN" sz="1900" dirty="0" smtClean="0">
                <a:solidFill>
                  <a:srgbClr val="080808"/>
                </a:solidFill>
                <a:latin typeface="Arial" panose="020B0604020202020204" pitchFamily="34" charset="0"/>
                <a:cs typeface="Arial" panose="020B0604020202020204" pitchFamily="34" charset="0"/>
              </a:rPr>
              <a:t>       </a:t>
            </a:r>
            <a:r>
              <a:rPr lang="en-IN" sz="1900" dirty="0">
                <a:solidFill>
                  <a:srgbClr val="080808"/>
                </a:solidFill>
                <a:latin typeface="Arial" panose="020B0604020202020204" pitchFamily="34" charset="0"/>
                <a:cs typeface="Arial" panose="020B0604020202020204" pitchFamily="34" charset="0"/>
              </a:rPr>
              <a:t>● Machine Learning </a:t>
            </a:r>
            <a:r>
              <a:rPr lang="en-IN" sz="1900" dirty="0" smtClean="0">
                <a:solidFill>
                  <a:srgbClr val="080808"/>
                </a:solidFill>
                <a:latin typeface="Arial" panose="020B0604020202020204" pitchFamily="34" charset="0"/>
                <a:cs typeface="Arial" panose="020B0604020202020204" pitchFamily="34" charset="0"/>
              </a:rPr>
              <a:t>Algorithms</a:t>
            </a:r>
          </a:p>
          <a:p>
            <a:pPr marL="109728" indent="0">
              <a:buNone/>
            </a:pPr>
            <a:r>
              <a:rPr lang="en-IN" sz="1900" dirty="0" smtClean="0">
                <a:solidFill>
                  <a:srgbClr val="080808"/>
                </a:solidFill>
                <a:latin typeface="Arial" panose="020B0604020202020204" pitchFamily="34" charset="0"/>
                <a:cs typeface="Arial" panose="020B0604020202020204" pitchFamily="34" charset="0"/>
              </a:rPr>
              <a:t>       </a:t>
            </a:r>
            <a:r>
              <a:rPr lang="en-IN" sz="1900" dirty="0">
                <a:solidFill>
                  <a:srgbClr val="080808"/>
                </a:solidFill>
                <a:latin typeface="Arial" panose="020B0604020202020204" pitchFamily="34" charset="0"/>
                <a:cs typeface="Arial" panose="020B0604020202020204" pitchFamily="34" charset="0"/>
              </a:rPr>
              <a:t>● Python (pandas, </a:t>
            </a:r>
            <a:r>
              <a:rPr lang="en-IN" sz="1900" dirty="0" err="1">
                <a:solidFill>
                  <a:srgbClr val="080808"/>
                </a:solidFill>
                <a:latin typeface="Arial" panose="020B0604020202020204" pitchFamily="34" charset="0"/>
                <a:cs typeface="Arial" panose="020B0604020202020204" pitchFamily="34" charset="0"/>
              </a:rPr>
              <a:t>numpy</a:t>
            </a:r>
            <a:r>
              <a:rPr lang="en-IN" sz="1900" dirty="0">
                <a:solidFill>
                  <a:srgbClr val="080808"/>
                </a:solidFill>
                <a:latin typeface="Arial" panose="020B0604020202020204" pitchFamily="34" charset="0"/>
                <a:cs typeface="Arial" panose="020B0604020202020204" pitchFamily="34" charset="0"/>
              </a:rPr>
              <a:t>, </a:t>
            </a:r>
            <a:r>
              <a:rPr lang="en-IN" sz="1900" dirty="0" err="1">
                <a:solidFill>
                  <a:srgbClr val="080808"/>
                </a:solidFill>
                <a:latin typeface="Arial" panose="020B0604020202020204" pitchFamily="34" charset="0"/>
                <a:cs typeface="Arial" panose="020B0604020202020204" pitchFamily="34" charset="0"/>
              </a:rPr>
              <a:t>matplotlib</a:t>
            </a:r>
            <a:r>
              <a:rPr lang="en-IN" sz="1900" dirty="0">
                <a:solidFill>
                  <a:srgbClr val="080808"/>
                </a:solidFill>
                <a:latin typeface="Arial" panose="020B0604020202020204" pitchFamily="34" charset="0"/>
                <a:cs typeface="Arial" panose="020B0604020202020204" pitchFamily="34" charset="0"/>
              </a:rPr>
              <a:t>, </a:t>
            </a:r>
            <a:r>
              <a:rPr lang="en-IN" sz="1900" dirty="0" err="1">
                <a:solidFill>
                  <a:srgbClr val="080808"/>
                </a:solidFill>
                <a:latin typeface="Arial" panose="020B0604020202020204" pitchFamily="34" charset="0"/>
                <a:cs typeface="Arial" panose="020B0604020202020204" pitchFamily="34" charset="0"/>
              </a:rPr>
              <a:t>seaborn</a:t>
            </a:r>
            <a:r>
              <a:rPr lang="en-IN" sz="1900" dirty="0">
                <a:solidFill>
                  <a:srgbClr val="080808"/>
                </a:solidFill>
                <a:latin typeface="Arial" panose="020B0604020202020204" pitchFamily="34" charset="0"/>
                <a:cs typeface="Arial" panose="020B0604020202020204" pitchFamily="34" charset="0"/>
              </a:rPr>
              <a:t>, </a:t>
            </a:r>
            <a:r>
              <a:rPr lang="en-IN" sz="1900" dirty="0" err="1">
                <a:solidFill>
                  <a:srgbClr val="080808"/>
                </a:solidFill>
                <a:latin typeface="Arial" panose="020B0604020202020204" pitchFamily="34" charset="0"/>
                <a:cs typeface="Arial" panose="020B0604020202020204" pitchFamily="34" charset="0"/>
              </a:rPr>
              <a:t>sklearn</a:t>
            </a:r>
            <a:r>
              <a:rPr lang="en-IN" sz="1900" dirty="0">
                <a:solidFill>
                  <a:srgbClr val="080808"/>
                </a:solidFill>
                <a:latin typeface="Arial" panose="020B0604020202020204" pitchFamily="34" charset="0"/>
                <a:cs typeface="Arial" panose="020B0604020202020204" pitchFamily="34" charset="0"/>
              </a:rPr>
              <a:t>)</a:t>
            </a:r>
          </a:p>
          <a:p>
            <a:pPr marL="109728" indent="0">
              <a:buNone/>
            </a:pPr>
            <a:r>
              <a:rPr lang="en-IN" sz="1900" dirty="0">
                <a:solidFill>
                  <a:srgbClr val="080808"/>
                </a:solidFill>
                <a:latin typeface="Arial" panose="020B0604020202020204" pitchFamily="34" charset="0"/>
                <a:cs typeface="Arial" panose="020B0604020202020204" pitchFamily="34" charset="0"/>
              </a:rPr>
              <a:t>        </a:t>
            </a:r>
            <a:r>
              <a:rPr lang="en-IN" sz="1900" dirty="0" smtClean="0">
                <a:solidFill>
                  <a:srgbClr val="080808"/>
                </a:solidFill>
                <a:latin typeface="Arial" panose="020B0604020202020204" pitchFamily="34" charset="0"/>
                <a:cs typeface="Arial" panose="020B0604020202020204" pitchFamily="34" charset="0"/>
              </a:rPr>
              <a:t>● </a:t>
            </a:r>
            <a:r>
              <a:rPr lang="en-IN" sz="1900" dirty="0">
                <a:solidFill>
                  <a:srgbClr val="080808"/>
                </a:solidFill>
                <a:latin typeface="Arial" panose="020B0604020202020204" pitchFamily="34" charset="0"/>
                <a:cs typeface="Arial" panose="020B0604020202020204" pitchFamily="34" charset="0"/>
              </a:rPr>
              <a:t>HTML</a:t>
            </a:r>
          </a:p>
          <a:p>
            <a:pPr marL="109728" indent="0">
              <a:buNone/>
            </a:pPr>
            <a:r>
              <a:rPr lang="en-IN" sz="1900" dirty="0">
                <a:solidFill>
                  <a:srgbClr val="080808"/>
                </a:solidFill>
                <a:latin typeface="Arial" panose="020B0604020202020204" pitchFamily="34" charset="0"/>
                <a:cs typeface="Arial" panose="020B0604020202020204" pitchFamily="34" charset="0"/>
              </a:rPr>
              <a:t>      </a:t>
            </a:r>
            <a:r>
              <a:rPr lang="en-IN" sz="1900" dirty="0" smtClean="0">
                <a:solidFill>
                  <a:srgbClr val="080808"/>
                </a:solidFill>
                <a:latin typeface="Arial" panose="020B0604020202020204" pitchFamily="34" charset="0"/>
                <a:cs typeface="Arial" panose="020B0604020202020204" pitchFamily="34" charset="0"/>
              </a:rPr>
              <a:t>  </a:t>
            </a:r>
            <a:r>
              <a:rPr lang="en-IN" sz="1900" dirty="0">
                <a:solidFill>
                  <a:srgbClr val="080808"/>
                </a:solidFill>
                <a:latin typeface="Arial" panose="020B0604020202020204" pitchFamily="34" charset="0"/>
                <a:cs typeface="Arial" panose="020B0604020202020204" pitchFamily="34" charset="0"/>
              </a:rPr>
              <a:t>● Flask</a:t>
            </a:r>
          </a:p>
          <a:p>
            <a:pPr marL="109728" indent="0">
              <a:buNone/>
            </a:pPr>
            <a:r>
              <a:rPr lang="en-IN" sz="1900" dirty="0">
                <a:solidFill>
                  <a:srgbClr val="080808"/>
                </a:solidFill>
                <a:latin typeface="Arial" panose="020B0604020202020204" pitchFamily="34" charset="0"/>
                <a:cs typeface="Arial" panose="020B0604020202020204" pitchFamily="34" charset="0"/>
              </a:rPr>
              <a:t> </a:t>
            </a:r>
            <a:r>
              <a:rPr lang="en-US" sz="1900" dirty="0" smtClean="0">
                <a:solidFill>
                  <a:srgbClr val="080808"/>
                </a:solidFill>
                <a:latin typeface="Arial" panose="020B0604020202020204" pitchFamily="34" charset="0"/>
                <a:cs typeface="Arial" panose="020B0604020202020204" pitchFamily="34" charset="0"/>
              </a:rPr>
              <a:t>We </a:t>
            </a:r>
            <a:r>
              <a:rPr lang="en-US" sz="1900" dirty="0">
                <a:solidFill>
                  <a:srgbClr val="080808"/>
                </a:solidFill>
                <a:latin typeface="Arial" panose="020B0604020202020204" pitchFamily="34" charset="0"/>
                <a:cs typeface="Arial" panose="020B0604020202020204" pitchFamily="34" charset="0"/>
              </a:rPr>
              <a:t>developed this lung cancer prediction by using the Python language which is a interpreted and high level programming language and using the Deep Learning algorithms. </a:t>
            </a:r>
            <a:endParaRPr lang="en-US" sz="1900" dirty="0" smtClean="0">
              <a:solidFill>
                <a:srgbClr val="080808"/>
              </a:solidFill>
              <a:latin typeface="Arial" panose="020B0604020202020204" pitchFamily="34" charset="0"/>
              <a:cs typeface="Arial" panose="020B0604020202020204" pitchFamily="34" charset="0"/>
            </a:endParaRPr>
          </a:p>
          <a:p>
            <a:pPr marL="109728" indent="0">
              <a:buNone/>
            </a:pPr>
            <a:r>
              <a:rPr lang="en-US" sz="1900" dirty="0">
                <a:solidFill>
                  <a:srgbClr val="080808"/>
                </a:solidFill>
                <a:latin typeface="Arial" panose="020B0604020202020204" pitchFamily="34" charset="0"/>
                <a:cs typeface="Arial" panose="020B0604020202020204" pitchFamily="34" charset="0"/>
              </a:rPr>
              <a:t>For coding we used the </a:t>
            </a:r>
            <a:r>
              <a:rPr lang="en-US" sz="1900" dirty="0" err="1">
                <a:solidFill>
                  <a:srgbClr val="080808"/>
                </a:solidFill>
                <a:latin typeface="Arial" panose="020B0604020202020204" pitchFamily="34" charset="0"/>
                <a:cs typeface="Arial" panose="020B0604020202020204" pitchFamily="34" charset="0"/>
              </a:rPr>
              <a:t>Jupyter</a:t>
            </a:r>
            <a:r>
              <a:rPr lang="en-US" sz="1900" dirty="0">
                <a:solidFill>
                  <a:srgbClr val="080808"/>
                </a:solidFill>
                <a:latin typeface="Arial" panose="020B0604020202020204" pitchFamily="34" charset="0"/>
                <a:cs typeface="Arial" panose="020B0604020202020204" pitchFamily="34" charset="0"/>
              </a:rPr>
              <a:t> Notebook environment of the Anaconda distributions and the </a:t>
            </a:r>
            <a:r>
              <a:rPr lang="en-US" sz="1900" dirty="0" err="1">
                <a:solidFill>
                  <a:srgbClr val="080808"/>
                </a:solidFill>
                <a:latin typeface="Arial" panose="020B0604020202020204" pitchFamily="34" charset="0"/>
                <a:cs typeface="Arial" panose="020B0604020202020204" pitchFamily="34" charset="0"/>
              </a:rPr>
              <a:t>Spyder</a:t>
            </a:r>
            <a:r>
              <a:rPr lang="en-US" sz="1900" dirty="0">
                <a:solidFill>
                  <a:srgbClr val="080808"/>
                </a:solidFill>
                <a:latin typeface="Arial" panose="020B0604020202020204" pitchFamily="34" charset="0"/>
                <a:cs typeface="Arial" panose="020B0604020202020204" pitchFamily="34" charset="0"/>
              </a:rPr>
              <a:t>, it is an integrated scientific programming in the python language</a:t>
            </a:r>
            <a:r>
              <a:rPr lang="en-US" sz="1900" dirty="0" smtClean="0">
                <a:solidFill>
                  <a:srgbClr val="080808"/>
                </a:solidFill>
                <a:latin typeface="Arial" panose="020B0604020202020204" pitchFamily="34" charset="0"/>
                <a:cs typeface="Arial" panose="020B0604020202020204" pitchFamily="34" charset="0"/>
              </a:rPr>
              <a:t>.</a:t>
            </a:r>
          </a:p>
          <a:p>
            <a:pPr marL="109728" indent="0">
              <a:buNone/>
            </a:pPr>
            <a:r>
              <a:rPr lang="en-US" sz="1900" dirty="0">
                <a:solidFill>
                  <a:srgbClr val="080808"/>
                </a:solidFill>
                <a:latin typeface="Arial" panose="020B0604020202020204" pitchFamily="34" charset="0"/>
                <a:cs typeface="Arial" panose="020B0604020202020204" pitchFamily="34" charset="0"/>
              </a:rPr>
              <a:t>For creating an user interface for the prediction we used the Flask. It is a micro web framework written in Python. </a:t>
            </a:r>
            <a:endParaRPr lang="en-US" sz="1900" dirty="0" smtClean="0">
              <a:solidFill>
                <a:srgbClr val="080808"/>
              </a:solidFill>
              <a:latin typeface="Arial" panose="020B0604020202020204" pitchFamily="34" charset="0"/>
              <a:cs typeface="Arial" panose="020B0604020202020204" pitchFamily="34" charset="0"/>
            </a:endParaRPr>
          </a:p>
          <a:p>
            <a:pPr marL="109728" indent="0">
              <a:buNone/>
            </a:pPr>
            <a:r>
              <a:rPr lang="en-US" sz="1900" dirty="0" smtClean="0">
                <a:solidFill>
                  <a:srgbClr val="080808"/>
                </a:solidFill>
                <a:latin typeface="Arial" panose="020B0604020202020204" pitchFamily="34" charset="0"/>
                <a:cs typeface="Arial" panose="020B0604020202020204" pitchFamily="34" charset="0"/>
              </a:rPr>
              <a:t>A scripting </a:t>
            </a:r>
            <a:r>
              <a:rPr lang="en-US" sz="1900" dirty="0">
                <a:solidFill>
                  <a:srgbClr val="080808"/>
                </a:solidFill>
                <a:latin typeface="Arial" panose="020B0604020202020204" pitchFamily="34" charset="0"/>
                <a:cs typeface="Arial" panose="020B0604020202020204" pitchFamily="34" charset="0"/>
              </a:rPr>
              <a:t>language to create a webpage is HTML by creating the templates to use in </a:t>
            </a:r>
            <a:r>
              <a:rPr lang="en-US" sz="1900" dirty="0" err="1">
                <a:solidFill>
                  <a:srgbClr val="080808"/>
                </a:solidFill>
                <a:latin typeface="Arial" panose="020B0604020202020204" pitchFamily="34" charset="0"/>
                <a:cs typeface="Arial" panose="020B0604020202020204" pitchFamily="34" charset="0"/>
              </a:rPr>
              <a:t>th</a:t>
            </a:r>
            <a:r>
              <a:rPr lang="en-US" sz="1900" dirty="0">
                <a:solidFill>
                  <a:srgbClr val="080808"/>
                </a:solidFill>
                <a:latin typeface="Arial" panose="020B0604020202020204" pitchFamily="34" charset="0"/>
                <a:cs typeface="Arial" panose="020B0604020202020204" pitchFamily="34" charset="0"/>
              </a:rPr>
              <a:t> functions of the Flask and HTML.</a:t>
            </a:r>
            <a:endParaRPr lang="en-IN" sz="1900" dirty="0">
              <a:solidFill>
                <a:srgbClr val="08080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990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29600" cy="792088"/>
          </a:xfrm>
        </p:spPr>
        <p:txBody>
          <a:bodyPr/>
          <a:lstStyle/>
          <a:p>
            <a:r>
              <a:rPr lang="en-US" dirty="0" smtClean="0">
                <a:solidFill>
                  <a:srgbClr val="003399"/>
                </a:solidFill>
              </a:rPr>
              <a:t>                        </a:t>
            </a:r>
            <a:r>
              <a:rPr lang="en-US" dirty="0" smtClean="0">
                <a:solidFill>
                  <a:srgbClr val="003399"/>
                </a:solidFill>
                <a:latin typeface="Bell MT" panose="02020503060305020303" pitchFamily="18" charset="0"/>
              </a:rPr>
              <a:t>RESULT</a:t>
            </a:r>
            <a:r>
              <a:rPr lang="en-US" dirty="0" smtClean="0">
                <a:solidFill>
                  <a:srgbClr val="003399"/>
                </a:solidFill>
              </a:rPr>
              <a:t> </a:t>
            </a:r>
            <a:endParaRPr lang="en-IN" dirty="0">
              <a:solidFill>
                <a:srgbClr val="003399"/>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999696"/>
            <a:ext cx="8181082" cy="4968552"/>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3178188" y="6181747"/>
            <a:ext cx="2376264" cy="384721"/>
          </a:xfrm>
          <a:prstGeom prst="rect">
            <a:avLst/>
          </a:prstGeom>
          <a:noFill/>
        </p:spPr>
        <p:txBody>
          <a:bodyPr wrap="square" rtlCol="0">
            <a:spAutoFit/>
          </a:bodyPr>
          <a:lstStyle/>
          <a:p>
            <a:r>
              <a:rPr lang="en-US" sz="1900" dirty="0" smtClean="0">
                <a:solidFill>
                  <a:srgbClr val="080808"/>
                </a:solidFill>
              </a:rPr>
              <a:t>Fig1: Home Screen</a:t>
            </a:r>
            <a:endParaRPr lang="en-IN" sz="1900" dirty="0">
              <a:solidFill>
                <a:srgbClr val="080808"/>
              </a:solidFill>
            </a:endParaRPr>
          </a:p>
        </p:txBody>
      </p:sp>
    </p:spTree>
    <p:extLst>
      <p:ext uri="{BB962C8B-B14F-4D97-AF65-F5344CB8AC3E}">
        <p14:creationId xmlns:p14="http://schemas.microsoft.com/office/powerpoint/2010/main" val="666497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836712"/>
            <a:ext cx="7776864" cy="5184576"/>
          </a:xfrm>
          <a:prstGeom prst="rect">
            <a:avLst/>
          </a:prstGeom>
        </p:spPr>
      </p:pic>
      <p:sp>
        <p:nvSpPr>
          <p:cNvPr id="2" name="TextBox 1"/>
          <p:cNvSpPr txBox="1"/>
          <p:nvPr/>
        </p:nvSpPr>
        <p:spPr>
          <a:xfrm>
            <a:off x="3131840" y="6165304"/>
            <a:ext cx="3816424" cy="384721"/>
          </a:xfrm>
          <a:prstGeom prst="rect">
            <a:avLst/>
          </a:prstGeom>
          <a:noFill/>
        </p:spPr>
        <p:txBody>
          <a:bodyPr wrap="square" rtlCol="0">
            <a:spAutoFit/>
          </a:bodyPr>
          <a:lstStyle/>
          <a:p>
            <a:r>
              <a:rPr lang="en-US" sz="1900" dirty="0" smtClean="0">
                <a:solidFill>
                  <a:srgbClr val="080808"/>
                </a:solidFill>
              </a:rPr>
              <a:t>Fig2: Selection of Image</a:t>
            </a:r>
            <a:endParaRPr lang="en-IN" sz="1900" dirty="0">
              <a:solidFill>
                <a:srgbClr val="080808"/>
              </a:solidFill>
            </a:endParaRPr>
          </a:p>
        </p:txBody>
      </p:sp>
    </p:spTree>
    <p:extLst>
      <p:ext uri="{BB962C8B-B14F-4D97-AF65-F5344CB8AC3E}">
        <p14:creationId xmlns:p14="http://schemas.microsoft.com/office/powerpoint/2010/main" val="25203688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648</TotalTime>
  <Words>537</Words>
  <Application>Microsoft Office PowerPoint</Application>
  <PresentationFormat>On-screen Show (4:3)</PresentationFormat>
  <Paragraphs>64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Bell MT</vt:lpstr>
      <vt:lpstr>Calibri</vt:lpstr>
      <vt:lpstr>Cambria</vt:lpstr>
      <vt:lpstr>Century Gothic</vt:lpstr>
      <vt:lpstr>Wingdings 3</vt:lpstr>
      <vt:lpstr>Wisp</vt:lpstr>
      <vt:lpstr>PowerPoint Presentation</vt:lpstr>
      <vt:lpstr>            TABLE OF CONTENTS</vt:lpstr>
      <vt:lpstr>               INTRODUCTION</vt:lpstr>
      <vt:lpstr>                      PURPOSE</vt:lpstr>
      <vt:lpstr>                  Block Diagram</vt:lpstr>
      <vt:lpstr>            FlowChart</vt:lpstr>
      <vt:lpstr>                Software Designing</vt:lpstr>
      <vt:lpstr>                        RESULT </vt:lpstr>
      <vt:lpstr>PowerPoint Presentation</vt:lpstr>
      <vt:lpstr>PowerPoint Presentation</vt:lpstr>
      <vt:lpstr>PowerPoint Presentation</vt:lpstr>
      <vt:lpstr>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READMISSION FOR PATIENTS WITH DIABETICS</dc:title>
  <dc:creator>User</dc:creator>
  <cp:lastModifiedBy>Sheetal P</cp:lastModifiedBy>
  <cp:revision>44</cp:revision>
  <dcterms:created xsi:type="dcterms:W3CDTF">2020-09-04T03:09:04Z</dcterms:created>
  <dcterms:modified xsi:type="dcterms:W3CDTF">2020-09-06T13:31:37Z</dcterms:modified>
</cp:coreProperties>
</file>