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9" r:id="rId2"/>
    <p:sldId id="257" r:id="rId3"/>
    <p:sldId id="258" r:id="rId4"/>
    <p:sldId id="260" r:id="rId5"/>
    <p:sldId id="261" r:id="rId6"/>
    <p:sldId id="267" r:id="rId7"/>
    <p:sldId id="271" r:id="rId8"/>
    <p:sldId id="268" r:id="rId9"/>
    <p:sldId id="269" r:id="rId10"/>
    <p:sldId id="270" r:id="rId11"/>
    <p:sldId id="273" r:id="rId12"/>
    <p:sldId id="262" r:id="rId13"/>
    <p:sldId id="263" r:id="rId14"/>
    <p:sldId id="264" r:id="rId15"/>
    <p:sldId id="266" r:id="rId16"/>
    <p:sldId id="265"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F783D3-2865-4408-6F28-CB9D2E039BFE}" v="748" dt="2020-09-03T17:23:17.696"/>
    <p1510:client id="{5A952003-BE90-48B4-62FA-534D2C6DDFA5}" v="344" dt="2020-09-04T05:24:06.932"/>
    <p1510:client id="{7E88357B-55DA-482A-AB6F-B17C33EA0892}" v="52" dt="2020-09-04T05:42:26.300"/>
    <p1510:client id="{AC52DE81-979F-4AC6-490D-3516E98D1C43}" v="680" dt="2020-09-04T04:47:21.617"/>
    <p1510:client id="{FDC3F382-C2C3-43A5-A692-DE38F89CDCDC}" v="20" dt="2020-09-04T05:36:07.9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50360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4468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32706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73939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86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3502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98292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43178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3151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6315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60475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9/3/2020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909955256"/>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behrag/co2-emissionforecast-with-python-seasonal-arima/data.com"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screenshot of a cell phone&#10;&#10;Description automatically generated">
            <a:extLst>
              <a:ext uri="{FF2B5EF4-FFF2-40B4-BE49-F238E27FC236}">
                <a16:creationId xmlns:a16="http://schemas.microsoft.com/office/drawing/2014/main" id="{B77EB98F-56D5-4A54-BD46-146DCE7CFE54}"/>
              </a:ext>
            </a:extLst>
          </p:cNvPr>
          <p:cNvPicPr>
            <a:picLocks noChangeAspect="1"/>
          </p:cNvPicPr>
          <p:nvPr/>
        </p:nvPicPr>
        <p:blipFill>
          <a:blip r:embed="rId2"/>
          <a:stretch>
            <a:fillRect/>
          </a:stretch>
        </p:blipFill>
        <p:spPr>
          <a:xfrm>
            <a:off x="245169" y="225932"/>
            <a:ext cx="11607716" cy="6416573"/>
          </a:xfrm>
          <a:prstGeom prst="rect">
            <a:avLst/>
          </a:prstGeom>
        </p:spPr>
      </p:pic>
    </p:spTree>
    <p:extLst>
      <p:ext uri="{BB962C8B-B14F-4D97-AF65-F5344CB8AC3E}">
        <p14:creationId xmlns:p14="http://schemas.microsoft.com/office/powerpoint/2010/main" val="55122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610232-8D92-4065-A193-52280E8F2074}"/>
              </a:ext>
            </a:extLst>
          </p:cNvPr>
          <p:cNvSpPr>
            <a:spLocks noGrp="1"/>
          </p:cNvSpPr>
          <p:nvPr>
            <p:ph type="title"/>
          </p:nvPr>
        </p:nvSpPr>
        <p:spPr>
          <a:xfrm>
            <a:off x="838200" y="585216"/>
            <a:ext cx="10515600" cy="1325563"/>
          </a:xfrm>
        </p:spPr>
        <p:txBody>
          <a:bodyPr>
            <a:normAutofit/>
          </a:bodyPr>
          <a:lstStyle/>
          <a:p>
            <a:r>
              <a:rPr lang="en-US" u="sng" dirty="0">
                <a:solidFill>
                  <a:srgbClr val="FFFFFF"/>
                </a:solidFill>
                <a:latin typeface="Times New Roman"/>
                <a:ea typeface="+mj-lt"/>
                <a:cs typeface="+mj-lt"/>
              </a:rPr>
              <a:t>EXPERIMENTAL INVESTIGATION :</a:t>
            </a:r>
            <a:endParaRPr lang="en-US" u="sng" dirty="0">
              <a:solidFill>
                <a:srgbClr val="FFFFFF"/>
              </a:solidFill>
              <a:latin typeface="Times New Roman"/>
              <a:cs typeface="Calibri Light"/>
            </a:endParaRPr>
          </a:p>
        </p:txBody>
      </p:sp>
      <p:pic>
        <p:nvPicPr>
          <p:cNvPr id="4" name="Picture 4" descr="A screenshot of a cell phone&#10;&#10;Description automatically generated">
            <a:extLst>
              <a:ext uri="{FF2B5EF4-FFF2-40B4-BE49-F238E27FC236}">
                <a16:creationId xmlns:a16="http://schemas.microsoft.com/office/drawing/2014/main" id="{BDFC446D-9762-4E68-8547-85EB741288C0}"/>
              </a:ext>
            </a:extLst>
          </p:cNvPr>
          <p:cNvPicPr>
            <a:picLocks noChangeAspect="1"/>
          </p:cNvPicPr>
          <p:nvPr/>
        </p:nvPicPr>
        <p:blipFill rotWithShape="1">
          <a:blip r:embed="rId2"/>
          <a:srcRect r="4159" b="-3"/>
          <a:stretch/>
        </p:blipFill>
        <p:spPr>
          <a:xfrm>
            <a:off x="545973" y="2297702"/>
            <a:ext cx="6855333" cy="4165010"/>
          </a:xfrm>
          <a:prstGeom prst="rect">
            <a:avLst/>
          </a:prstGeom>
        </p:spPr>
      </p:pic>
      <p:sp>
        <p:nvSpPr>
          <p:cNvPr id="3" name="Content Placeholder 2">
            <a:extLst>
              <a:ext uri="{FF2B5EF4-FFF2-40B4-BE49-F238E27FC236}">
                <a16:creationId xmlns:a16="http://schemas.microsoft.com/office/drawing/2014/main" id="{E239E578-70B7-4B6C-914A-072D93C6DD61}"/>
              </a:ext>
            </a:extLst>
          </p:cNvPr>
          <p:cNvSpPr>
            <a:spLocks noGrp="1"/>
          </p:cNvSpPr>
          <p:nvPr>
            <p:ph idx="1"/>
          </p:nvPr>
        </p:nvSpPr>
        <p:spPr>
          <a:xfrm>
            <a:off x="7546848" y="2516777"/>
            <a:ext cx="3803904" cy="3660185"/>
          </a:xfrm>
        </p:spPr>
        <p:txBody>
          <a:bodyPr vert="horz" lIns="91440" tIns="45720" rIns="91440" bIns="45720" rtlCol="0" anchor="ctr">
            <a:normAutofit/>
          </a:bodyPr>
          <a:lstStyle/>
          <a:p>
            <a:pPr algn="just"/>
            <a:r>
              <a:rPr lang="en-US" sz="1900" dirty="0">
                <a:latin typeface="Times New Roman"/>
                <a:ea typeface="+mn-lt"/>
                <a:cs typeface="+mn-lt"/>
              </a:rPr>
              <a:t>In this paper, the dataset we used is derived from </a:t>
            </a:r>
            <a:r>
              <a:rPr lang="en-US" sz="1900" dirty="0">
                <a:latin typeface="Times New Roman"/>
                <a:ea typeface="+mn-lt"/>
                <a:cs typeface="+mn-lt"/>
                <a:hlinkClick r:id="rId3"/>
              </a:rPr>
              <a:t>https://www.kaggle.com/behrag/co2-emissionforecast-with-python-seasonal-arima/data.com</a:t>
            </a:r>
            <a:r>
              <a:rPr lang="en-US" sz="1900" dirty="0">
                <a:latin typeface="Times New Roman"/>
                <a:ea typeface="+mn-lt"/>
                <a:cs typeface="+mn-lt"/>
              </a:rPr>
              <a:t>.</a:t>
            </a:r>
            <a:endParaRPr lang="en-US"/>
          </a:p>
          <a:p>
            <a:pPr algn="just"/>
            <a:r>
              <a:rPr lang="en-US" sz="1900" dirty="0">
                <a:latin typeface="Times New Roman"/>
                <a:ea typeface="+mn-lt"/>
                <a:cs typeface="+mn-lt"/>
              </a:rPr>
              <a:t>It contains more than 7385 original data of users with 12 attributes. After that, the missing values are filled in by means of mode interpolation, and the duplicate or meaningless attributes are deleted, finally we have retained to 12 attributes.</a:t>
            </a:r>
            <a:endParaRPr lang="en-US" sz="1900" dirty="0">
              <a:latin typeface="Times New Roman"/>
              <a:cs typeface="Calibri" panose="020F0502020204030204"/>
            </a:endParaRPr>
          </a:p>
        </p:txBody>
      </p:sp>
    </p:spTree>
    <p:extLst>
      <p:ext uri="{BB962C8B-B14F-4D97-AF65-F5344CB8AC3E}">
        <p14:creationId xmlns:p14="http://schemas.microsoft.com/office/powerpoint/2010/main" val="2200017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BF3C01-B6D8-42D7-8C94-0AB54E0FE469}"/>
              </a:ext>
            </a:extLst>
          </p:cNvPr>
          <p:cNvSpPr>
            <a:spLocks noGrp="1"/>
          </p:cNvSpPr>
          <p:nvPr>
            <p:ph type="title"/>
          </p:nvPr>
        </p:nvSpPr>
        <p:spPr>
          <a:xfrm>
            <a:off x="841247" y="978619"/>
            <a:ext cx="3410712" cy="1106424"/>
          </a:xfrm>
        </p:spPr>
        <p:txBody>
          <a:bodyPr>
            <a:normAutofit/>
          </a:bodyPr>
          <a:lstStyle/>
          <a:p>
            <a:r>
              <a:rPr lang="en-US" sz="2800">
                <a:cs typeface="Calibri Light"/>
              </a:rPr>
              <a:t>Result:</a:t>
            </a:r>
            <a:endParaRPr lang="en-US" sz="2800"/>
          </a:p>
        </p:txBody>
      </p:sp>
      <p:sp>
        <p:nvSpPr>
          <p:cNvPr id="24" name="Rectangle 2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410BB79-BB30-46AB-A17D-D642E30A67FB}"/>
              </a:ext>
            </a:extLst>
          </p:cNvPr>
          <p:cNvSpPr>
            <a:spLocks noGrp="1"/>
          </p:cNvSpPr>
          <p:nvPr>
            <p:ph idx="1"/>
          </p:nvPr>
        </p:nvSpPr>
        <p:spPr>
          <a:xfrm>
            <a:off x="841247" y="2359152"/>
            <a:ext cx="3702985" cy="3425043"/>
          </a:xfrm>
        </p:spPr>
        <p:txBody>
          <a:bodyPr vert="horz" lIns="91440" tIns="45720" rIns="91440" bIns="45720" rtlCol="0" anchor="t">
            <a:noAutofit/>
          </a:bodyPr>
          <a:lstStyle/>
          <a:p>
            <a:pPr algn="just"/>
            <a:r>
              <a:rPr lang="en-US" sz="2000" dirty="0">
                <a:latin typeface="Times New Roman"/>
                <a:ea typeface="+mn-lt"/>
                <a:cs typeface="+mn-lt"/>
              </a:rPr>
              <a:t>In this paper, the Random Forest algorithm is used to predict the vehicle performance with respect to CO2 emission from cars. The obtained results are displayed in Table below. The results shows that, the performance of vehicles on the basis of emission of CO2 is displayed as well as the accuracy on predicting the defaulters are mentioned in it respectively.</a:t>
            </a:r>
            <a:endParaRPr lang="en-US" sz="2000">
              <a:latin typeface="Times New Roman"/>
              <a:cs typeface="Calibri"/>
            </a:endParaRPr>
          </a:p>
        </p:txBody>
      </p:sp>
      <p:pic>
        <p:nvPicPr>
          <p:cNvPr id="5" name="Picture 5" descr="A screenshot of a cell phone&#10;&#10;Description automatically generated">
            <a:extLst>
              <a:ext uri="{FF2B5EF4-FFF2-40B4-BE49-F238E27FC236}">
                <a16:creationId xmlns:a16="http://schemas.microsoft.com/office/drawing/2014/main" id="{94D6106C-E0BE-48D4-AA2C-1A20C676212A}"/>
              </a:ext>
            </a:extLst>
          </p:cNvPr>
          <p:cNvPicPr>
            <a:picLocks noChangeAspect="1"/>
          </p:cNvPicPr>
          <p:nvPr/>
        </p:nvPicPr>
        <p:blipFill rotWithShape="1">
          <a:blip r:embed="rId2"/>
          <a:srcRect r="215" b="1"/>
          <a:stretch/>
        </p:blipFill>
        <p:spPr>
          <a:xfrm>
            <a:off x="6502313" y="634382"/>
            <a:ext cx="5435925" cy="4096422"/>
          </a:xfrm>
          <a:prstGeom prst="rect">
            <a:avLst/>
          </a:prstGeom>
        </p:spPr>
      </p:pic>
      <p:sp>
        <p:nvSpPr>
          <p:cNvPr id="6" name="TextBox 5">
            <a:extLst>
              <a:ext uri="{FF2B5EF4-FFF2-40B4-BE49-F238E27FC236}">
                <a16:creationId xmlns:a16="http://schemas.microsoft.com/office/drawing/2014/main" id="{14C2F3A6-FDDA-4C45-AC09-CC25B6A1924E}"/>
              </a:ext>
            </a:extLst>
          </p:cNvPr>
          <p:cNvSpPr txBox="1"/>
          <p:nvPr/>
        </p:nvSpPr>
        <p:spPr>
          <a:xfrm>
            <a:off x="4933167" y="632565"/>
            <a:ext cx="158454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400" dirty="0">
                <a:cs typeface="Calibri"/>
              </a:rPr>
              <a:t>Heat map:</a:t>
            </a:r>
            <a:endParaRPr lang="en-US">
              <a:cs typeface="Calibri"/>
            </a:endParaRPr>
          </a:p>
        </p:txBody>
      </p:sp>
      <p:graphicFrame>
        <p:nvGraphicFramePr>
          <p:cNvPr id="7" name="Table 7">
            <a:extLst>
              <a:ext uri="{FF2B5EF4-FFF2-40B4-BE49-F238E27FC236}">
                <a16:creationId xmlns:a16="http://schemas.microsoft.com/office/drawing/2014/main" id="{0E08B421-9F63-453B-A990-ED4BA96A1304}"/>
              </a:ext>
            </a:extLst>
          </p:cNvPr>
          <p:cNvGraphicFramePr>
            <a:graphicFrameLocks noGrp="1"/>
          </p:cNvGraphicFramePr>
          <p:nvPr>
            <p:extLst>
              <p:ext uri="{D42A27DB-BD31-4B8C-83A1-F6EECF244321}">
                <p14:modId xmlns:p14="http://schemas.microsoft.com/office/powerpoint/2010/main" val="339849416"/>
              </p:ext>
            </p:extLst>
          </p:nvPr>
        </p:nvGraphicFramePr>
        <p:xfrm>
          <a:off x="5438383" y="5250493"/>
          <a:ext cx="6367895" cy="900307"/>
        </p:xfrm>
        <a:graphic>
          <a:graphicData uri="http://schemas.openxmlformats.org/drawingml/2006/table">
            <a:tbl>
              <a:tblPr firstRow="1" bandRow="1">
                <a:tableStyleId>{5C22544A-7EE6-4342-B048-85BDC9FD1C3A}</a:tableStyleId>
              </a:tblPr>
              <a:tblGrid>
                <a:gridCol w="3842240">
                  <a:extLst>
                    <a:ext uri="{9D8B030D-6E8A-4147-A177-3AD203B41FA5}">
                      <a16:colId xmlns:a16="http://schemas.microsoft.com/office/drawing/2014/main" val="3828726895"/>
                    </a:ext>
                  </a:extLst>
                </a:gridCol>
                <a:gridCol w="2525655">
                  <a:extLst>
                    <a:ext uri="{9D8B030D-6E8A-4147-A177-3AD203B41FA5}">
                      <a16:colId xmlns:a16="http://schemas.microsoft.com/office/drawing/2014/main" val="2581347229"/>
                    </a:ext>
                  </a:extLst>
                </a:gridCol>
              </a:tblGrid>
              <a:tr h="465159">
                <a:tc>
                  <a:txBody>
                    <a:bodyPr/>
                    <a:lstStyle/>
                    <a:p>
                      <a:r>
                        <a:rPr lang="en-US" dirty="0"/>
                        <a:t>Algorithm Used</a:t>
                      </a:r>
                    </a:p>
                  </a:txBody>
                  <a:tcPr/>
                </a:tc>
                <a:tc>
                  <a:txBody>
                    <a:bodyPr/>
                    <a:lstStyle/>
                    <a:p>
                      <a:r>
                        <a:rPr lang="en-US" dirty="0"/>
                        <a:t>Accuracy</a:t>
                      </a:r>
                    </a:p>
                  </a:txBody>
                  <a:tcPr/>
                </a:tc>
                <a:extLst>
                  <a:ext uri="{0D108BD9-81ED-4DB2-BD59-A6C34878D82A}">
                    <a16:rowId xmlns:a16="http://schemas.microsoft.com/office/drawing/2014/main" val="3328007512"/>
                  </a:ext>
                </a:extLst>
              </a:tr>
              <a:tr h="435148">
                <a:tc>
                  <a:txBody>
                    <a:bodyPr/>
                    <a:lstStyle/>
                    <a:p>
                      <a:r>
                        <a:rPr lang="en-US" dirty="0"/>
                        <a:t>Random Forest Regression</a:t>
                      </a:r>
                    </a:p>
                  </a:txBody>
                  <a:tcPr/>
                </a:tc>
                <a:tc>
                  <a:txBody>
                    <a:bodyPr/>
                    <a:lstStyle/>
                    <a:p>
                      <a:r>
                        <a:rPr lang="en-US" dirty="0"/>
                        <a:t>98%</a:t>
                      </a:r>
                    </a:p>
                  </a:txBody>
                  <a:tcPr/>
                </a:tc>
                <a:extLst>
                  <a:ext uri="{0D108BD9-81ED-4DB2-BD59-A6C34878D82A}">
                    <a16:rowId xmlns:a16="http://schemas.microsoft.com/office/drawing/2014/main" val="749215366"/>
                  </a:ext>
                </a:extLst>
              </a:tr>
            </a:tbl>
          </a:graphicData>
        </a:graphic>
      </p:graphicFrame>
    </p:spTree>
    <p:extLst>
      <p:ext uri="{BB962C8B-B14F-4D97-AF65-F5344CB8AC3E}">
        <p14:creationId xmlns:p14="http://schemas.microsoft.com/office/powerpoint/2010/main" val="4226815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C1ABD6-ED0A-42FB-B27E-9E3FE03B878A}"/>
              </a:ext>
            </a:extLst>
          </p:cNvPr>
          <p:cNvSpPr>
            <a:spLocks noGrp="1"/>
          </p:cNvSpPr>
          <p:nvPr>
            <p:ph type="title"/>
          </p:nvPr>
        </p:nvSpPr>
        <p:spPr>
          <a:xfrm>
            <a:off x="838200" y="963507"/>
            <a:ext cx="3494362" cy="4930986"/>
          </a:xfrm>
        </p:spPr>
        <p:txBody>
          <a:bodyPr vert="horz" lIns="91440" tIns="45720" rIns="91440" bIns="45720" rtlCol="0" anchor="ctr">
            <a:normAutofit/>
          </a:bodyPr>
          <a:lstStyle/>
          <a:p>
            <a:pPr algn="r"/>
            <a:r>
              <a:rPr lang="en-US" b="1" kern="1200">
                <a:solidFill>
                  <a:schemeClr val="accent1"/>
                </a:solidFill>
                <a:latin typeface="+mj-lt"/>
                <a:ea typeface="+mj-ea"/>
                <a:cs typeface="+mj-cs"/>
              </a:rPr>
              <a:t>Advantages Of This Model  : </a:t>
            </a:r>
          </a:p>
        </p:txBody>
      </p:sp>
      <p:cxnSp>
        <p:nvCxnSpPr>
          <p:cNvPr id="51" name="Straight Connector 5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4F59024-FBF3-472A-9D6D-B01B56D08890}"/>
              </a:ext>
            </a:extLst>
          </p:cNvPr>
          <p:cNvSpPr>
            <a:spLocks noGrp="1"/>
          </p:cNvSpPr>
          <p:nvPr>
            <p:ph idx="1"/>
          </p:nvPr>
        </p:nvSpPr>
        <p:spPr>
          <a:xfrm>
            <a:off x="4976030" y="963507"/>
            <a:ext cx="6250940" cy="2304627"/>
          </a:xfrm>
        </p:spPr>
        <p:txBody>
          <a:bodyPr vert="horz" lIns="91440" tIns="45720" rIns="91440" bIns="45720" rtlCol="0" anchor="b">
            <a:normAutofit/>
          </a:bodyPr>
          <a:lstStyle/>
          <a:p>
            <a:pPr marL="457200"/>
            <a:endParaRPr lang="en-US" sz="2000"/>
          </a:p>
          <a:p>
            <a:pPr marL="0"/>
            <a:endParaRPr lang="en-US" sz="2000"/>
          </a:p>
        </p:txBody>
      </p:sp>
      <p:sp>
        <p:nvSpPr>
          <p:cNvPr id="4" name="TextBox 3">
            <a:extLst>
              <a:ext uri="{FF2B5EF4-FFF2-40B4-BE49-F238E27FC236}">
                <a16:creationId xmlns:a16="http://schemas.microsoft.com/office/drawing/2014/main" id="{9DD2AB8B-763F-4522-AB6E-A001A634A7CF}"/>
              </a:ext>
            </a:extLst>
          </p:cNvPr>
          <p:cNvSpPr txBox="1"/>
          <p:nvPr/>
        </p:nvSpPr>
        <p:spPr>
          <a:xfrm>
            <a:off x="4976030" y="1606578"/>
            <a:ext cx="6783296" cy="477851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28600">
              <a:lnSpc>
                <a:spcPct val="90000"/>
              </a:lnSpc>
              <a:spcAft>
                <a:spcPts val="600"/>
              </a:spcAft>
              <a:buFont typeface="Arial" panose="020B0604020202020204" pitchFamily="34" charset="0"/>
              <a:buChar char="•"/>
            </a:pPr>
            <a:r>
              <a:rPr lang="en-US" sz="2600" dirty="0">
                <a:latin typeface="Times New Roman"/>
                <a:cs typeface="Times New Roman"/>
              </a:rPr>
              <a:t>Easy and simple User Interface for the people who is going to evaluate the vehicle’s pollution emission’s status.</a:t>
            </a:r>
            <a:endParaRPr lang="en-US" sz="2600">
              <a:latin typeface="Times New Roman"/>
              <a:cs typeface="Times New Roman"/>
            </a:endParaRPr>
          </a:p>
          <a:p>
            <a:pPr marL="285750" indent="-228600">
              <a:lnSpc>
                <a:spcPct val="90000"/>
              </a:lnSpc>
              <a:spcAft>
                <a:spcPts val="600"/>
              </a:spcAft>
              <a:buFont typeface="Arial" panose="020B0604020202020204" pitchFamily="34" charset="0"/>
              <a:buChar char="•"/>
            </a:pPr>
            <a:r>
              <a:rPr lang="en-US" sz="2600" dirty="0">
                <a:latin typeface="Times New Roman"/>
                <a:cs typeface="Times New Roman"/>
              </a:rPr>
              <a:t>Random Forest Regression give the accurate result of the prediction up to 98% which is the algorithm we used for prediction.</a:t>
            </a:r>
            <a:endParaRPr lang="en-US" sz="2600">
              <a:latin typeface="Times New Roman"/>
              <a:cs typeface="Times New Roman"/>
            </a:endParaRPr>
          </a:p>
          <a:p>
            <a:pPr marL="285750" indent="-228600">
              <a:lnSpc>
                <a:spcPct val="90000"/>
              </a:lnSpc>
              <a:spcAft>
                <a:spcPts val="600"/>
              </a:spcAft>
              <a:buFont typeface="Arial" panose="020B0604020202020204" pitchFamily="34" charset="0"/>
              <a:buChar char="•"/>
            </a:pPr>
            <a:r>
              <a:rPr lang="en-US" sz="2600" dirty="0">
                <a:latin typeface="Times New Roman"/>
                <a:cs typeface="Times New Roman"/>
              </a:rPr>
              <a:t>It is widely used for managing risks in the transportation sector.</a:t>
            </a:r>
            <a:endParaRPr lang="en-US" sz="2600">
              <a:latin typeface="Times New Roman"/>
              <a:cs typeface="Times New Roman"/>
            </a:endParaRPr>
          </a:p>
          <a:p>
            <a:pPr marL="285750" indent="-228600">
              <a:lnSpc>
                <a:spcPct val="90000"/>
              </a:lnSpc>
              <a:spcAft>
                <a:spcPts val="600"/>
              </a:spcAft>
              <a:buFont typeface="Arial" panose="020B0604020202020204" pitchFamily="34" charset="0"/>
              <a:buChar char="•"/>
            </a:pPr>
            <a:r>
              <a:rPr lang="en-US" sz="2600" dirty="0">
                <a:latin typeface="Times New Roman"/>
                <a:cs typeface="Times New Roman"/>
              </a:rPr>
              <a:t>It can work in real time and predict as soon as the necessary details for prediction are given to the model. </a:t>
            </a:r>
            <a:endParaRPr lang="en-US" sz="2600">
              <a:latin typeface="Times New Roman"/>
              <a:cs typeface="Times New Roman"/>
            </a:endParaRPr>
          </a:p>
        </p:txBody>
      </p:sp>
    </p:spTree>
    <p:extLst>
      <p:ext uri="{BB962C8B-B14F-4D97-AF65-F5344CB8AC3E}">
        <p14:creationId xmlns:p14="http://schemas.microsoft.com/office/powerpoint/2010/main" val="2308226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3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5B70EE-DAE0-440C-AC63-839BC93B456D}"/>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latin typeface="Times New Roman"/>
                <a:cs typeface="Calibri Light"/>
              </a:rPr>
              <a:t>Disadvantage Of This Model :</a:t>
            </a:r>
            <a:endParaRPr lang="en-US">
              <a:solidFill>
                <a:schemeClr val="accent1"/>
              </a:solidFill>
              <a:latin typeface="Times New Roman"/>
              <a:cs typeface="Times New Roman"/>
            </a:endParaRPr>
          </a:p>
        </p:txBody>
      </p:sp>
      <p:cxnSp>
        <p:nvCxnSpPr>
          <p:cNvPr id="30" name="Straight Connector 3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67DFCCE-560E-4CA5-AA79-56F8DD83CF29}"/>
              </a:ext>
            </a:extLst>
          </p:cNvPr>
          <p:cNvSpPr>
            <a:spLocks noGrp="1"/>
          </p:cNvSpPr>
          <p:nvPr>
            <p:ph idx="1"/>
          </p:nvPr>
        </p:nvSpPr>
        <p:spPr>
          <a:xfrm>
            <a:off x="4976031" y="963877"/>
            <a:ext cx="6377769" cy="4930246"/>
          </a:xfrm>
        </p:spPr>
        <p:txBody>
          <a:bodyPr vert="horz" lIns="91440" tIns="45720" rIns="91440" bIns="45720" rtlCol="0" anchor="ctr">
            <a:normAutofit/>
          </a:bodyPr>
          <a:lstStyle/>
          <a:p>
            <a:r>
              <a:rPr lang="en-US" sz="2400">
                <a:latin typeface="Times New Roman"/>
                <a:ea typeface="+mn-lt"/>
                <a:cs typeface="+mn-lt"/>
              </a:rPr>
              <a:t>Gives 98% accuracy for the prediction status leading to over fitting of data. </a:t>
            </a:r>
          </a:p>
          <a:p>
            <a:r>
              <a:rPr lang="en-US" sz="2400">
                <a:latin typeface="Times New Roman"/>
                <a:ea typeface="+mn-lt"/>
                <a:cs typeface="+mn-lt"/>
              </a:rPr>
              <a:t>It could not work anywhere like a web-application, if one is using other should be static. </a:t>
            </a:r>
          </a:p>
          <a:p>
            <a:r>
              <a:rPr lang="en-US" sz="2400">
                <a:latin typeface="Times New Roman"/>
                <a:ea typeface="+mn-lt"/>
                <a:cs typeface="+mn-lt"/>
              </a:rPr>
              <a:t>Needs multiple value for the prediction</a:t>
            </a:r>
            <a:r>
              <a:rPr lang="en-US" sz="2400">
                <a:ea typeface="+mn-lt"/>
                <a:cs typeface="+mn-lt"/>
              </a:rPr>
              <a:t>. </a:t>
            </a:r>
            <a:endParaRPr lang="en-US" sz="2400">
              <a:cs typeface="Calibri"/>
            </a:endParaRPr>
          </a:p>
        </p:txBody>
      </p:sp>
    </p:spTree>
    <p:extLst>
      <p:ext uri="{BB962C8B-B14F-4D97-AF65-F5344CB8AC3E}">
        <p14:creationId xmlns:p14="http://schemas.microsoft.com/office/powerpoint/2010/main" val="781992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F23D-E03D-4B16-ABF9-A2E6E4961D04}"/>
              </a:ext>
            </a:extLst>
          </p:cNvPr>
          <p:cNvSpPr>
            <a:spLocks noGrp="1"/>
          </p:cNvSpPr>
          <p:nvPr>
            <p:ph type="title"/>
          </p:nvPr>
        </p:nvSpPr>
        <p:spPr>
          <a:xfrm>
            <a:off x="1653363" y="365760"/>
            <a:ext cx="9367203" cy="1188720"/>
          </a:xfrm>
        </p:spPr>
        <p:txBody>
          <a:bodyPr>
            <a:normAutofit/>
          </a:bodyPr>
          <a:lstStyle/>
          <a:p>
            <a:r>
              <a:rPr lang="en-US">
                <a:latin typeface="Times New Roman"/>
                <a:ea typeface="+mj-lt"/>
                <a:cs typeface="+mj-lt"/>
              </a:rPr>
              <a:t>APPLICATIONS :</a:t>
            </a:r>
            <a:endParaRPr lang="en-US">
              <a:latin typeface="Times New Roman"/>
              <a:cs typeface="Times New Roman"/>
            </a:endParaRPr>
          </a:p>
        </p:txBody>
      </p:sp>
      <p:sp>
        <p:nvSpPr>
          <p:cNvPr id="23" name="Freeform: Shape 22">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1977044-19EF-4D88-8AFD-64AFF0D145CA}"/>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US" sz="2200">
                <a:latin typeface="Times New Roman"/>
                <a:ea typeface="+mn-lt"/>
                <a:cs typeface="+mn-lt"/>
              </a:rPr>
              <a:t>It is widely used for managing risks in the transportation and ecological sector. Government as well as RTA officials need to know the credibility of customers they are dealing with in real time. </a:t>
            </a:r>
          </a:p>
          <a:p>
            <a:r>
              <a:rPr lang="en-US" sz="2200">
                <a:latin typeface="Times New Roman"/>
                <a:ea typeface="+mn-lt"/>
                <a:cs typeface="+mn-lt"/>
              </a:rPr>
              <a:t>To have an idea of customer relationship cycle such as customer acquisition, increasing value of the customer and customer retention and standards of vehicle hybridization. </a:t>
            </a:r>
          </a:p>
          <a:p>
            <a:r>
              <a:rPr lang="en-US" sz="2200">
                <a:latin typeface="Times New Roman"/>
                <a:ea typeface="+mn-lt"/>
                <a:cs typeface="+mn-lt"/>
              </a:rPr>
              <a:t>Due to tremendous growth in data this industry deals with, analysis and transformation of the data into useful knowledge has become a task beyond human ability. </a:t>
            </a:r>
          </a:p>
          <a:p>
            <a:r>
              <a:rPr lang="en-US" sz="2200">
                <a:latin typeface="Times New Roman"/>
                <a:ea typeface="+mn-lt"/>
                <a:cs typeface="+mn-lt"/>
              </a:rPr>
              <a:t>So we use Machine Learning Algorithms to analyze the data and propose what transportation sector companies need to achieve their needs.</a:t>
            </a:r>
            <a:endParaRPr lang="en-US" sz="2200">
              <a:latin typeface="Times New Roman"/>
              <a:cs typeface="Calibri"/>
            </a:endParaRPr>
          </a:p>
        </p:txBody>
      </p:sp>
    </p:spTree>
    <p:extLst>
      <p:ext uri="{BB962C8B-B14F-4D97-AF65-F5344CB8AC3E}">
        <p14:creationId xmlns:p14="http://schemas.microsoft.com/office/powerpoint/2010/main" val="2317499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E3F603-F730-495D-8552-032F036D349D}"/>
              </a:ext>
            </a:extLst>
          </p:cNvPr>
          <p:cNvSpPr>
            <a:spLocks noGrp="1"/>
          </p:cNvSpPr>
          <p:nvPr>
            <p:ph type="title"/>
          </p:nvPr>
        </p:nvSpPr>
        <p:spPr>
          <a:xfrm>
            <a:off x="420134" y="2182272"/>
            <a:ext cx="3476625" cy="2127538"/>
          </a:xfrm>
        </p:spPr>
        <p:txBody>
          <a:bodyPr>
            <a:normAutofit/>
          </a:bodyPr>
          <a:lstStyle/>
          <a:p>
            <a:r>
              <a:rPr lang="en-US" dirty="0">
                <a:solidFill>
                  <a:srgbClr val="FFFFFF"/>
                </a:solidFill>
                <a:latin typeface="Times New Roman"/>
                <a:cs typeface="Calibri Light"/>
              </a:rPr>
              <a:t>Future Scope </a:t>
            </a: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2A3B7CC-CE64-4951-8CE0-C365670CD4BD}"/>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600">
                <a:latin typeface="Times New Roman"/>
                <a:ea typeface="+mn-lt"/>
                <a:cs typeface="+mn-lt"/>
              </a:rPr>
              <a:t>The scope of Machine Learning is not limited to the transport sector. Rather, it is expanding across all fields such as banking and finance, information technology, media &amp; entertainment, gaming, and the automotive industry.</a:t>
            </a:r>
          </a:p>
          <a:p>
            <a:r>
              <a:rPr lang="en-US" sz="2600">
                <a:latin typeface="Times New Roman"/>
                <a:ea typeface="+mn-lt"/>
                <a:cs typeface="+mn-lt"/>
              </a:rPr>
              <a:t>Furthermost, Random forest regression algorithm can be applied on other datasets available for co2 emission to further investigate its accuracy.</a:t>
            </a:r>
          </a:p>
          <a:p>
            <a:r>
              <a:rPr lang="en-US" sz="2600">
                <a:latin typeface="Times New Roman"/>
                <a:ea typeface="+mn-lt"/>
                <a:cs typeface="+mn-lt"/>
              </a:rPr>
              <a:t>In further studies, we will try to conduct experiments on larger datasets or try to tune the model so as to achieve the state of-art performance of the model.</a:t>
            </a:r>
            <a:endParaRPr lang="en-US" sz="2600">
              <a:latin typeface="Times New Roman"/>
              <a:cs typeface="Calibri"/>
            </a:endParaRPr>
          </a:p>
        </p:txBody>
      </p:sp>
    </p:spTree>
    <p:extLst>
      <p:ext uri="{BB962C8B-B14F-4D97-AF65-F5344CB8AC3E}">
        <p14:creationId xmlns:p14="http://schemas.microsoft.com/office/powerpoint/2010/main" val="2966149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8" name="Rectangle 2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6AE5FB-7BCE-4C07-931E-74DA85A7872E}"/>
              </a:ext>
            </a:extLst>
          </p:cNvPr>
          <p:cNvSpPr>
            <a:spLocks noGrp="1"/>
          </p:cNvSpPr>
          <p:nvPr>
            <p:ph type="title"/>
          </p:nvPr>
        </p:nvSpPr>
        <p:spPr>
          <a:xfrm>
            <a:off x="1043631" y="809898"/>
            <a:ext cx="9942716" cy="1554480"/>
          </a:xfrm>
        </p:spPr>
        <p:txBody>
          <a:bodyPr anchor="ctr">
            <a:normAutofit/>
          </a:bodyPr>
          <a:lstStyle/>
          <a:p>
            <a:r>
              <a:rPr lang="en-US" sz="4800">
                <a:latin typeface="Times New Roman"/>
                <a:cs typeface="Calibri Light"/>
              </a:rPr>
              <a:t>Conclusion </a:t>
            </a:r>
            <a:r>
              <a:rPr lang="en-US" sz="4800">
                <a:cs typeface="Calibri Light"/>
              </a:rPr>
              <a:t>: </a:t>
            </a:r>
          </a:p>
        </p:txBody>
      </p:sp>
      <p:sp>
        <p:nvSpPr>
          <p:cNvPr id="3" name="Content Placeholder 2">
            <a:extLst>
              <a:ext uri="{FF2B5EF4-FFF2-40B4-BE49-F238E27FC236}">
                <a16:creationId xmlns:a16="http://schemas.microsoft.com/office/drawing/2014/main" id="{B87F892E-4FCF-4FE8-8C13-71A86079D86F}"/>
              </a:ext>
            </a:extLst>
          </p:cNvPr>
          <p:cNvSpPr>
            <a:spLocks noGrp="1"/>
          </p:cNvSpPr>
          <p:nvPr>
            <p:ph idx="1"/>
          </p:nvPr>
        </p:nvSpPr>
        <p:spPr>
          <a:xfrm>
            <a:off x="1045028" y="2297275"/>
            <a:ext cx="10421483" cy="4137179"/>
          </a:xfrm>
        </p:spPr>
        <p:txBody>
          <a:bodyPr vert="horz" lIns="91440" tIns="45720" rIns="91440" bIns="45720" rtlCol="0" anchor="ctr">
            <a:normAutofit/>
          </a:bodyPr>
          <a:lstStyle/>
          <a:p>
            <a:r>
              <a:rPr lang="en-US" sz="2400">
                <a:latin typeface="Times New Roman"/>
                <a:ea typeface="+mn-lt"/>
                <a:cs typeface="+mn-lt"/>
              </a:rPr>
              <a:t>In this paper, the Random Forest algorithm is adopted to build a UI model for predicting pollutants default in the lending sector and the results are stored in the database. </a:t>
            </a:r>
            <a:endParaRPr lang="en-US" sz="2400">
              <a:latin typeface="Times New Roman"/>
              <a:cs typeface="Calibri"/>
            </a:endParaRPr>
          </a:p>
          <a:p>
            <a:r>
              <a:rPr lang="en-US" sz="2400">
                <a:latin typeface="Times New Roman"/>
                <a:ea typeface="+mn-lt"/>
                <a:cs typeface="+mn-lt"/>
              </a:rPr>
              <a:t>The Experiment shows that the algorithm performs outstanding than the data mining algorithms in the prediction of defaulters and has strong ability of generalization. </a:t>
            </a:r>
          </a:p>
          <a:p>
            <a:r>
              <a:rPr lang="en-US" sz="2400">
                <a:latin typeface="Times New Roman"/>
                <a:ea typeface="+mn-lt"/>
                <a:cs typeface="+mn-lt"/>
              </a:rPr>
              <a:t> There is no definitive guide of which algorithms to use given any situation. What may work on some data sets may not necessarily work on others.</a:t>
            </a:r>
          </a:p>
          <a:p>
            <a:r>
              <a:rPr lang="en-US" sz="2400">
                <a:latin typeface="Times New Roman"/>
                <a:ea typeface="+mn-lt"/>
                <a:cs typeface="+mn-lt"/>
              </a:rPr>
              <a:t> Therefore, always evaluate methods using cross validation to get a reliable estimates.</a:t>
            </a:r>
            <a:endParaRPr lang="en-US" sz="2400">
              <a:latin typeface="Times New Roman"/>
              <a:cs typeface="Calibri" panose="020F0502020204030204"/>
            </a:endParaRPr>
          </a:p>
        </p:txBody>
      </p:sp>
      <p:cxnSp>
        <p:nvCxnSpPr>
          <p:cNvPr id="34" name="Straight Connector 3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5180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6">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8">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0">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2">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6E7955-05BA-43E2-99EF-2B23FE7AB32E}"/>
              </a:ext>
            </a:extLst>
          </p:cNvPr>
          <p:cNvSpPr>
            <a:spLocks noGrp="1"/>
          </p:cNvSpPr>
          <p:nvPr>
            <p:ph type="title"/>
          </p:nvPr>
        </p:nvSpPr>
        <p:spPr>
          <a:xfrm>
            <a:off x="987689" y="3071183"/>
            <a:ext cx="9910296" cy="2590027"/>
          </a:xfrm>
        </p:spPr>
        <p:txBody>
          <a:bodyPr vert="horz" lIns="91440" tIns="45720" rIns="91440" bIns="45720" rtlCol="0" anchor="t">
            <a:normAutofit/>
          </a:bodyPr>
          <a:lstStyle/>
          <a:p>
            <a:r>
              <a:rPr lang="en-US" sz="7200" kern="1200" dirty="0">
                <a:latin typeface="Times New Roman"/>
                <a:cs typeface="Times New Roman"/>
              </a:rPr>
              <a:t>THANK YOU</a:t>
            </a:r>
          </a:p>
        </p:txBody>
      </p:sp>
      <p:sp>
        <p:nvSpPr>
          <p:cNvPr id="26" name="Rectangle 14">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0842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8" name="Rectangle 3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A96503-C975-4CBC-B02E-05E8D4B248AB}"/>
              </a:ext>
            </a:extLst>
          </p:cNvPr>
          <p:cNvSpPr>
            <a:spLocks noGrp="1"/>
          </p:cNvSpPr>
          <p:nvPr>
            <p:ph type="title"/>
          </p:nvPr>
        </p:nvSpPr>
        <p:spPr>
          <a:xfrm>
            <a:off x="1043631" y="809898"/>
            <a:ext cx="9942716" cy="1554480"/>
          </a:xfrm>
        </p:spPr>
        <p:txBody>
          <a:bodyPr anchor="ctr">
            <a:normAutofit/>
          </a:bodyPr>
          <a:lstStyle/>
          <a:p>
            <a:r>
              <a:rPr lang="en-US" sz="4800">
                <a:latin typeface="Times New Roman"/>
                <a:cs typeface="Calibri Light"/>
              </a:rPr>
              <a:t>Introduction:</a:t>
            </a:r>
            <a:endParaRPr lang="en-US" sz="4800">
              <a:latin typeface="Times New Roman"/>
              <a:cs typeface="Times New Roman"/>
            </a:endParaRPr>
          </a:p>
        </p:txBody>
      </p:sp>
      <p:sp>
        <p:nvSpPr>
          <p:cNvPr id="3" name="Content Placeholder 2">
            <a:extLst>
              <a:ext uri="{FF2B5EF4-FFF2-40B4-BE49-F238E27FC236}">
                <a16:creationId xmlns:a16="http://schemas.microsoft.com/office/drawing/2014/main" id="{BF3D605E-4594-4D24-95C2-52772934C7CD}"/>
              </a:ext>
            </a:extLst>
          </p:cNvPr>
          <p:cNvSpPr>
            <a:spLocks noGrp="1"/>
          </p:cNvSpPr>
          <p:nvPr>
            <p:ph idx="1"/>
          </p:nvPr>
        </p:nvSpPr>
        <p:spPr>
          <a:xfrm>
            <a:off x="1045028" y="2370344"/>
            <a:ext cx="9941319" cy="4168493"/>
          </a:xfrm>
        </p:spPr>
        <p:txBody>
          <a:bodyPr vert="horz" lIns="91440" tIns="45720" rIns="91440" bIns="45720" rtlCol="0" anchor="ctr">
            <a:noAutofit/>
          </a:bodyPr>
          <a:lstStyle/>
          <a:p>
            <a:r>
              <a:rPr lang="en-US" sz="2400" dirty="0">
                <a:latin typeface="Times New Roman"/>
                <a:ea typeface="+mn-lt"/>
                <a:cs typeface="+mn-lt"/>
              </a:rPr>
              <a:t>Machine learning is an application of artificial intelligence (AI) that provides systems the ability to automatically learn and improve from experience without being explicitly programmed</a:t>
            </a:r>
          </a:p>
          <a:p>
            <a:r>
              <a:rPr lang="en-US" sz="2400" dirty="0">
                <a:latin typeface="Times New Roman"/>
                <a:ea typeface="+mn-lt"/>
                <a:cs typeface="+mn-lt"/>
              </a:rPr>
              <a:t>Carbon dioxide emissions or CO2 emissions are emissions stemming from the burning of fossil fuels and the manufacture of cement; they include carbon dioxide produced during consumption of solid, liquid, and gas fuels as well as gas flaring.</a:t>
            </a:r>
          </a:p>
          <a:p>
            <a:r>
              <a:rPr lang="en-US" sz="2400" dirty="0">
                <a:latin typeface="Times New Roman"/>
                <a:ea typeface="+mn-lt"/>
                <a:cs typeface="+mn-lt"/>
              </a:rPr>
              <a:t>Here we use Machine Learning to predict CO2 emission of a car using its data. The model uses a handful of variables to predict the CO2 emissions of a car. The purpose of this model is to make accurate CO2 emission predictions given a few variables, using the random forest regression as the foundation. </a:t>
            </a:r>
            <a:endParaRPr lang="en-US" sz="2400" dirty="0">
              <a:latin typeface="Times New Roman"/>
              <a:cs typeface="Calibri"/>
            </a:endParaRPr>
          </a:p>
          <a:p>
            <a:endParaRPr lang="en-US" sz="2000">
              <a:cs typeface="Calibri"/>
            </a:endParaRPr>
          </a:p>
        </p:txBody>
      </p:sp>
      <p:cxnSp>
        <p:nvCxnSpPr>
          <p:cNvPr id="44" name="Straight Connector 4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581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3B7E6C-30D4-4367-9D25-55193FD4F622}"/>
              </a:ext>
            </a:extLst>
          </p:cNvPr>
          <p:cNvSpPr>
            <a:spLocks noGrp="1"/>
          </p:cNvSpPr>
          <p:nvPr>
            <p:ph type="title"/>
          </p:nvPr>
        </p:nvSpPr>
        <p:spPr>
          <a:xfrm>
            <a:off x="411981" y="700081"/>
            <a:ext cx="2785796" cy="1188950"/>
          </a:xfrm>
        </p:spPr>
        <p:txBody>
          <a:bodyPr anchor="b">
            <a:normAutofit/>
          </a:bodyPr>
          <a:lstStyle/>
          <a:p>
            <a:r>
              <a:rPr lang="en-US" sz="3800" b="1">
                <a:latin typeface="Times New Roman"/>
                <a:ea typeface="+mj-lt"/>
                <a:cs typeface="+mj-lt"/>
              </a:rPr>
              <a:t>Overview :</a:t>
            </a:r>
            <a:br>
              <a:rPr lang="en-US" sz="3800">
                <a:latin typeface="Calibri Light"/>
                <a:ea typeface="+mj-lt"/>
                <a:cs typeface="+mj-lt"/>
              </a:rPr>
            </a:br>
            <a:endParaRPr lang="en-US" sz="3800">
              <a:latin typeface="Times New Roman"/>
              <a:cs typeface="Calibri Light"/>
            </a:endParaRPr>
          </a:p>
        </p:txBody>
      </p:sp>
      <p:grpSp>
        <p:nvGrpSpPr>
          <p:cNvPr id="29" name="Group 2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0" name="Rectangle 2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F2B42A-BF16-44AB-AC0F-2F6A761BB65E}"/>
              </a:ext>
            </a:extLst>
          </p:cNvPr>
          <p:cNvSpPr>
            <a:spLocks noGrp="1"/>
          </p:cNvSpPr>
          <p:nvPr>
            <p:ph idx="1"/>
          </p:nvPr>
        </p:nvSpPr>
        <p:spPr>
          <a:xfrm>
            <a:off x="793660" y="2599509"/>
            <a:ext cx="10811722" cy="3947009"/>
          </a:xfrm>
        </p:spPr>
        <p:txBody>
          <a:bodyPr vert="horz" lIns="91440" tIns="45720" rIns="91440" bIns="45720" rtlCol="0" anchor="ctr">
            <a:normAutofit lnSpcReduction="10000"/>
          </a:bodyPr>
          <a:lstStyle/>
          <a:p>
            <a:r>
              <a:rPr lang="en-US" sz="2600">
                <a:latin typeface="Times New Roman"/>
                <a:cs typeface="Times New Roman"/>
              </a:rPr>
              <a:t>Nowadays, there are many factors affecting nature. Vehicle exhaust plays a major source of anthropogenic carbon dioxide (CO2) in metropolitan cities.</a:t>
            </a:r>
            <a:endParaRPr lang="en-US" sz="2600">
              <a:latin typeface="Calibri" panose="020F0502020204030204"/>
              <a:cs typeface="Calibri" panose="020F0502020204030204"/>
            </a:endParaRPr>
          </a:p>
          <a:p>
            <a:r>
              <a:rPr lang="en-US" sz="2600">
                <a:latin typeface="Times New Roman"/>
                <a:cs typeface="Times New Roman"/>
              </a:rPr>
              <a:t>The number of vehicles emitting CO2 beyond a particular threshold should be seized by concerning RTA region head.</a:t>
            </a:r>
            <a:endParaRPr lang="en-US" sz="2600">
              <a:latin typeface="Calibri" panose="020F0502020204030204"/>
              <a:cs typeface="Calibri" panose="020F0502020204030204"/>
            </a:endParaRPr>
          </a:p>
          <a:p>
            <a:r>
              <a:rPr lang="en-US" sz="2600">
                <a:latin typeface="Times New Roman"/>
                <a:cs typeface="Times New Roman"/>
              </a:rPr>
              <a:t>Here a new model for classifying pollutant level in automobile sector by using Machine Learning concepts. The model has been built using data form automobile sector to predict the status of CO2 emission.</a:t>
            </a:r>
            <a:endParaRPr lang="en-US" sz="2600">
              <a:latin typeface="Calibri" panose="020F0502020204030204"/>
              <a:cs typeface="Calibri" panose="020F0502020204030204"/>
            </a:endParaRPr>
          </a:p>
          <a:p>
            <a:r>
              <a:rPr lang="en-US" sz="2600">
                <a:latin typeface="Times New Roman"/>
                <a:cs typeface="Times New Roman"/>
              </a:rPr>
              <a:t> One algorithms have been used to build the proposed model:-Random Forest.</a:t>
            </a:r>
            <a:endParaRPr lang="en-US" sz="2600">
              <a:ea typeface="+mn-lt"/>
              <a:cs typeface="+mn-lt"/>
            </a:endParaRPr>
          </a:p>
          <a:p>
            <a:pPr marL="0" indent="0">
              <a:buNone/>
            </a:pPr>
            <a:br>
              <a:rPr lang="en-US" sz="2000" dirty="0">
                <a:latin typeface="Times New Roman"/>
                <a:cs typeface="Times New Roman"/>
              </a:rPr>
            </a:br>
            <a:endParaRPr lang="en-US" sz="2000">
              <a:ea typeface="+mn-lt"/>
              <a:cs typeface="+mn-lt"/>
            </a:endParaRPr>
          </a:p>
        </p:txBody>
      </p:sp>
    </p:spTree>
    <p:extLst>
      <p:ext uri="{BB962C8B-B14F-4D97-AF65-F5344CB8AC3E}">
        <p14:creationId xmlns:p14="http://schemas.microsoft.com/office/powerpoint/2010/main" val="2918339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3">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159A61-0FE3-407A-9FF1-97B493614F8C}"/>
              </a:ext>
            </a:extLst>
          </p:cNvPr>
          <p:cNvSpPr>
            <a:spLocks noGrp="1"/>
          </p:cNvSpPr>
          <p:nvPr>
            <p:ph type="title"/>
          </p:nvPr>
        </p:nvSpPr>
        <p:spPr>
          <a:xfrm>
            <a:off x="451981" y="490925"/>
            <a:ext cx="5411244" cy="803646"/>
          </a:xfrm>
        </p:spPr>
        <p:txBody>
          <a:bodyPr vert="horz" lIns="91440" tIns="45720" rIns="91440" bIns="45720" rtlCol="0" anchor="ctr">
            <a:normAutofit/>
          </a:bodyPr>
          <a:lstStyle/>
          <a:p>
            <a:r>
              <a:rPr lang="en-US" kern="1200">
                <a:solidFill>
                  <a:schemeClr val="tx1"/>
                </a:solidFill>
                <a:latin typeface="+mj-lt"/>
                <a:ea typeface="+mj-ea"/>
                <a:cs typeface="+mj-cs"/>
              </a:rPr>
              <a:t>LITERATURE SURVEY :</a:t>
            </a:r>
          </a:p>
        </p:txBody>
      </p:sp>
      <p:sp>
        <p:nvSpPr>
          <p:cNvPr id="3" name="Content Placeholder 2">
            <a:extLst>
              <a:ext uri="{FF2B5EF4-FFF2-40B4-BE49-F238E27FC236}">
                <a16:creationId xmlns:a16="http://schemas.microsoft.com/office/drawing/2014/main" id="{49E424F6-C1D0-4379-B68F-A80B5A5F12C8}"/>
              </a:ext>
            </a:extLst>
          </p:cNvPr>
          <p:cNvSpPr>
            <a:spLocks noGrp="1"/>
          </p:cNvSpPr>
          <p:nvPr>
            <p:ph idx="1"/>
          </p:nvPr>
        </p:nvSpPr>
        <p:spPr>
          <a:xfrm>
            <a:off x="504173" y="1561594"/>
            <a:ext cx="5118657" cy="4411610"/>
          </a:xfrm>
        </p:spPr>
        <p:txBody>
          <a:bodyPr vert="horz" lIns="91440" tIns="45720" rIns="91440" bIns="45720" rtlCol="0" anchor="t">
            <a:normAutofit/>
          </a:bodyPr>
          <a:lstStyle/>
          <a:p>
            <a:r>
              <a:rPr lang="en-US" sz="2200" dirty="0">
                <a:latin typeface="Times New Roman"/>
                <a:cs typeface="Times New Roman"/>
              </a:rPr>
              <a:t>Existing Problem:</a:t>
            </a:r>
          </a:p>
          <a:p>
            <a:pPr marL="0" indent="0" algn="just">
              <a:buNone/>
            </a:pPr>
            <a:r>
              <a:rPr lang="en-US" sz="2200" dirty="0">
                <a:latin typeface="Times New Roman"/>
                <a:cs typeface="Times New Roman"/>
              </a:rPr>
              <a:t>The amount of Co2 emission from the transport sector (including cars) accounts for about 20% of total CO2 emissions. Accordingly, from the viewpoint of preventing global warming, reducing that proportion is a key issue. In regard to CO2 emissions from cars, fuel economy standards are getting together all over the world, so improving fuel economy of cars is strongly desired. </a:t>
            </a:r>
          </a:p>
        </p:txBody>
      </p:sp>
      <p:sp>
        <p:nvSpPr>
          <p:cNvPr id="4" name="TextBox 3">
            <a:extLst>
              <a:ext uri="{FF2B5EF4-FFF2-40B4-BE49-F238E27FC236}">
                <a16:creationId xmlns:a16="http://schemas.microsoft.com/office/drawing/2014/main" id="{66CA298E-57D7-4D0F-9C32-B3B354178473}"/>
              </a:ext>
            </a:extLst>
          </p:cNvPr>
          <p:cNvSpPr txBox="1"/>
          <p:nvPr/>
        </p:nvSpPr>
        <p:spPr>
          <a:xfrm>
            <a:off x="5974185" y="1561593"/>
            <a:ext cx="5379615" cy="441161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200" dirty="0">
                <a:latin typeface="Times New Roman"/>
                <a:cs typeface="Times New Roman"/>
              </a:rPr>
              <a:t>Proposed Solution :</a:t>
            </a:r>
          </a:p>
          <a:p>
            <a:pPr>
              <a:lnSpc>
                <a:spcPct val="90000"/>
              </a:lnSpc>
              <a:spcAft>
                <a:spcPts val="600"/>
              </a:spcAft>
            </a:pPr>
            <a:r>
              <a:rPr lang="en-US" sz="2400" u="sng" dirty="0">
                <a:latin typeface="Times New Roman"/>
                <a:cs typeface="Calibri" panose="020F0502020204030204"/>
              </a:rPr>
              <a:t>Machine Learning (Random Forest Regression):</a:t>
            </a:r>
          </a:p>
          <a:p>
            <a:pPr>
              <a:lnSpc>
                <a:spcPct val="90000"/>
              </a:lnSpc>
              <a:spcAft>
                <a:spcPts val="600"/>
              </a:spcAft>
            </a:pPr>
            <a:r>
              <a:rPr lang="en-US" sz="2200" dirty="0">
                <a:latin typeface="Times New Roman"/>
                <a:cs typeface="Times New Roman"/>
              </a:rPr>
              <a:t>Here in this project we are going to use random forest regression. By using this algorithm depends upon our input data the output of the vehicle are going to predict the CO2 emission of that particular car. So that if the emission of CO2 of that particular car is more than the threshold value then that car details should be sent to the particular RTA region head to seize the car.</a:t>
            </a:r>
          </a:p>
        </p:txBody>
      </p:sp>
    </p:spTree>
    <p:extLst>
      <p:ext uri="{BB962C8B-B14F-4D97-AF65-F5344CB8AC3E}">
        <p14:creationId xmlns:p14="http://schemas.microsoft.com/office/powerpoint/2010/main" val="2376841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C0DB9C61-90E0-484F-8602-02F49EDC1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A4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3F7ED563-E5DB-4937-BF78-7893C4D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680" y="228036"/>
            <a:ext cx="11724640" cy="63779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7479E9-1B1B-4EAB-88EA-8F1B9E8B01CA}"/>
              </a:ext>
            </a:extLst>
          </p:cNvPr>
          <p:cNvSpPr>
            <a:spLocks noGrp="1"/>
          </p:cNvSpPr>
          <p:nvPr>
            <p:ph type="title"/>
          </p:nvPr>
        </p:nvSpPr>
        <p:spPr>
          <a:xfrm>
            <a:off x="871220" y="860028"/>
            <a:ext cx="6006192" cy="1324907"/>
          </a:xfrm>
        </p:spPr>
        <p:txBody>
          <a:bodyPr>
            <a:normAutofit/>
          </a:bodyPr>
          <a:lstStyle/>
          <a:p>
            <a:r>
              <a:rPr lang="en-US">
                <a:solidFill>
                  <a:srgbClr val="4A4E6C"/>
                </a:solidFill>
                <a:ea typeface="+mj-lt"/>
                <a:cs typeface="+mj-lt"/>
              </a:rPr>
              <a:t>THEORETICAL ANALYSIS</a:t>
            </a:r>
            <a:endParaRPr lang="en-US">
              <a:solidFill>
                <a:srgbClr val="4A4E6C"/>
              </a:solidFill>
            </a:endParaRPr>
          </a:p>
        </p:txBody>
      </p:sp>
      <p:sp>
        <p:nvSpPr>
          <p:cNvPr id="3" name="Content Placeholder 2">
            <a:extLst>
              <a:ext uri="{FF2B5EF4-FFF2-40B4-BE49-F238E27FC236}">
                <a16:creationId xmlns:a16="http://schemas.microsoft.com/office/drawing/2014/main" id="{8744945D-E0B0-46AC-B079-83359F400970}"/>
              </a:ext>
            </a:extLst>
          </p:cNvPr>
          <p:cNvSpPr>
            <a:spLocks noGrp="1"/>
          </p:cNvSpPr>
          <p:nvPr>
            <p:ph idx="1"/>
          </p:nvPr>
        </p:nvSpPr>
        <p:spPr>
          <a:xfrm>
            <a:off x="871220" y="2248823"/>
            <a:ext cx="6006192" cy="3928139"/>
          </a:xfrm>
        </p:spPr>
        <p:txBody>
          <a:bodyPr vert="horz" lIns="91440" tIns="45720" rIns="91440" bIns="45720" rtlCol="0" anchor="t">
            <a:normAutofit/>
          </a:bodyPr>
          <a:lstStyle/>
          <a:p>
            <a:pPr algn="just"/>
            <a:r>
              <a:rPr lang="en-US" sz="2000" dirty="0">
                <a:solidFill>
                  <a:srgbClr val="4A4E6C"/>
                </a:solidFill>
                <a:latin typeface="Times New Roman"/>
                <a:ea typeface="+mn-lt"/>
                <a:cs typeface="+mn-lt"/>
              </a:rPr>
              <a:t>The peculiarity of this problem is collecting the vehicles details in real time and working with the prediction at the same time, so we developed a user interface for the people who'll be accessing the emission of pollutants (CO2) status prediction. </a:t>
            </a:r>
            <a:endParaRPr lang="en-US"/>
          </a:p>
          <a:p>
            <a:pPr algn="just"/>
            <a:r>
              <a:rPr lang="en-US" sz="2000" dirty="0">
                <a:solidFill>
                  <a:srgbClr val="4A4E6C"/>
                </a:solidFill>
                <a:latin typeface="Times New Roman"/>
                <a:ea typeface="+mn-lt"/>
                <a:cs typeface="+mn-lt"/>
              </a:rPr>
              <a:t>The formula is as follows Accuracy = [IQR = Q3-Q1] </a:t>
            </a:r>
            <a:endParaRPr lang="en-US" sz="2000" dirty="0">
              <a:solidFill>
                <a:srgbClr val="4A4E6C"/>
              </a:solidFill>
              <a:latin typeface="Times New Roman"/>
              <a:cs typeface="Calibri"/>
            </a:endParaRPr>
          </a:p>
          <a:p>
            <a:pPr algn="just"/>
            <a:r>
              <a:rPr lang="en-US" sz="2000" dirty="0">
                <a:solidFill>
                  <a:srgbClr val="4A4E6C"/>
                </a:solidFill>
                <a:latin typeface="Times New Roman"/>
                <a:ea typeface="+mn-lt"/>
                <a:cs typeface="+mn-lt"/>
              </a:rPr>
              <a:t>At first we calculated the Q1 and Q3 values respectively to calculate IQR (inter quartile range) value. This is also called as mid-spread, H-spread, is a measure of statistical dispersion being equal </a:t>
            </a:r>
            <a:r>
              <a:rPr lang="en-US" sz="2000" dirty="0" err="1">
                <a:solidFill>
                  <a:srgbClr val="4A4E6C"/>
                </a:solidFill>
                <a:latin typeface="Times New Roman"/>
                <a:ea typeface="+mn-lt"/>
                <a:cs typeface="+mn-lt"/>
              </a:rPr>
              <a:t>tothe</a:t>
            </a:r>
            <a:r>
              <a:rPr lang="en-US" sz="2000" dirty="0">
                <a:solidFill>
                  <a:srgbClr val="4A4E6C"/>
                </a:solidFill>
                <a:latin typeface="Times New Roman"/>
                <a:ea typeface="+mn-lt"/>
                <a:cs typeface="+mn-lt"/>
              </a:rPr>
              <a:t> difference between 75th and 25th percentiles, or between upper and lower quartiles</a:t>
            </a:r>
            <a:endParaRPr lang="en-US" sz="2000" dirty="0">
              <a:solidFill>
                <a:srgbClr val="4A4E6C"/>
              </a:solidFill>
              <a:latin typeface="Times New Roman"/>
              <a:cs typeface="Calibri"/>
            </a:endParaRPr>
          </a:p>
        </p:txBody>
      </p:sp>
      <p:sp>
        <p:nvSpPr>
          <p:cNvPr id="18" name="Rectangle 12">
            <a:extLst>
              <a:ext uri="{FF2B5EF4-FFF2-40B4-BE49-F238E27FC236}">
                <a16:creationId xmlns:a16="http://schemas.microsoft.com/office/drawing/2014/main" id="{2306B647-FE95-4550-8350-3D2180C62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60466" y="699706"/>
            <a:ext cx="4114800" cy="5477256"/>
          </a:xfrm>
          <a:prstGeom prst="rect">
            <a:avLst/>
          </a:prstGeom>
          <a:solidFill>
            <a:srgbClr val="FFFFFF"/>
          </a:solidFill>
          <a:ln w="15875">
            <a:solidFill>
              <a:srgbClr val="4A4E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automatically generated">
            <a:extLst>
              <a:ext uri="{FF2B5EF4-FFF2-40B4-BE49-F238E27FC236}">
                <a16:creationId xmlns:a16="http://schemas.microsoft.com/office/drawing/2014/main" id="{4532C10F-0E9D-4D09-8A5D-501A11CDCE96}"/>
              </a:ext>
            </a:extLst>
          </p:cNvPr>
          <p:cNvPicPr>
            <a:picLocks noChangeAspect="1"/>
          </p:cNvPicPr>
          <p:nvPr/>
        </p:nvPicPr>
        <p:blipFill rotWithShape="1">
          <a:blip r:embed="rId2"/>
          <a:srcRect l="10005" r="9625" b="1"/>
          <a:stretch/>
        </p:blipFill>
        <p:spPr>
          <a:xfrm>
            <a:off x="7523826" y="862763"/>
            <a:ext cx="3788081" cy="5151142"/>
          </a:xfrm>
          <a:prstGeom prst="rect">
            <a:avLst/>
          </a:prstGeom>
        </p:spPr>
      </p:pic>
    </p:spTree>
    <p:extLst>
      <p:ext uri="{BB962C8B-B14F-4D97-AF65-F5344CB8AC3E}">
        <p14:creationId xmlns:p14="http://schemas.microsoft.com/office/powerpoint/2010/main" val="590322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3E803-082C-4857-8155-83C6E05F2C2F}"/>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a:t> Block Diagram</a:t>
            </a:r>
          </a:p>
          <a:p>
            <a:endParaRPr lang="en-US" sz="3700"/>
          </a:p>
        </p:txBody>
      </p:sp>
      <p:sp>
        <p:nvSpPr>
          <p:cNvPr id="28" name="Rectangle 2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automatically generated">
            <a:extLst>
              <a:ext uri="{FF2B5EF4-FFF2-40B4-BE49-F238E27FC236}">
                <a16:creationId xmlns:a16="http://schemas.microsoft.com/office/drawing/2014/main" id="{2B7DF2F2-6758-427B-9F11-1934221E19D0}"/>
              </a:ext>
            </a:extLst>
          </p:cNvPr>
          <p:cNvPicPr>
            <a:picLocks noChangeAspect="1"/>
          </p:cNvPicPr>
          <p:nvPr/>
        </p:nvPicPr>
        <p:blipFill rotWithShape="1">
          <a:blip r:embed="rId2"/>
          <a:srcRect l="2559" r="-1" b="-1"/>
          <a:stretch/>
        </p:blipFill>
        <p:spPr>
          <a:xfrm>
            <a:off x="545238" y="534675"/>
            <a:ext cx="7636879" cy="5935806"/>
          </a:xfrm>
          <a:prstGeom prst="rect">
            <a:avLst/>
          </a:prstGeom>
        </p:spPr>
      </p:pic>
      <p:sp>
        <p:nvSpPr>
          <p:cNvPr id="32" name="Rectangle 31">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0395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86AF6F-45E0-4B41-9517-A7FD5347734F}"/>
              </a:ext>
            </a:extLst>
          </p:cNvPr>
          <p:cNvSpPr>
            <a:spLocks noGrp="1"/>
          </p:cNvSpPr>
          <p:nvPr>
            <p:ph type="title"/>
          </p:nvPr>
        </p:nvSpPr>
        <p:spPr>
          <a:xfrm>
            <a:off x="7522020" y="3061223"/>
            <a:ext cx="4036334" cy="2387600"/>
          </a:xfrm>
        </p:spPr>
        <p:txBody>
          <a:bodyPr vert="horz" lIns="91440" tIns="45720" rIns="91440" bIns="45720" rtlCol="0" anchor="t">
            <a:normAutofit/>
          </a:bodyPr>
          <a:lstStyle/>
          <a:p>
            <a:r>
              <a:rPr lang="en-US" sz="5400"/>
              <a:t>FLOWCHART</a:t>
            </a:r>
          </a:p>
        </p:txBody>
      </p:sp>
      <p:sp>
        <p:nvSpPr>
          <p:cNvPr id="9" name="Rectangle 9">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close up of a map&#10;&#10;Description automatically generated">
            <a:extLst>
              <a:ext uri="{FF2B5EF4-FFF2-40B4-BE49-F238E27FC236}">
                <a16:creationId xmlns:a16="http://schemas.microsoft.com/office/drawing/2014/main" id="{4A0FD926-ADCB-4DF9-95AA-818ED4C0835C}"/>
              </a:ext>
            </a:extLst>
          </p:cNvPr>
          <p:cNvPicPr>
            <a:picLocks noChangeAspect="1"/>
          </p:cNvPicPr>
          <p:nvPr/>
        </p:nvPicPr>
        <p:blipFill rotWithShape="1">
          <a:blip r:embed="rId2"/>
          <a:srcRect l="3273" r="-2" b="-2"/>
          <a:stretch/>
        </p:blipFill>
        <p:spPr>
          <a:xfrm>
            <a:off x="743945" y="666728"/>
            <a:ext cx="5838713" cy="5465791"/>
          </a:xfrm>
          <a:prstGeom prst="rect">
            <a:avLst/>
          </a:prstGeom>
        </p:spPr>
      </p:pic>
      <p:grpSp>
        <p:nvGrpSpPr>
          <p:cNvPr id="13" name="Group 1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18" name="Rectangle 1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52164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Triangle 2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3BE69B-1897-43F2-A3A1-04EB6D250F0E}"/>
              </a:ext>
            </a:extLst>
          </p:cNvPr>
          <p:cNvSpPr>
            <a:spLocks noGrp="1"/>
          </p:cNvSpPr>
          <p:nvPr>
            <p:ph type="title"/>
          </p:nvPr>
        </p:nvSpPr>
        <p:spPr>
          <a:xfrm>
            <a:off x="1075767" y="1188637"/>
            <a:ext cx="2988234" cy="4480726"/>
          </a:xfrm>
        </p:spPr>
        <p:txBody>
          <a:bodyPr vert="horz" lIns="91440" tIns="45720" rIns="91440" bIns="45720" rtlCol="0">
            <a:normAutofit/>
          </a:bodyPr>
          <a:lstStyle/>
          <a:p>
            <a:pPr algn="r"/>
            <a:r>
              <a:rPr lang="en-US" sz="5600" kern="1200">
                <a:latin typeface="+mj-lt"/>
                <a:ea typeface="+mj-ea"/>
                <a:cs typeface="+mj-cs"/>
              </a:rPr>
              <a:t>Software Designing</a:t>
            </a:r>
          </a:p>
        </p:txBody>
      </p:sp>
      <p:cxnSp>
        <p:nvCxnSpPr>
          <p:cNvPr id="26" name="Straight Connector 2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6EB1F52-3AC4-4545-8358-3DB3EE8DA9B2}"/>
              </a:ext>
            </a:extLst>
          </p:cNvPr>
          <p:cNvSpPr>
            <a:spLocks noGrp="1"/>
          </p:cNvSpPr>
          <p:nvPr>
            <p:ph idx="1"/>
          </p:nvPr>
        </p:nvSpPr>
        <p:spPr>
          <a:xfrm>
            <a:off x="5255260" y="1648870"/>
            <a:ext cx="4702848" cy="3560260"/>
          </a:xfrm>
        </p:spPr>
        <p:txBody>
          <a:bodyPr vert="horz" lIns="91440" tIns="45720" rIns="91440" bIns="45720" rtlCol="0" anchor="ctr">
            <a:normAutofit/>
          </a:bodyPr>
          <a:lstStyle/>
          <a:p>
            <a:r>
              <a:rPr lang="en-US" sz="2400" dirty="0" err="1">
                <a:latin typeface="Times New Roman"/>
                <a:cs typeface="Times New Roman"/>
              </a:rPr>
              <a:t>Jupyter</a:t>
            </a:r>
            <a:r>
              <a:rPr lang="en-US" sz="2400" dirty="0">
                <a:latin typeface="Times New Roman"/>
                <a:cs typeface="Times New Roman"/>
              </a:rPr>
              <a:t> Notebook Environment.</a:t>
            </a:r>
          </a:p>
          <a:p>
            <a:r>
              <a:rPr lang="en-US" sz="2400" dirty="0">
                <a:latin typeface="Times New Roman"/>
                <a:cs typeface="Times New Roman"/>
              </a:rPr>
              <a:t>Spyder Ide.</a:t>
            </a:r>
          </a:p>
          <a:p>
            <a:r>
              <a:rPr lang="en-US" sz="2400" dirty="0">
                <a:latin typeface="Times New Roman"/>
                <a:cs typeface="Times New Roman"/>
              </a:rPr>
              <a:t>Machine Learning Algorithms.</a:t>
            </a:r>
          </a:p>
          <a:p>
            <a:r>
              <a:rPr lang="en-US" sz="2400" dirty="0">
                <a:latin typeface="Times New Roman"/>
                <a:cs typeface="Times New Roman"/>
              </a:rPr>
              <a:t>Python (pandas, </a:t>
            </a:r>
            <a:r>
              <a:rPr lang="en-US" sz="2400" dirty="0" err="1">
                <a:latin typeface="Times New Roman"/>
                <a:cs typeface="Times New Roman"/>
              </a:rPr>
              <a:t>numpy</a:t>
            </a:r>
            <a:r>
              <a:rPr lang="en-US" sz="2400" dirty="0">
                <a:latin typeface="Times New Roman"/>
                <a:cs typeface="Times New Roman"/>
              </a:rPr>
              <a:t>, matplotlib, seaborn, </a:t>
            </a:r>
            <a:r>
              <a:rPr lang="en-US" sz="2400" dirty="0" err="1">
                <a:latin typeface="Times New Roman"/>
                <a:cs typeface="Times New Roman"/>
              </a:rPr>
              <a:t>sklearn</a:t>
            </a:r>
            <a:r>
              <a:rPr lang="en-US" sz="2400" dirty="0">
                <a:latin typeface="Times New Roman"/>
                <a:cs typeface="Times New Roman"/>
              </a:rPr>
              <a:t>).</a:t>
            </a:r>
          </a:p>
          <a:p>
            <a:r>
              <a:rPr lang="en-US" sz="2400" dirty="0">
                <a:latin typeface="Times New Roman"/>
                <a:cs typeface="Times New Roman"/>
              </a:rPr>
              <a:t>HTML.</a:t>
            </a:r>
          </a:p>
          <a:p>
            <a:r>
              <a:rPr lang="en-US" sz="2400" dirty="0">
                <a:latin typeface="Times New Roman"/>
                <a:cs typeface="Times New Roman"/>
              </a:rPr>
              <a:t>Flask.</a:t>
            </a:r>
          </a:p>
        </p:txBody>
      </p:sp>
    </p:spTree>
    <p:extLst>
      <p:ext uri="{BB962C8B-B14F-4D97-AF65-F5344CB8AC3E}">
        <p14:creationId xmlns:p14="http://schemas.microsoft.com/office/powerpoint/2010/main" val="3365479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01160-3988-4FD2-A43E-38B16F39CF3B}"/>
              </a:ext>
            </a:extLst>
          </p:cNvPr>
          <p:cNvSpPr>
            <a:spLocks noGrp="1"/>
          </p:cNvSpPr>
          <p:nvPr>
            <p:ph type="title"/>
          </p:nvPr>
        </p:nvSpPr>
        <p:spPr>
          <a:xfrm>
            <a:off x="1653363" y="365760"/>
            <a:ext cx="9367203" cy="1188720"/>
          </a:xfrm>
        </p:spPr>
        <p:txBody>
          <a:bodyPr>
            <a:normAutofit/>
          </a:bodyPr>
          <a:lstStyle/>
          <a:p>
            <a:r>
              <a:rPr lang="en-US">
                <a:cs typeface="Calibri Light"/>
              </a:rPr>
              <a:t>Software Designing Details :</a:t>
            </a:r>
          </a:p>
        </p:txBody>
      </p:sp>
      <p:sp>
        <p:nvSpPr>
          <p:cNvPr id="39" name="Freeform: Shape 31">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3">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35">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46DB645-3E5F-4C51-A03F-377BA2584FBA}"/>
              </a:ext>
            </a:extLst>
          </p:cNvPr>
          <p:cNvSpPr>
            <a:spLocks noGrp="1"/>
          </p:cNvSpPr>
          <p:nvPr>
            <p:ph idx="1"/>
          </p:nvPr>
        </p:nvSpPr>
        <p:spPr>
          <a:xfrm>
            <a:off x="1653363" y="2176272"/>
            <a:ext cx="9367204" cy="4041648"/>
          </a:xfrm>
        </p:spPr>
        <p:txBody>
          <a:bodyPr anchor="t">
            <a:normAutofit/>
          </a:bodyPr>
          <a:lstStyle/>
          <a:p>
            <a:r>
              <a:rPr lang="en-US" sz="2000" dirty="0">
                <a:latin typeface="Times New Roman"/>
                <a:cs typeface="Times New Roman"/>
              </a:rPr>
              <a:t>We developed this emission of CO2 status prediction by using the Python language which is a interpreted and high level programming language and using the Machine Learning algorithms. </a:t>
            </a:r>
          </a:p>
          <a:p>
            <a:r>
              <a:rPr lang="en-US" sz="2000" dirty="0">
                <a:latin typeface="Times New Roman"/>
                <a:cs typeface="Times New Roman"/>
              </a:rPr>
              <a:t>For coding we used the </a:t>
            </a:r>
            <a:r>
              <a:rPr lang="en-US" sz="2000" dirty="0" err="1">
                <a:latin typeface="Times New Roman"/>
                <a:cs typeface="Times New Roman"/>
              </a:rPr>
              <a:t>Jupyter</a:t>
            </a:r>
            <a:r>
              <a:rPr lang="en-US" sz="2000" dirty="0">
                <a:latin typeface="Times New Roman"/>
                <a:cs typeface="Times New Roman"/>
              </a:rPr>
              <a:t> Notebook environment of the Anaconda distributions and the Spyder, it is an integrated scientific programming in the python language. </a:t>
            </a:r>
          </a:p>
          <a:p>
            <a:r>
              <a:rPr lang="en-US" sz="2000" dirty="0">
                <a:latin typeface="Times New Roman"/>
                <a:cs typeface="Times New Roman"/>
              </a:rPr>
              <a:t>For creating a user interface for the prediction we used the Flask. It is a micro web framework written in Python. </a:t>
            </a:r>
          </a:p>
          <a:p>
            <a:r>
              <a:rPr lang="en-US" sz="2000" dirty="0">
                <a:latin typeface="Times New Roman"/>
                <a:cs typeface="Times New Roman"/>
              </a:rPr>
              <a:t>It is classified as a micro framework because it does not require particular tools or libraries. It has no database abstraction layer, form validation, or any other components where pre-existing third-party libraries provide common functions.</a:t>
            </a:r>
          </a:p>
          <a:p>
            <a:r>
              <a:rPr lang="en-US" sz="2000" dirty="0">
                <a:latin typeface="Times New Roman"/>
                <a:cs typeface="Times New Roman"/>
              </a:rPr>
              <a:t> And we used a scripting language to create a webpage is HTML by creating the templates to use in the functions of the Flask and HTML.</a:t>
            </a:r>
          </a:p>
        </p:txBody>
      </p:sp>
    </p:spTree>
    <p:extLst>
      <p:ext uri="{BB962C8B-B14F-4D97-AF65-F5344CB8AC3E}">
        <p14:creationId xmlns:p14="http://schemas.microsoft.com/office/powerpoint/2010/main" val="4094284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Introduction:</vt:lpstr>
      <vt:lpstr>Overview : </vt:lpstr>
      <vt:lpstr>LITERATURE SURVEY :</vt:lpstr>
      <vt:lpstr>THEORETICAL ANALYSIS</vt:lpstr>
      <vt:lpstr> Block Diagram </vt:lpstr>
      <vt:lpstr>FLOWCHART</vt:lpstr>
      <vt:lpstr>Software Designing</vt:lpstr>
      <vt:lpstr>Software Designing Details :</vt:lpstr>
      <vt:lpstr>EXPERIMENTAL INVESTIGATION :</vt:lpstr>
      <vt:lpstr>Result:</vt:lpstr>
      <vt:lpstr>Advantages Of This Model  : </vt:lpstr>
      <vt:lpstr>Disadvantage Of This Model :</vt:lpstr>
      <vt:lpstr>APPLICATIONS :</vt:lpstr>
      <vt:lpstr>Future Scope </vt:lpstr>
      <vt:lpstr>Conclusion :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837</cp:revision>
  <dcterms:created xsi:type="dcterms:W3CDTF">2020-09-03T15:53:21Z</dcterms:created>
  <dcterms:modified xsi:type="dcterms:W3CDTF">2020-09-04T05:43:03Z</dcterms:modified>
</cp:coreProperties>
</file>