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702B24-668D-48EE-9AC9-4D099339FC74}"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BA777B2-EB3B-47C8-BD0F-35B4383B7800}" type="slidenum">
              <a:rPr lang="en-IN" smtClean="0"/>
              <a:t>‹#›</a:t>
            </a:fld>
            <a:endParaRPr lang="en-IN"/>
          </a:p>
        </p:txBody>
      </p:sp>
    </p:spTree>
    <p:extLst>
      <p:ext uri="{BB962C8B-B14F-4D97-AF65-F5344CB8AC3E}">
        <p14:creationId xmlns:p14="http://schemas.microsoft.com/office/powerpoint/2010/main" val="249059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02B24-668D-48EE-9AC9-4D099339FC74}"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A777B2-EB3B-47C8-BD0F-35B4383B7800}" type="slidenum">
              <a:rPr lang="en-IN" smtClean="0"/>
              <a:t>‹#›</a:t>
            </a:fld>
            <a:endParaRPr lang="en-IN"/>
          </a:p>
        </p:txBody>
      </p:sp>
    </p:spTree>
    <p:extLst>
      <p:ext uri="{BB962C8B-B14F-4D97-AF65-F5344CB8AC3E}">
        <p14:creationId xmlns:p14="http://schemas.microsoft.com/office/powerpoint/2010/main" val="370624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02B24-668D-48EE-9AC9-4D099339FC74}"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A777B2-EB3B-47C8-BD0F-35B4383B780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4718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A702B24-668D-48EE-9AC9-4D099339FC74}"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A777B2-EB3B-47C8-BD0F-35B4383B7800}" type="slidenum">
              <a:rPr lang="en-IN" smtClean="0"/>
              <a:t>‹#›</a:t>
            </a:fld>
            <a:endParaRPr lang="en-IN"/>
          </a:p>
        </p:txBody>
      </p:sp>
    </p:spTree>
    <p:extLst>
      <p:ext uri="{BB962C8B-B14F-4D97-AF65-F5344CB8AC3E}">
        <p14:creationId xmlns:p14="http://schemas.microsoft.com/office/powerpoint/2010/main" val="2571601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A702B24-668D-48EE-9AC9-4D099339FC74}"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A777B2-EB3B-47C8-BD0F-35B4383B780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8436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A702B24-668D-48EE-9AC9-4D099339FC74}"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A777B2-EB3B-47C8-BD0F-35B4383B7800}" type="slidenum">
              <a:rPr lang="en-IN" smtClean="0"/>
              <a:t>‹#›</a:t>
            </a:fld>
            <a:endParaRPr lang="en-IN"/>
          </a:p>
        </p:txBody>
      </p:sp>
    </p:spTree>
    <p:extLst>
      <p:ext uri="{BB962C8B-B14F-4D97-AF65-F5344CB8AC3E}">
        <p14:creationId xmlns:p14="http://schemas.microsoft.com/office/powerpoint/2010/main" val="1226620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02B24-668D-48EE-9AC9-4D099339FC74}"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A777B2-EB3B-47C8-BD0F-35B4383B7800}" type="slidenum">
              <a:rPr lang="en-IN" smtClean="0"/>
              <a:t>‹#›</a:t>
            </a:fld>
            <a:endParaRPr lang="en-IN"/>
          </a:p>
        </p:txBody>
      </p:sp>
    </p:spTree>
    <p:extLst>
      <p:ext uri="{BB962C8B-B14F-4D97-AF65-F5344CB8AC3E}">
        <p14:creationId xmlns:p14="http://schemas.microsoft.com/office/powerpoint/2010/main" val="1676684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02B24-668D-48EE-9AC9-4D099339FC74}"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A777B2-EB3B-47C8-BD0F-35B4383B7800}" type="slidenum">
              <a:rPr lang="en-IN" smtClean="0"/>
              <a:t>‹#›</a:t>
            </a:fld>
            <a:endParaRPr lang="en-IN"/>
          </a:p>
        </p:txBody>
      </p:sp>
    </p:spTree>
    <p:extLst>
      <p:ext uri="{BB962C8B-B14F-4D97-AF65-F5344CB8AC3E}">
        <p14:creationId xmlns:p14="http://schemas.microsoft.com/office/powerpoint/2010/main" val="45511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02B24-668D-48EE-9AC9-4D099339FC74}"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A777B2-EB3B-47C8-BD0F-35B4383B7800}" type="slidenum">
              <a:rPr lang="en-IN" smtClean="0"/>
              <a:t>‹#›</a:t>
            </a:fld>
            <a:endParaRPr lang="en-IN"/>
          </a:p>
        </p:txBody>
      </p:sp>
    </p:spTree>
    <p:extLst>
      <p:ext uri="{BB962C8B-B14F-4D97-AF65-F5344CB8AC3E}">
        <p14:creationId xmlns:p14="http://schemas.microsoft.com/office/powerpoint/2010/main" val="307194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02B24-668D-48EE-9AC9-4D099339FC74}"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A777B2-EB3B-47C8-BD0F-35B4383B7800}" type="slidenum">
              <a:rPr lang="en-IN" smtClean="0"/>
              <a:t>‹#›</a:t>
            </a:fld>
            <a:endParaRPr lang="en-IN"/>
          </a:p>
        </p:txBody>
      </p:sp>
    </p:spTree>
    <p:extLst>
      <p:ext uri="{BB962C8B-B14F-4D97-AF65-F5344CB8AC3E}">
        <p14:creationId xmlns:p14="http://schemas.microsoft.com/office/powerpoint/2010/main" val="3245127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702B24-668D-48EE-9AC9-4D099339FC74}"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BA777B2-EB3B-47C8-BD0F-35B4383B7800}" type="slidenum">
              <a:rPr lang="en-IN" smtClean="0"/>
              <a:t>‹#›</a:t>
            </a:fld>
            <a:endParaRPr lang="en-IN"/>
          </a:p>
        </p:txBody>
      </p:sp>
    </p:spTree>
    <p:extLst>
      <p:ext uri="{BB962C8B-B14F-4D97-AF65-F5344CB8AC3E}">
        <p14:creationId xmlns:p14="http://schemas.microsoft.com/office/powerpoint/2010/main" val="1927068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702B24-668D-48EE-9AC9-4D099339FC74}" type="datetimeFigureOut">
              <a:rPr lang="en-IN" smtClean="0"/>
              <a:t>04-09-2020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A777B2-EB3B-47C8-BD0F-35B4383B7800}" type="slidenum">
              <a:rPr lang="en-IN" smtClean="0"/>
              <a:t>‹#›</a:t>
            </a:fld>
            <a:endParaRPr lang="en-IN"/>
          </a:p>
        </p:txBody>
      </p:sp>
    </p:spTree>
    <p:extLst>
      <p:ext uri="{BB962C8B-B14F-4D97-AF65-F5344CB8AC3E}">
        <p14:creationId xmlns:p14="http://schemas.microsoft.com/office/powerpoint/2010/main" val="278139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702B24-668D-48EE-9AC9-4D099339FC74}" type="datetimeFigureOut">
              <a:rPr lang="en-IN" smtClean="0"/>
              <a:t>04-09-2020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BA777B2-EB3B-47C8-BD0F-35B4383B7800}" type="slidenum">
              <a:rPr lang="en-IN" smtClean="0"/>
              <a:t>‹#›</a:t>
            </a:fld>
            <a:endParaRPr lang="en-IN"/>
          </a:p>
        </p:txBody>
      </p:sp>
    </p:spTree>
    <p:extLst>
      <p:ext uri="{BB962C8B-B14F-4D97-AF65-F5344CB8AC3E}">
        <p14:creationId xmlns:p14="http://schemas.microsoft.com/office/powerpoint/2010/main" val="3507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02B24-668D-48EE-9AC9-4D099339FC74}" type="datetimeFigureOut">
              <a:rPr lang="en-IN" smtClean="0"/>
              <a:t>04-09-2020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BA777B2-EB3B-47C8-BD0F-35B4383B7800}" type="slidenum">
              <a:rPr lang="en-IN" smtClean="0"/>
              <a:t>‹#›</a:t>
            </a:fld>
            <a:endParaRPr lang="en-IN"/>
          </a:p>
        </p:txBody>
      </p:sp>
    </p:spTree>
    <p:extLst>
      <p:ext uri="{BB962C8B-B14F-4D97-AF65-F5344CB8AC3E}">
        <p14:creationId xmlns:p14="http://schemas.microsoft.com/office/powerpoint/2010/main" val="82909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702B24-668D-48EE-9AC9-4D099339FC74}"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BA777B2-EB3B-47C8-BD0F-35B4383B7800}" type="slidenum">
              <a:rPr lang="en-IN" smtClean="0"/>
              <a:t>‹#›</a:t>
            </a:fld>
            <a:endParaRPr lang="en-IN"/>
          </a:p>
        </p:txBody>
      </p:sp>
    </p:spTree>
    <p:extLst>
      <p:ext uri="{BB962C8B-B14F-4D97-AF65-F5344CB8AC3E}">
        <p14:creationId xmlns:p14="http://schemas.microsoft.com/office/powerpoint/2010/main" val="2192114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702B24-668D-48EE-9AC9-4D099339FC74}"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A777B2-EB3B-47C8-BD0F-35B4383B7800}" type="slidenum">
              <a:rPr lang="en-IN" smtClean="0"/>
              <a:t>‹#›</a:t>
            </a:fld>
            <a:endParaRPr lang="en-IN"/>
          </a:p>
        </p:txBody>
      </p:sp>
    </p:spTree>
    <p:extLst>
      <p:ext uri="{BB962C8B-B14F-4D97-AF65-F5344CB8AC3E}">
        <p14:creationId xmlns:p14="http://schemas.microsoft.com/office/powerpoint/2010/main" val="388473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A702B24-668D-48EE-9AC9-4D099339FC74}" type="datetimeFigureOut">
              <a:rPr lang="en-IN" smtClean="0"/>
              <a:t>04-09-2020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BA777B2-EB3B-47C8-BD0F-35B4383B7800}" type="slidenum">
              <a:rPr lang="en-IN" smtClean="0"/>
              <a:t>‹#›</a:t>
            </a:fld>
            <a:endParaRPr lang="en-IN"/>
          </a:p>
        </p:txBody>
      </p:sp>
    </p:spTree>
    <p:extLst>
      <p:ext uri="{BB962C8B-B14F-4D97-AF65-F5344CB8AC3E}">
        <p14:creationId xmlns:p14="http://schemas.microsoft.com/office/powerpoint/2010/main" val="84650978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fif"/><Relationship Id="rId1" Type="http://schemas.openxmlformats.org/officeDocument/2006/relationships/slideLayout" Target="../slideLayouts/slideLayout6.xml"/><Relationship Id="rId4" Type="http://schemas.openxmlformats.org/officeDocument/2006/relationships/hyperlink" Target="http://jinifur.deviantart.com/art/Empty-Room-stock-555912113"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7022" y="744069"/>
            <a:ext cx="8374060" cy="4726193"/>
          </a:xfrm>
        </p:spPr>
        <p:txBody>
          <a:bodyPr>
            <a:normAutofit/>
          </a:bodyPr>
          <a:lstStyle/>
          <a:p>
            <a:r>
              <a:rPr lang="en-US" sz="2000" dirty="0">
                <a:latin typeface="Algerian" panose="04020705040A02060702" pitchFamily="82" charset="0"/>
                <a:cs typeface="Arial" panose="020B0604020202020204" pitchFamily="34" charset="0"/>
              </a:rPr>
              <a:t> </a:t>
            </a:r>
            <a:r>
              <a:rPr lang="en-IN" sz="2000" dirty="0">
                <a:latin typeface="Algerian" panose="04020705040A02060702" pitchFamily="82" charset="0"/>
                <a:cs typeface="Arial" panose="020B0604020202020204" pitchFamily="34" charset="0"/>
              </a:rPr>
              <a:t>                              “  Detecting Building Defects</a:t>
            </a:r>
            <a:br>
              <a:rPr lang="en-IN" sz="2000" dirty="0">
                <a:latin typeface="Algerian" panose="04020705040A02060702" pitchFamily="82" charset="0"/>
                <a:cs typeface="Arial" panose="020B0604020202020204" pitchFamily="34" charset="0"/>
              </a:rPr>
            </a:br>
            <a:r>
              <a:rPr lang="en-IN" sz="2000" dirty="0">
                <a:latin typeface="Algerian" panose="04020705040A02060702" pitchFamily="82" charset="0"/>
                <a:cs typeface="Arial" panose="020B0604020202020204" pitchFamily="34" charset="0"/>
              </a:rPr>
              <a:t>                             Using Convolution Neural Network”</a:t>
            </a:r>
            <a:br>
              <a:rPr lang="en-IN" sz="2000" dirty="0">
                <a:latin typeface="Algerian" panose="04020705040A02060702" pitchFamily="82" charset="0"/>
                <a:cs typeface="Arial" panose="020B0604020202020204" pitchFamily="34" charset="0"/>
              </a:rPr>
            </a:br>
            <a:r>
              <a:rPr lang="en-IN" sz="1600" dirty="0">
                <a:latin typeface="Times New Roman" panose="02020603050405020304" pitchFamily="18" charset="0"/>
                <a:cs typeface="Times New Roman" panose="02020603050405020304" pitchFamily="18" charset="0"/>
              </a:rPr>
              <a:t>                              SMART BRIDGE-REMOTE SUMMER INTERSHIP PROGRAM</a:t>
            </a:r>
            <a:br>
              <a:rPr lang="en-IN" sz="1600" dirty="0">
                <a:latin typeface="Arial" panose="020B0604020202020204" pitchFamily="34" charset="0"/>
                <a:cs typeface="Arial" panose="020B0604020202020204" pitchFamily="34" charset="0"/>
              </a:rPr>
            </a:br>
            <a:br>
              <a:rPr lang="en-IN" sz="1600" dirty="0">
                <a:latin typeface="Arial" panose="020B0604020202020204" pitchFamily="34" charset="0"/>
                <a:cs typeface="Arial" panose="020B0604020202020204" pitchFamily="34" charset="0"/>
              </a:rPr>
            </a:br>
            <a:br>
              <a:rPr lang="en-IN" sz="1400" dirty="0">
                <a:latin typeface="Arial" panose="020B0604020202020204" pitchFamily="34" charset="0"/>
                <a:cs typeface="Arial" panose="020B0604020202020204" pitchFamily="34" charset="0"/>
              </a:rPr>
            </a:br>
            <a:r>
              <a:rPr lang="en-IN" sz="1400" dirty="0">
                <a:latin typeface="Arial" panose="020B0604020202020204" pitchFamily="34" charset="0"/>
                <a:cs typeface="Arial" panose="020B0604020202020204" pitchFamily="34" charset="0"/>
              </a:rPr>
              <a:t>                                                                                                                                                                             </a:t>
            </a:r>
            <a:br>
              <a:rPr lang="en-IN" sz="1400" dirty="0">
                <a:latin typeface="Arial" panose="020B0604020202020204" pitchFamily="34" charset="0"/>
                <a:cs typeface="Arial" panose="020B0604020202020204" pitchFamily="34" charset="0"/>
              </a:rPr>
            </a:br>
            <a:br>
              <a:rPr lang="en-IN" sz="1400" dirty="0">
                <a:latin typeface="Arial" panose="020B0604020202020204" pitchFamily="34" charset="0"/>
                <a:cs typeface="Arial" panose="020B0604020202020204" pitchFamily="34" charset="0"/>
              </a:rPr>
            </a:br>
            <a:br>
              <a:rPr lang="en-IN" sz="1400" dirty="0">
                <a:latin typeface="Arial" panose="020B0604020202020204" pitchFamily="34" charset="0"/>
                <a:cs typeface="Arial" panose="020B0604020202020204" pitchFamily="34" charset="0"/>
              </a:rPr>
            </a:br>
            <a:br>
              <a:rPr lang="en-IN" sz="1400" dirty="0">
                <a:latin typeface="Arial" panose="020B0604020202020204" pitchFamily="34" charset="0"/>
                <a:cs typeface="Arial" panose="020B0604020202020204" pitchFamily="34" charset="0"/>
              </a:rPr>
            </a:br>
            <a:br>
              <a:rPr lang="en-IN" sz="1400" dirty="0">
                <a:latin typeface="Arial" panose="020B0604020202020204" pitchFamily="34" charset="0"/>
                <a:cs typeface="Arial" panose="020B0604020202020204" pitchFamily="34" charset="0"/>
              </a:rPr>
            </a:br>
            <a:r>
              <a:rPr lang="en-IN" sz="1400" dirty="0">
                <a:latin typeface="Algerian" panose="04020705040A02060702" pitchFamily="82" charset="0"/>
                <a:cs typeface="Arial" panose="020B0604020202020204" pitchFamily="34" charset="0"/>
              </a:rPr>
              <a:t>                                                                          Developed by</a:t>
            </a:r>
            <a:r>
              <a:rPr lang="en-IN" sz="1600" b="1" dirty="0">
                <a:latin typeface="Times New Roman" panose="02020603050405020304" pitchFamily="18" charset="0"/>
                <a:cs typeface="Times New Roman" panose="02020603050405020304" pitchFamily="18" charset="0"/>
              </a:rPr>
              <a:t>:          &gt;   Shreya Karan</a:t>
            </a: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                                                                                                     &gt;   </a:t>
            </a:r>
            <a:r>
              <a:rPr lang="en-IN" sz="1600" b="1" dirty="0" err="1">
                <a:latin typeface="Times New Roman" panose="02020603050405020304" pitchFamily="18" charset="0"/>
                <a:cs typeface="Times New Roman" panose="02020603050405020304" pitchFamily="18" charset="0"/>
              </a:rPr>
              <a:t>Namitha</a:t>
            </a:r>
            <a:r>
              <a:rPr lang="en-IN" sz="1600" b="1" dirty="0">
                <a:latin typeface="Times New Roman" panose="02020603050405020304" pitchFamily="18" charset="0"/>
                <a:cs typeface="Times New Roman" panose="02020603050405020304" pitchFamily="18" charset="0"/>
              </a:rPr>
              <a:t> GN</a:t>
            </a: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                                                                                                     &gt;  Aishwarya </a:t>
            </a:r>
            <a:r>
              <a:rPr lang="en-IN" sz="1600" b="1" dirty="0" err="1">
                <a:latin typeface="Times New Roman" panose="02020603050405020304" pitchFamily="18" charset="0"/>
                <a:cs typeface="Times New Roman" panose="02020603050405020304" pitchFamily="18" charset="0"/>
              </a:rPr>
              <a:t>kalal</a:t>
            </a: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                                                                                                     &gt;  Ramya R  Shet</a:t>
            </a: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                                                                                                     &gt;   Meghana G </a:t>
            </a:r>
            <a:br>
              <a:rPr lang="en-IN" sz="1400" dirty="0">
                <a:latin typeface="Times New Roman" panose="02020603050405020304" pitchFamily="18" charset="0"/>
                <a:cs typeface="Times New Roman" panose="02020603050405020304" pitchFamily="18" charset="0"/>
              </a:rPr>
            </a:br>
            <a:br>
              <a:rPr lang="en-IN" sz="1400" dirty="0">
                <a:latin typeface="Arial" panose="020B0604020202020204" pitchFamily="34" charset="0"/>
                <a:cs typeface="Arial" panose="020B0604020202020204" pitchFamily="34" charset="0"/>
              </a:rPr>
            </a:br>
            <a:r>
              <a:rPr lang="en-IN" sz="1400" dirty="0">
                <a:latin typeface="Arial" panose="020B0604020202020204" pitchFamily="34" charset="0"/>
                <a:cs typeface="Arial" panose="020B0604020202020204" pitchFamily="34" charset="0"/>
              </a:rPr>
              <a:t>                                                                                    </a:t>
            </a:r>
            <a:br>
              <a:rPr lang="en-IN" sz="1400" dirty="0">
                <a:latin typeface="Arial" panose="020B0604020202020204" pitchFamily="34" charset="0"/>
                <a:cs typeface="Arial" panose="020B0604020202020204" pitchFamily="34" charset="0"/>
              </a:rPr>
            </a:br>
            <a:br>
              <a:rPr lang="en-IN" sz="1400" dirty="0">
                <a:latin typeface="Arial" panose="020B0604020202020204" pitchFamily="34" charset="0"/>
                <a:cs typeface="Arial" panose="020B0604020202020204" pitchFamily="34" charset="0"/>
              </a:rPr>
            </a:br>
            <a:r>
              <a:rPr lang="en-IN" sz="1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61443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Algerian" panose="04020705040A02060702" pitchFamily="82" charset="0"/>
              </a:rPr>
              <a:t>               ADVANTAGES &amp; DISADVANTAGES</a:t>
            </a:r>
            <a:endParaRPr lang="en-IN" sz="2800" dirty="0">
              <a:latin typeface="Algerian" panose="04020705040A02060702" pitchFamily="82" charset="0"/>
            </a:endParaRPr>
          </a:p>
        </p:txBody>
      </p:sp>
      <p:sp>
        <p:nvSpPr>
          <p:cNvPr id="4" name="Content Placeholder 3"/>
          <p:cNvSpPr>
            <a:spLocks noGrp="1"/>
          </p:cNvSpPr>
          <p:nvPr>
            <p:ph sz="half" idx="2"/>
          </p:nvPr>
        </p:nvSpPr>
        <p:spPr/>
        <p:txBody>
          <a:bodyPr>
            <a:normAutofit lnSpcReduction="10000"/>
          </a:bodyPr>
          <a:lstStyle/>
          <a:p>
            <a:r>
              <a:rPr lang="en-US" dirty="0">
                <a:latin typeface="Algerian" panose="04020705040A02060702" pitchFamily="82" charset="0"/>
              </a:rPr>
              <a:t>ADVANTAGES</a:t>
            </a:r>
          </a:p>
          <a:p>
            <a:pPr algn="just"/>
            <a:r>
              <a:rPr lang="en-IN" dirty="0"/>
              <a:t>Image Classification using CNN model is widely used as they are powerful in achieving high accuracy with minimum error rate. </a:t>
            </a:r>
          </a:p>
          <a:p>
            <a:pPr algn="just"/>
            <a:r>
              <a:rPr lang="en-IN" dirty="0"/>
              <a:t>The main advantage of CNN compared to its predecessors is that it automatically detects the important features without any human supervision.</a:t>
            </a:r>
          </a:p>
          <a:p>
            <a:pPr lvl="0" algn="just"/>
            <a:endParaRPr lang="en-IN" dirty="0"/>
          </a:p>
          <a:p>
            <a:endParaRPr lang="en-IN" dirty="0"/>
          </a:p>
        </p:txBody>
      </p:sp>
      <p:sp>
        <p:nvSpPr>
          <p:cNvPr id="6" name="Content Placeholder 5"/>
          <p:cNvSpPr>
            <a:spLocks noGrp="1"/>
          </p:cNvSpPr>
          <p:nvPr>
            <p:ph sz="quarter" idx="4"/>
          </p:nvPr>
        </p:nvSpPr>
        <p:spPr/>
        <p:txBody>
          <a:bodyPr/>
          <a:lstStyle/>
          <a:p>
            <a:r>
              <a:rPr lang="en-US" dirty="0">
                <a:latin typeface="Algerian" panose="04020705040A02060702" pitchFamily="82" charset="0"/>
              </a:rPr>
              <a:t>DISADVANTAGES</a:t>
            </a:r>
          </a:p>
          <a:p>
            <a:pPr lvl="0" algn="just"/>
            <a:r>
              <a:rPr lang="en-IN" dirty="0">
                <a:solidFill>
                  <a:schemeClr val="tx1"/>
                </a:solidFill>
              </a:rPr>
              <a:t>Lack of ability to be spatially invariant to the input data.</a:t>
            </a:r>
          </a:p>
          <a:p>
            <a:pPr lvl="0"/>
            <a:r>
              <a:rPr lang="en-IN" dirty="0"/>
              <a:t>They do not encode the position and orientation of the object into their predictions.</a:t>
            </a:r>
          </a:p>
          <a:p>
            <a:endParaRPr lang="en-IN" dirty="0">
              <a:latin typeface="Algerian" panose="04020705040A02060702" pitchFamily="82" charset="0"/>
            </a:endParaRPr>
          </a:p>
        </p:txBody>
      </p:sp>
    </p:spTree>
    <p:extLst>
      <p:ext uri="{BB962C8B-B14F-4D97-AF65-F5344CB8AC3E}">
        <p14:creationId xmlns:p14="http://schemas.microsoft.com/office/powerpoint/2010/main" val="412589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Algerian" panose="04020705040A02060702" pitchFamily="82" charset="0"/>
              </a:rPr>
              <a:t>CONCLUSION</a:t>
            </a:r>
            <a:endParaRPr lang="en-IN" sz="2800" dirty="0">
              <a:latin typeface="Algerian" panose="04020705040A02060702" pitchFamily="82" charset="0"/>
            </a:endParaRP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This Project proposes an effective detecting building defects method using CNN layers and </a:t>
            </a:r>
            <a:r>
              <a:rPr lang="en-US" dirty="0" err="1">
                <a:latin typeface="Times New Roman" panose="02020603050405020304" pitchFamily="18" charset="0"/>
                <a:cs typeface="Times New Roman" panose="02020603050405020304" pitchFamily="18" charset="0"/>
              </a:rPr>
              <a:t>predction</a:t>
            </a:r>
            <a:r>
              <a:rPr lang="en-US" dirty="0">
                <a:latin typeface="Times New Roman" panose="02020603050405020304" pitchFamily="18" charset="0"/>
                <a:cs typeface="Times New Roman" panose="02020603050405020304" pitchFamily="18" charset="0"/>
              </a:rPr>
              <a:t> including movement containing region detection </a:t>
            </a:r>
            <a:r>
              <a:rPr lang="en-IN" dirty="0">
                <a:latin typeface="Times New Roman" panose="02020603050405020304" pitchFamily="18" charset="0"/>
                <a:cs typeface="Times New Roman" panose="02020603050405020304" pitchFamily="18" charset="0"/>
              </a:rPr>
              <a:t>based on cracked ,</a:t>
            </a:r>
            <a:r>
              <a:rPr lang="en-IN" dirty="0" err="1">
                <a:latin typeface="Times New Roman" panose="02020603050405020304" pitchFamily="18" charset="0"/>
                <a:cs typeface="Times New Roman" panose="02020603050405020304" pitchFamily="18" charset="0"/>
              </a:rPr>
              <a:t>patched,stain</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uncracked</a:t>
            </a:r>
            <a:r>
              <a:rPr lang="en-IN" dirty="0">
                <a:latin typeface="Times New Roman" panose="02020603050405020304" pitchFamily="18" charset="0"/>
                <a:cs typeface="Times New Roman" panose="02020603050405020304" pitchFamily="18" charset="0"/>
              </a:rPr>
              <a:t> smooth walls. The results show that the proposed algorithm achieves good detection </a:t>
            </a:r>
            <a:r>
              <a:rPr lang="en-IN" dirty="0" err="1">
                <a:latin typeface="Times New Roman" panose="02020603050405020304" pitchFamily="18" charset="0"/>
                <a:cs typeface="Times New Roman" panose="02020603050405020304" pitchFamily="18" charset="0"/>
              </a:rPr>
              <a:t>rates.These</a:t>
            </a:r>
            <a:r>
              <a:rPr lang="en-IN" dirty="0">
                <a:latin typeface="Times New Roman" panose="02020603050405020304" pitchFamily="18" charset="0"/>
                <a:cs typeface="Times New Roman" panose="02020603050405020304" pitchFamily="18" charset="0"/>
              </a:rPr>
              <a:t> results indicates that the proposed method is accurate and can be predicted by image process using concept of deep learning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10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DC349-E63D-495D-9677-ABE66688F46A}"/>
              </a:ext>
            </a:extLst>
          </p:cNvPr>
          <p:cNvSpPr>
            <a:spLocks noGrp="1"/>
          </p:cNvSpPr>
          <p:nvPr>
            <p:ph type="ctrTitle" idx="4294967295"/>
          </p:nvPr>
        </p:nvSpPr>
        <p:spPr>
          <a:xfrm>
            <a:off x="3276600" y="2514600"/>
            <a:ext cx="8915400" cy="2262188"/>
          </a:xfrm>
        </p:spPr>
        <p:txBody>
          <a:bodyPr/>
          <a:lstStyle/>
          <a:p>
            <a:r>
              <a:rPr lang="en-IN" sz="5400" dirty="0">
                <a:latin typeface="Algerian" panose="04020705040A02060702" pitchFamily="82" charset="0"/>
              </a:rPr>
              <a:t>       THANK YOU</a:t>
            </a:r>
            <a:br>
              <a:rPr lang="en-IN" dirty="0">
                <a:latin typeface="Algerian" panose="04020705040A02060702" pitchFamily="82" charset="0"/>
              </a:rPr>
            </a:br>
            <a:endParaRPr lang="en-IN" dirty="0"/>
          </a:p>
        </p:txBody>
      </p:sp>
    </p:spTree>
    <p:extLst>
      <p:ext uri="{BB962C8B-B14F-4D97-AF65-F5344CB8AC3E}">
        <p14:creationId xmlns:p14="http://schemas.microsoft.com/office/powerpoint/2010/main" val="163523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                  TABLE OF CONTENTS</a:t>
            </a:r>
            <a:endParaRPr lang="en-IN"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latin typeface="Algerian" panose="04020705040A02060702" pitchFamily="82" charset="0"/>
              </a:rPr>
              <a:t>&gt; Introduction</a:t>
            </a:r>
            <a:endParaRPr lang="en-IN" dirty="0">
              <a:latin typeface="Algerian" panose="04020705040A02060702" pitchFamily="82" charset="0"/>
            </a:endParaRPr>
          </a:p>
          <a:p>
            <a:r>
              <a:rPr lang="en-US" dirty="0">
                <a:latin typeface="Algerian" panose="04020705040A02060702" pitchFamily="82" charset="0"/>
              </a:rPr>
              <a:t>&gt; Purpose</a:t>
            </a:r>
          </a:p>
          <a:p>
            <a:r>
              <a:rPr lang="en-US" dirty="0">
                <a:latin typeface="Algerian" panose="04020705040A02060702" pitchFamily="82" charset="0"/>
              </a:rPr>
              <a:t>&gt; Block Diagram</a:t>
            </a:r>
          </a:p>
          <a:p>
            <a:r>
              <a:rPr lang="en-US" dirty="0">
                <a:latin typeface="Algerian" panose="04020705040A02060702" pitchFamily="82" charset="0"/>
              </a:rPr>
              <a:t>&gt; Flow Chart</a:t>
            </a:r>
          </a:p>
          <a:p>
            <a:r>
              <a:rPr lang="en-US" dirty="0">
                <a:latin typeface="Algerian" panose="04020705040A02060702" pitchFamily="82" charset="0"/>
              </a:rPr>
              <a:t>&gt; Software Designing</a:t>
            </a:r>
          </a:p>
          <a:p>
            <a:r>
              <a:rPr lang="en-US" dirty="0">
                <a:latin typeface="Algerian" panose="04020705040A02060702" pitchFamily="82" charset="0"/>
              </a:rPr>
              <a:t>&gt; Experimental Investigation</a:t>
            </a:r>
          </a:p>
          <a:p>
            <a:r>
              <a:rPr lang="en-US" dirty="0">
                <a:latin typeface="Algerian" panose="04020705040A02060702" pitchFamily="82" charset="0"/>
              </a:rPr>
              <a:t>&gt; Advantages and Disadvantages</a:t>
            </a:r>
            <a:endParaRPr lang="en-IN" dirty="0">
              <a:latin typeface="Algerian" panose="04020705040A02060702" pitchFamily="82" charset="0"/>
            </a:endParaRPr>
          </a:p>
          <a:p>
            <a:r>
              <a:rPr lang="en-US" dirty="0">
                <a:latin typeface="Algerian" panose="04020705040A02060702" pitchFamily="82" charset="0"/>
              </a:rPr>
              <a:t>&gt; Conclusion</a:t>
            </a:r>
            <a:endParaRPr lang="en-IN" dirty="0">
              <a:latin typeface="Algerian" panose="04020705040A02060702" pitchFamily="82" charset="0"/>
            </a:endParaRPr>
          </a:p>
        </p:txBody>
      </p:sp>
    </p:spTree>
    <p:extLst>
      <p:ext uri="{BB962C8B-B14F-4D97-AF65-F5344CB8AC3E}">
        <p14:creationId xmlns:p14="http://schemas.microsoft.com/office/powerpoint/2010/main" val="160531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Algerian" panose="04020705040A02060702" pitchFamily="82" charset="0"/>
              </a:rPr>
              <a:t>                                  INTRODUCTION</a:t>
            </a:r>
            <a:endParaRPr lang="en-IN" sz="2800" dirty="0">
              <a:latin typeface="Algerian" panose="04020705040A02060702" pitchFamily="82" charset="0"/>
            </a:endParaRPr>
          </a:p>
        </p:txBody>
      </p:sp>
      <p:sp>
        <p:nvSpPr>
          <p:cNvPr id="3" name="Content Placeholder 2"/>
          <p:cNvSpPr>
            <a:spLocks noGrp="1"/>
          </p:cNvSpPr>
          <p:nvPr>
            <p:ph idx="1"/>
          </p:nvPr>
        </p:nvSpPr>
        <p:spPr>
          <a:xfrm>
            <a:off x="2397623" y="1363167"/>
            <a:ext cx="8915400" cy="3777622"/>
          </a:xfrm>
        </p:spPr>
        <p:txBody>
          <a:bodyPr>
            <a:normAutofit/>
          </a:bodyPr>
          <a:lstStyle/>
          <a:p>
            <a:pPr algn="just"/>
            <a:r>
              <a:rPr lang="en-US" sz="2000" dirty="0">
                <a:latin typeface="Times New Roman" panose="02020603050405020304" pitchFamily="18" charset="0"/>
                <a:cs typeface="Times New Roman" panose="02020603050405020304" pitchFamily="18" charset="0"/>
              </a:rPr>
              <a:t>Detecting of Building Defects is nothing but processing defected and </a:t>
            </a:r>
            <a:r>
              <a:rPr lang="en-US" sz="2000" dirty="0" err="1">
                <a:latin typeface="Times New Roman" panose="02020603050405020304" pitchFamily="18" charset="0"/>
                <a:cs typeface="Times New Roman" panose="02020603050405020304" pitchFamily="18" charset="0"/>
              </a:rPr>
              <a:t>undefected</a:t>
            </a:r>
            <a:r>
              <a:rPr lang="en-US" sz="2000" dirty="0">
                <a:latin typeface="Times New Roman" panose="02020603050405020304" pitchFamily="18" charset="0"/>
                <a:cs typeface="Times New Roman" panose="02020603050405020304" pitchFamily="18" charset="0"/>
              </a:rPr>
              <a:t> images. The proposed model to has proven to be robust and able to accurately detect and </a:t>
            </a:r>
            <a:r>
              <a:rPr lang="en-US" sz="2000" dirty="0" err="1">
                <a:latin typeface="Times New Roman" panose="02020603050405020304" pitchFamily="18" charset="0"/>
                <a:cs typeface="Times New Roman" panose="02020603050405020304" pitchFamily="18" charset="0"/>
              </a:rPr>
              <a:t>localise</a:t>
            </a:r>
            <a:r>
              <a:rPr lang="en-US" sz="2000" dirty="0">
                <a:latin typeface="Times New Roman" panose="02020603050405020304" pitchFamily="18" charset="0"/>
                <a:cs typeface="Times New Roman" panose="02020603050405020304" pitchFamily="18" charset="0"/>
              </a:rPr>
              <a:t> building defects. The approach is being developed with the potential to scale-up and further advance to support automated detection of defects and deterioration of buildings in real-time using mobile devices and drones.</a:t>
            </a: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defect is a building flaw or design mistake that reduces the value of the building, and causes a dangerous condition.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32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lgerian" panose="04020705040A02060702" pitchFamily="82" charset="0"/>
              </a:rPr>
              <a:t>                                 PURPOSE</a:t>
            </a:r>
            <a:endParaRPr lang="en-IN" sz="2800" dirty="0">
              <a:latin typeface="Algerian" panose="04020705040A02060702" pitchFamily="82" charset="0"/>
            </a:endParaRPr>
          </a:p>
        </p:txBody>
      </p:sp>
      <p:sp>
        <p:nvSpPr>
          <p:cNvPr id="6" name="Content Placeholder 5"/>
          <p:cNvSpPr>
            <a:spLocks noGrp="1"/>
          </p:cNvSpPr>
          <p:nvPr>
            <p:ph idx="1"/>
          </p:nvPr>
        </p:nvSpPr>
        <p:spPr>
          <a:xfrm>
            <a:off x="2118950" y="1630315"/>
            <a:ext cx="8915400" cy="3777622"/>
          </a:xfrm>
        </p:spPr>
        <p:txBody>
          <a:bodyPr/>
          <a:lstStyle/>
          <a:p>
            <a:pPr algn="just"/>
            <a:r>
              <a:rPr lang="en-IN" sz="2000" dirty="0">
                <a:latin typeface="Times New Roman" panose="02020603050405020304" pitchFamily="18" charset="0"/>
                <a:cs typeface="Times New Roman" panose="02020603050405020304" pitchFamily="18" charset="0"/>
              </a:rPr>
              <a:t> Detection of defects including cracks and spalls on wall surface in high-rise buildings is a crucial task of buildings’ maintenance. Clients are increasingly looking for fast and effective means to quickly and frequently survey and communicate the condition of their buildings so that essential repairs and maintenance work can be done in a proactive and timely manner before it becomes too dangerous and </a:t>
            </a:r>
            <a:r>
              <a:rPr lang="en-IN" sz="2000" dirty="0" err="1">
                <a:latin typeface="Times New Roman" panose="02020603050405020304" pitchFamily="18" charset="0"/>
                <a:cs typeface="Times New Roman" panose="02020603050405020304" pitchFamily="18" charset="0"/>
              </a:rPr>
              <a:t>expensive.Finally,to</a:t>
            </a:r>
            <a:r>
              <a:rPr lang="en-IN" sz="2000" dirty="0">
                <a:latin typeface="Times New Roman" panose="02020603050405020304" pitchFamily="18" charset="0"/>
                <a:cs typeface="Times New Roman" panose="02020603050405020304" pitchFamily="18" charset="0"/>
              </a:rPr>
              <a:t> predict whether the image is with defected or </a:t>
            </a:r>
            <a:r>
              <a:rPr lang="en-IN" sz="2000" dirty="0" err="1">
                <a:latin typeface="Times New Roman" panose="02020603050405020304" pitchFamily="18" charset="0"/>
                <a:cs typeface="Times New Roman" panose="02020603050405020304" pitchFamily="18" charset="0"/>
              </a:rPr>
              <a:t>undefected</a:t>
            </a:r>
            <a:r>
              <a:rPr lang="en-IN" sz="2000" dirty="0">
                <a:latin typeface="Times New Roman" panose="02020603050405020304" pitchFamily="18" charset="0"/>
                <a:cs typeface="Times New Roman" panose="02020603050405020304" pitchFamily="18" charset="0"/>
              </a:rPr>
              <a:t> using CNN from Deep learning algorithms and giving the correct prediction of building status.</a:t>
            </a:r>
          </a:p>
        </p:txBody>
      </p:sp>
    </p:spTree>
    <p:extLst>
      <p:ext uri="{BB962C8B-B14F-4D97-AF65-F5344CB8AC3E}">
        <p14:creationId xmlns:p14="http://schemas.microsoft.com/office/powerpoint/2010/main" val="3920750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078" y="310346"/>
            <a:ext cx="8911687" cy="1280890"/>
          </a:xfrm>
        </p:spPr>
        <p:txBody>
          <a:bodyPr>
            <a:normAutofit/>
          </a:bodyPr>
          <a:lstStyle/>
          <a:p>
            <a:r>
              <a:rPr lang="en-US" sz="2800" dirty="0">
                <a:latin typeface="Algerian" panose="04020705040A02060702" pitchFamily="82" charset="0"/>
              </a:rPr>
              <a:t>BLOCK DIAGRAM</a:t>
            </a:r>
            <a:endParaRPr lang="en-IN" sz="2800" dirty="0">
              <a:latin typeface="Algerian" panose="04020705040A02060702" pitchFamily="82" charset="0"/>
            </a:endParaRPr>
          </a:p>
        </p:txBody>
      </p:sp>
      <p:pic>
        <p:nvPicPr>
          <p:cNvPr id="4" name="Content Placeholder 3" descr="DETECTING BUILDING DEFECTS 1-2 - Word"/>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5997" t="33463" r="25930" b="10304"/>
          <a:stretch/>
        </p:blipFill>
        <p:spPr>
          <a:xfrm>
            <a:off x="2178424" y="1093694"/>
            <a:ext cx="9072282" cy="5217459"/>
          </a:xfrm>
        </p:spPr>
      </p:pic>
    </p:spTree>
    <p:extLst>
      <p:ext uri="{BB962C8B-B14F-4D97-AF65-F5344CB8AC3E}">
        <p14:creationId xmlns:p14="http://schemas.microsoft.com/office/powerpoint/2010/main" val="64714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090" y="95193"/>
            <a:ext cx="8911687" cy="1280890"/>
          </a:xfrm>
        </p:spPr>
        <p:txBody>
          <a:bodyPr>
            <a:normAutofit/>
          </a:bodyPr>
          <a:lstStyle/>
          <a:p>
            <a:r>
              <a:rPr lang="en-US" sz="2000" dirty="0">
                <a:latin typeface="Algerian" panose="04020705040A02060702" pitchFamily="82" charset="0"/>
              </a:rPr>
              <a:t>FLOW CHART</a:t>
            </a:r>
            <a:endParaRPr lang="en-IN" sz="2000" dirty="0">
              <a:latin typeface="Algerian" panose="04020705040A02060702" pitchFamily="82" charset="0"/>
            </a:endParaRPr>
          </a:p>
        </p:txBody>
      </p:sp>
      <p:pic>
        <p:nvPicPr>
          <p:cNvPr id="5" name="Content Placeholder 4" descr="Document1 - Word">
            <a:extLst>
              <a:ext uri="{FF2B5EF4-FFF2-40B4-BE49-F238E27FC236}">
                <a16:creationId xmlns:a16="http://schemas.microsoft.com/office/drawing/2014/main" id="{65C67EE3-0B9A-460D-9721-380BBE70CA2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851" t="11188" r="24798" b="4423"/>
          <a:stretch/>
        </p:blipFill>
        <p:spPr>
          <a:xfrm>
            <a:off x="3071674" y="994301"/>
            <a:ext cx="6640497" cy="5024760"/>
          </a:xfrm>
          <a:prstGeom prst="rect">
            <a:avLst/>
          </a:prstGeom>
          <a:ln>
            <a:noFill/>
          </a:ln>
          <a:effectLst>
            <a:softEdge rad="112500"/>
          </a:effectLst>
        </p:spPr>
      </p:pic>
    </p:spTree>
    <p:extLst>
      <p:ext uri="{BB962C8B-B14F-4D97-AF65-F5344CB8AC3E}">
        <p14:creationId xmlns:p14="http://schemas.microsoft.com/office/powerpoint/2010/main" val="154663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Algerian" panose="04020705040A02060702" pitchFamily="82" charset="0"/>
              </a:rPr>
              <a:t>SOFTWARE DESIGNING</a:t>
            </a:r>
            <a:endParaRPr lang="en-IN" sz="2800" dirty="0">
              <a:latin typeface="Algerian" panose="04020705040A02060702" pitchFamily="82" charset="0"/>
            </a:endParaRPr>
          </a:p>
        </p:txBody>
      </p:sp>
      <p:sp>
        <p:nvSpPr>
          <p:cNvPr id="3" name="Content Placeholder 2"/>
          <p:cNvSpPr>
            <a:spLocks noGrp="1"/>
          </p:cNvSpPr>
          <p:nvPr>
            <p:ph idx="1"/>
          </p:nvPr>
        </p:nvSpPr>
        <p:spPr>
          <a:xfrm>
            <a:off x="2158906" y="1658471"/>
            <a:ext cx="8915400" cy="3777622"/>
          </a:xfrm>
        </p:spPr>
        <p:txBody>
          <a:bodyPr/>
          <a:lstStyle/>
          <a:p>
            <a:pPr algn="just"/>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Environment</a:t>
            </a:r>
          </a:p>
          <a:p>
            <a:pPr algn="just"/>
            <a:r>
              <a:rPr lang="en-US" dirty="0">
                <a:latin typeface="Times New Roman" panose="02020603050405020304" pitchFamily="18" charset="0"/>
                <a:cs typeface="Times New Roman" panose="02020603050405020304" pitchFamily="18" charset="0"/>
              </a:rPr>
              <a:t>Deep Learning Algorithms</a:t>
            </a:r>
          </a:p>
          <a:p>
            <a:pPr algn="just"/>
            <a:r>
              <a:rPr lang="en-US" dirty="0">
                <a:latin typeface="Times New Roman" panose="02020603050405020304" pitchFamily="18" charset="0"/>
                <a:cs typeface="Times New Roman" panose="02020603050405020304" pitchFamily="18" charset="0"/>
              </a:rPr>
              <a:t>Python(ANN , </a:t>
            </a:r>
            <a:r>
              <a:rPr lang="en-US" dirty="0" err="1">
                <a:latin typeface="Times New Roman" panose="02020603050405020304" pitchFamily="18" charset="0"/>
                <a:cs typeface="Times New Roman" panose="02020603050405020304" pitchFamily="18" charset="0"/>
              </a:rPr>
              <a:t>ImageDataGenerator</a:t>
            </a:r>
            <a:r>
              <a:rPr lang="en-US" dirty="0">
                <a:latin typeface="Times New Roman" panose="02020603050405020304" pitchFamily="18" charset="0"/>
                <a:cs typeface="Times New Roman" panose="02020603050405020304" pitchFamily="18" charset="0"/>
              </a:rPr>
              <a:t> , CNN layers)</a:t>
            </a:r>
          </a:p>
          <a:p>
            <a:pPr algn="just"/>
            <a:r>
              <a:rPr lang="en-US" dirty="0">
                <a:latin typeface="Times New Roman" panose="02020603050405020304" pitchFamily="18" charset="0"/>
                <a:cs typeface="Times New Roman" panose="02020603050405020304" pitchFamily="18" charset="0"/>
              </a:rPr>
              <a:t>   We developed this Building Defects prediction by using the Python Language which is a interpreted and high level programming language and using the Deep Learning Algorithms. for coding we used the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environment of Anaconda distributions, it is an integrated scientific programming in the python language</a:t>
            </a:r>
          </a:p>
          <a:p>
            <a:endParaRPr lang="en-IN" dirty="0"/>
          </a:p>
        </p:txBody>
      </p:sp>
    </p:spTree>
    <p:extLst>
      <p:ext uri="{BB962C8B-B14F-4D97-AF65-F5344CB8AC3E}">
        <p14:creationId xmlns:p14="http://schemas.microsoft.com/office/powerpoint/2010/main" val="2446789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08194" y="677898"/>
            <a:ext cx="8911687" cy="715896"/>
          </a:xfrm>
        </p:spPr>
        <p:txBody>
          <a:bodyPr>
            <a:normAutofit fontScale="90000"/>
          </a:bodyPr>
          <a:lstStyle/>
          <a:p>
            <a:r>
              <a:rPr lang="en-US" sz="2800" dirty="0">
                <a:latin typeface="Algerian" panose="04020705040A02060702" pitchFamily="82" charset="0"/>
              </a:rPr>
              <a:t>EXPERIMENTAL INVESTIGATION</a:t>
            </a:r>
            <a:br>
              <a:rPr lang="en-US" sz="2800" dirty="0">
                <a:latin typeface="Algerian" panose="04020705040A02060702" pitchFamily="82" charset="0"/>
              </a:rPr>
            </a:br>
            <a:br>
              <a:rPr lang="en-US" sz="2800" dirty="0">
                <a:latin typeface="Algerian" panose="04020705040A02060702" pitchFamily="82" charset="0"/>
              </a:rPr>
            </a:br>
            <a:br>
              <a:rPr lang="en-US" sz="2800" dirty="0">
                <a:latin typeface="Algerian" panose="04020705040A02060702" pitchFamily="82" charset="0"/>
              </a:rPr>
            </a:br>
            <a:br>
              <a:rPr lang="en-US" sz="2800" dirty="0">
                <a:latin typeface="Algerian" panose="04020705040A02060702" pitchFamily="82" charset="0"/>
              </a:rPr>
            </a:br>
            <a:br>
              <a:rPr lang="en-US" sz="2800" dirty="0">
                <a:latin typeface="Algerian" panose="04020705040A02060702" pitchFamily="82" charset="0"/>
              </a:rPr>
            </a:br>
            <a:br>
              <a:rPr lang="en-US" sz="2800" dirty="0">
                <a:latin typeface="Algerian" panose="04020705040A02060702" pitchFamily="82" charset="0"/>
              </a:rPr>
            </a:br>
            <a:br>
              <a:rPr lang="en-US" sz="2800" dirty="0">
                <a:latin typeface="Algerian" panose="04020705040A02060702" pitchFamily="82" charset="0"/>
              </a:rPr>
            </a:br>
            <a:br>
              <a:rPr lang="en-US" sz="2800" dirty="0">
                <a:latin typeface="Algerian" panose="04020705040A02060702" pitchFamily="82" charset="0"/>
              </a:rPr>
            </a:br>
            <a:br>
              <a:rPr lang="en-US" sz="2800" dirty="0">
                <a:latin typeface="Algerian" panose="04020705040A02060702" pitchFamily="82" charset="0"/>
              </a:rPr>
            </a:br>
            <a:br>
              <a:rPr lang="en-US" sz="2800" dirty="0">
                <a:latin typeface="Algerian" panose="04020705040A02060702" pitchFamily="82" charset="0"/>
              </a:rPr>
            </a:br>
            <a:r>
              <a:rPr lang="en-US" sz="2800" dirty="0">
                <a:latin typeface="Algerian" panose="04020705040A02060702" pitchFamily="82" charset="0"/>
              </a:rPr>
              <a:t>            </a:t>
            </a:r>
            <a:r>
              <a:rPr lang="en-US" sz="1800" dirty="0">
                <a:latin typeface="Times New Roman" panose="02020603050405020304" pitchFamily="18" charset="0"/>
                <a:cs typeface="Times New Roman" panose="02020603050405020304" pitchFamily="18" charset="0"/>
              </a:rPr>
              <a:t>Defected                                                                                       </a:t>
            </a:r>
            <a:r>
              <a:rPr lang="en-US" sz="1800" dirty="0" err="1">
                <a:latin typeface="Times New Roman" panose="02020603050405020304" pitchFamily="18" charset="0"/>
                <a:cs typeface="Times New Roman" panose="02020603050405020304" pitchFamily="18" charset="0"/>
              </a:rPr>
              <a:t>Undefected</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IN" sz="1800" dirty="0">
              <a:latin typeface="Algerian" panose="04020705040A02060702" pitchFamily="82" charset="0"/>
            </a:endParaRPr>
          </a:p>
        </p:txBody>
      </p:sp>
      <p:sp>
        <p:nvSpPr>
          <p:cNvPr id="5" name="TextBox 4">
            <a:extLst>
              <a:ext uri="{FF2B5EF4-FFF2-40B4-BE49-F238E27FC236}">
                <a16:creationId xmlns:a16="http://schemas.microsoft.com/office/drawing/2014/main" id="{FF93FE74-E7B3-40FE-A728-EB7A94706F55}"/>
              </a:ext>
            </a:extLst>
          </p:cNvPr>
          <p:cNvSpPr txBox="1"/>
          <p:nvPr/>
        </p:nvSpPr>
        <p:spPr>
          <a:xfrm>
            <a:off x="965909" y="1926454"/>
            <a:ext cx="9996256"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this project we have created a dataset by collecting the images of defected and </a:t>
            </a:r>
            <a:r>
              <a:rPr lang="en-IN" dirty="0" err="1">
                <a:latin typeface="Times New Roman" panose="02020603050405020304" pitchFamily="18" charset="0"/>
                <a:cs typeface="Times New Roman" panose="02020603050405020304" pitchFamily="18" charset="0"/>
              </a:rPr>
              <a:t>undefected</a:t>
            </a:r>
            <a:r>
              <a:rPr lang="en-IN" dirty="0">
                <a:latin typeface="Times New Roman" panose="02020603050405020304" pitchFamily="18" charset="0"/>
                <a:cs typeface="Times New Roman" panose="02020603050405020304" pitchFamily="18" charset="0"/>
              </a:rPr>
              <a:t> buildings. Those collected images are shown below.</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DF25869-3789-4AF6-BB23-CC25D4131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848" y="2719269"/>
            <a:ext cx="2857500" cy="1961965"/>
          </a:xfrm>
          <a:prstGeom prst="rect">
            <a:avLst/>
          </a:prstGeom>
          <a:ln>
            <a:noFill/>
          </a:ln>
          <a:effectLst>
            <a:softEdge rad="112500"/>
          </a:effectLst>
        </p:spPr>
      </p:pic>
      <p:pic>
        <p:nvPicPr>
          <p:cNvPr id="9" name="Picture 8">
            <a:extLst>
              <a:ext uri="{FF2B5EF4-FFF2-40B4-BE49-F238E27FC236}">
                <a16:creationId xmlns:a16="http://schemas.microsoft.com/office/drawing/2014/main" id="{24F4B851-DE11-4A43-A5C9-F3110F9D6CDB}"/>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595411" y="2833109"/>
            <a:ext cx="3162570" cy="1706570"/>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3185232E-C7FC-4CD2-A5A3-AA1B39DCDEF6}"/>
              </a:ext>
            </a:extLst>
          </p:cNvPr>
          <p:cNvSpPr txBox="1"/>
          <p:nvPr/>
        </p:nvSpPr>
        <p:spPr>
          <a:xfrm>
            <a:off x="1340528" y="5743852"/>
            <a:ext cx="1012942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next step is to build the model. The CNN layers will detect the </a:t>
            </a:r>
            <a:r>
              <a:rPr lang="en-IN" dirty="0" err="1">
                <a:latin typeface="Times New Roman" panose="02020603050405020304" pitchFamily="18" charset="0"/>
                <a:cs typeface="Times New Roman" panose="02020603050405020304" pitchFamily="18" charset="0"/>
              </a:rPr>
              <a:t>choosen</a:t>
            </a:r>
            <a:r>
              <a:rPr lang="en-IN" dirty="0">
                <a:latin typeface="Times New Roman" panose="02020603050405020304" pitchFamily="18" charset="0"/>
                <a:cs typeface="Times New Roman" panose="02020603050405020304" pitchFamily="18" charset="0"/>
              </a:rPr>
              <a:t> images and gives the result</a:t>
            </a:r>
          </a:p>
        </p:txBody>
      </p:sp>
    </p:spTree>
    <p:extLst>
      <p:ext uri="{BB962C8B-B14F-4D97-AF65-F5344CB8AC3E}">
        <p14:creationId xmlns:p14="http://schemas.microsoft.com/office/powerpoint/2010/main" val="106235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514398-A446-47A8-BB55-D84BCB4E9420}"/>
              </a:ext>
            </a:extLst>
          </p:cNvPr>
          <p:cNvSpPr txBox="1"/>
          <p:nvPr/>
        </p:nvSpPr>
        <p:spPr>
          <a:xfrm>
            <a:off x="5558901" y="124287"/>
            <a:ext cx="464302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Contd..</a:t>
            </a:r>
          </a:p>
        </p:txBody>
      </p:sp>
      <p:sp>
        <p:nvSpPr>
          <p:cNvPr id="3" name="TextBox 2">
            <a:extLst>
              <a:ext uri="{FF2B5EF4-FFF2-40B4-BE49-F238E27FC236}">
                <a16:creationId xmlns:a16="http://schemas.microsoft.com/office/drawing/2014/main" id="{EAFC532F-D3CA-43DD-8FED-701D745BCC56}"/>
              </a:ext>
            </a:extLst>
          </p:cNvPr>
          <p:cNvSpPr txBox="1"/>
          <p:nvPr/>
        </p:nvSpPr>
        <p:spPr>
          <a:xfrm>
            <a:off x="1686758" y="891924"/>
            <a:ext cx="8637972" cy="372862"/>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results are shown below.</a:t>
            </a:r>
          </a:p>
        </p:txBody>
      </p:sp>
      <p:sp>
        <p:nvSpPr>
          <p:cNvPr id="5" name="TextBox 4">
            <a:extLst>
              <a:ext uri="{FF2B5EF4-FFF2-40B4-BE49-F238E27FC236}">
                <a16:creationId xmlns:a16="http://schemas.microsoft.com/office/drawing/2014/main" id="{A0FC560E-3E49-4E25-82EC-1C279AC3E55D}"/>
              </a:ext>
            </a:extLst>
          </p:cNvPr>
          <p:cNvSpPr txBox="1"/>
          <p:nvPr/>
        </p:nvSpPr>
        <p:spPr>
          <a:xfrm>
            <a:off x="1686758" y="2129402"/>
            <a:ext cx="4838330" cy="37286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 result :prediction: Defected</a:t>
            </a:r>
          </a:p>
        </p:txBody>
      </p:sp>
      <p:sp>
        <p:nvSpPr>
          <p:cNvPr id="6" name="TextBox 5">
            <a:extLst>
              <a:ext uri="{FF2B5EF4-FFF2-40B4-BE49-F238E27FC236}">
                <a16:creationId xmlns:a16="http://schemas.microsoft.com/office/drawing/2014/main" id="{F1F1F810-6247-40E2-904E-2BB0C0E75B81}"/>
              </a:ext>
            </a:extLst>
          </p:cNvPr>
          <p:cNvSpPr txBox="1"/>
          <p:nvPr/>
        </p:nvSpPr>
        <p:spPr>
          <a:xfrm>
            <a:off x="1686758" y="5162496"/>
            <a:ext cx="362209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 result :prediction: </a:t>
            </a:r>
            <a:r>
              <a:rPr lang="en-IN" dirty="0" err="1">
                <a:latin typeface="Times New Roman" panose="02020603050405020304" pitchFamily="18" charset="0"/>
                <a:cs typeface="Times New Roman" panose="02020603050405020304" pitchFamily="18" charset="0"/>
              </a:rPr>
              <a:t>Undefected</a:t>
            </a:r>
            <a:r>
              <a:rPr lang="en-IN" dirty="0">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808A7320-5B74-42A0-A2E5-56F32E4DE90C}"/>
              </a:ext>
            </a:extLst>
          </p:cNvPr>
          <p:cNvPicPr>
            <a:picLocks noChangeAspect="1"/>
          </p:cNvPicPr>
          <p:nvPr/>
        </p:nvPicPr>
        <p:blipFill rotWithShape="1">
          <a:blip r:embed="rId2">
            <a:extLst>
              <a:ext uri="{28A0092B-C50C-407E-A947-70E740481C1C}">
                <a14:useLocalDpi xmlns:a14="http://schemas.microsoft.com/office/drawing/2010/main" val="0"/>
              </a:ext>
            </a:extLst>
          </a:blip>
          <a:srcRect l="5097" t="11806" r="18155"/>
          <a:stretch/>
        </p:blipFill>
        <p:spPr>
          <a:xfrm>
            <a:off x="6491057" y="1376039"/>
            <a:ext cx="4431437" cy="2325950"/>
          </a:xfrm>
          <a:prstGeom prst="rect">
            <a:avLst/>
          </a:prstGeom>
          <a:ln>
            <a:noFill/>
          </a:ln>
          <a:effectLst>
            <a:softEdge rad="112500"/>
          </a:effectLst>
        </p:spPr>
      </p:pic>
      <p:pic>
        <p:nvPicPr>
          <p:cNvPr id="10" name="Picture 9">
            <a:extLst>
              <a:ext uri="{FF2B5EF4-FFF2-40B4-BE49-F238E27FC236}">
                <a16:creationId xmlns:a16="http://schemas.microsoft.com/office/drawing/2014/main" id="{5354F1EA-47A1-4704-8633-C16C6D665B03}"/>
              </a:ext>
            </a:extLst>
          </p:cNvPr>
          <p:cNvPicPr>
            <a:picLocks noChangeAspect="1"/>
          </p:cNvPicPr>
          <p:nvPr/>
        </p:nvPicPr>
        <p:blipFill rotWithShape="1">
          <a:blip r:embed="rId3">
            <a:extLst>
              <a:ext uri="{28A0092B-C50C-407E-A947-70E740481C1C}">
                <a14:useLocalDpi xmlns:a14="http://schemas.microsoft.com/office/drawing/2010/main" val="0"/>
              </a:ext>
            </a:extLst>
          </a:blip>
          <a:srcRect l="6248" t="13646" r="14760"/>
          <a:stretch/>
        </p:blipFill>
        <p:spPr>
          <a:xfrm>
            <a:off x="6491056" y="4449791"/>
            <a:ext cx="4431438" cy="2164074"/>
          </a:xfrm>
          <a:prstGeom prst="rect">
            <a:avLst/>
          </a:prstGeom>
        </p:spPr>
      </p:pic>
    </p:spTree>
    <p:extLst>
      <p:ext uri="{BB962C8B-B14F-4D97-AF65-F5344CB8AC3E}">
        <p14:creationId xmlns:p14="http://schemas.microsoft.com/office/powerpoint/2010/main" val="14300498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358</TotalTime>
  <Words>577</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Century Gothic</vt:lpstr>
      <vt:lpstr>Times New Roman</vt:lpstr>
      <vt:lpstr>Wingdings</vt:lpstr>
      <vt:lpstr>Wingdings 3</vt:lpstr>
      <vt:lpstr>Wisp</vt:lpstr>
      <vt:lpstr>                               “  Detecting Building Defects                              Using Convolution Neural Network”                               SMART BRIDGE-REMOTE SUMMER INTERSHIP PROGRAM                                                                                                                                                                                                                                                               Developed by:          &gt;   Shreya Karan                                                                                                      &gt;   Namitha GN                                                                                                      &gt;  Aishwarya kalal                                                                                                      &gt;  Ramya R  Shet                                                                                                      &gt;   Meghana G                                                                                                                                                                                                                                                                                    </vt:lpstr>
      <vt:lpstr>                  TABLE OF CONTENTS</vt:lpstr>
      <vt:lpstr>                                  INTRODUCTION</vt:lpstr>
      <vt:lpstr>                                 PURPOSE</vt:lpstr>
      <vt:lpstr>BLOCK DIAGRAM</vt:lpstr>
      <vt:lpstr>FLOW CHART</vt:lpstr>
      <vt:lpstr>SOFTWARE DESIGNING</vt:lpstr>
      <vt:lpstr>EXPERIMENTAL INVESTIGATION                      Defected                                                                                       Undefected   </vt:lpstr>
      <vt:lpstr>PowerPoint Presentation</vt:lpstr>
      <vt:lpstr>               ADVANTAGES &amp; DISADVANTAGES</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Building Defects Using Convolution Neural Networks”</dc:title>
  <dc:creator>User</dc:creator>
  <cp:lastModifiedBy>ramya r shet</cp:lastModifiedBy>
  <cp:revision>30</cp:revision>
  <dcterms:created xsi:type="dcterms:W3CDTF">2020-09-04T06:17:37Z</dcterms:created>
  <dcterms:modified xsi:type="dcterms:W3CDTF">2020-09-04T15:43:36Z</dcterms:modified>
</cp:coreProperties>
</file>