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0" r:id="rId2"/>
    <p:sldId id="281" r:id="rId3"/>
    <p:sldId id="282" r:id="rId4"/>
    <p:sldId id="283" r:id="rId5"/>
    <p:sldId id="284" r:id="rId6"/>
    <p:sldId id="285" r:id="rId7"/>
    <p:sldId id="286" r:id="rId8"/>
    <p:sldId id="287" r:id="rId9"/>
    <p:sldId id="292" r:id="rId10"/>
    <p:sldId id="291" r:id="rId11"/>
    <p:sldId id="288" r:id="rId12"/>
    <p:sldId id="289" r:id="rId13"/>
    <p:sldId id="290"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5393252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04"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05"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06" name="Date Placeholder 29"/>
          <p:cNvSpPr>
            <a:spLocks noGrp="1"/>
          </p:cNvSpPr>
          <p:nvPr>
            <p:ph type="dt" sz="half" idx="10"/>
          </p:nvPr>
        </p:nvSpPr>
        <p:spPr/>
        <p:txBody>
          <a:bodyPr/>
          <a:lstStyle/>
          <a:p>
            <a:fld id="{1AB318E0-CFB8-43EC-B0B3-A10C63A325CF}" type="datetimeFigureOut">
              <a:rPr lang="en-US" smtClean="0"/>
              <a:t>9/7/2020</a:t>
            </a:fld>
            <a:endParaRPr lang="en-US"/>
          </a:p>
        </p:txBody>
      </p:sp>
      <p:sp>
        <p:nvSpPr>
          <p:cNvPr id="1048607" name="Footer Placeholder 18"/>
          <p:cNvSpPr>
            <a:spLocks noGrp="1"/>
          </p:cNvSpPr>
          <p:nvPr>
            <p:ph type="ftr" sz="quarter" idx="11"/>
          </p:nvPr>
        </p:nvSpPr>
        <p:spPr/>
        <p:txBody>
          <a:bodyPr/>
          <a:lstStyle/>
          <a:p>
            <a:endParaRPr lang="en-US"/>
          </a:p>
        </p:txBody>
      </p:sp>
      <p:sp>
        <p:nvSpPr>
          <p:cNvPr id="1048608" name="Slide Number Placeholder 26"/>
          <p:cNvSpPr>
            <a:spLocks noGrp="1"/>
          </p:cNvSpPr>
          <p:nvPr>
            <p:ph type="sldNum" sz="quarter" idx="12"/>
          </p:nvPr>
        </p:nvSpPr>
        <p:spPr/>
        <p:txBody>
          <a:bodyPr/>
          <a:lstStyle/>
          <a:p>
            <a:fld id="{459DD12F-0D70-4358-B1FD-94EA453D25A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kumimoji="0" lang="en-US" smtClean="0"/>
              <a:t>Click to edit Master title style</a:t>
            </a:r>
            <a:endParaRPr kumimoji="0" lang="en-US"/>
          </a:p>
        </p:txBody>
      </p:sp>
      <p:sp>
        <p:nvSpPr>
          <p:cNvPr id="1048635"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6" name="Date Placeholder 3"/>
          <p:cNvSpPr>
            <a:spLocks noGrp="1"/>
          </p:cNvSpPr>
          <p:nvPr>
            <p:ph type="dt" sz="half" idx="10"/>
          </p:nvPr>
        </p:nvSpPr>
        <p:spPr/>
        <p:txBody>
          <a:bodyPr/>
          <a:lstStyle/>
          <a:p>
            <a:fld id="{1AB318E0-CFB8-43EC-B0B3-A10C63A325CF}" type="datetimeFigureOut">
              <a:rPr lang="en-US" smtClean="0"/>
              <a:t>9/7/2020</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20"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1" name="Date Placeholder 3"/>
          <p:cNvSpPr>
            <a:spLocks noGrp="1"/>
          </p:cNvSpPr>
          <p:nvPr>
            <p:ph type="dt" sz="half" idx="10"/>
          </p:nvPr>
        </p:nvSpPr>
        <p:spPr/>
        <p:txBody>
          <a:bodyPr/>
          <a:lstStyle/>
          <a:p>
            <a:fld id="{1AB318E0-CFB8-43EC-B0B3-A10C63A325CF}" type="datetimeFigureOut">
              <a:rPr lang="en-US" smtClean="0"/>
              <a:t>9/7/2020</a:t>
            </a:fld>
            <a:endParaRPr lang="en-US"/>
          </a:p>
        </p:txBody>
      </p:sp>
      <p:sp>
        <p:nvSpPr>
          <p:cNvPr id="1048622" name="Footer Placeholder 4"/>
          <p:cNvSpPr>
            <a:spLocks noGrp="1"/>
          </p:cNvSpPr>
          <p:nvPr>
            <p:ph type="ftr" sz="quarter" idx="11"/>
          </p:nvPr>
        </p:nvSpPr>
        <p:spPr/>
        <p:txBody>
          <a:bodyPr/>
          <a:lstStyle/>
          <a:p>
            <a:endParaRPr lang="en-US"/>
          </a:p>
        </p:txBody>
      </p:sp>
      <p:sp>
        <p:nvSpPr>
          <p:cNvPr id="1048623" name="Slide Number Placeholder 5"/>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kumimoji="0" lang="en-US" smtClean="0"/>
              <a:t>Click to edit Master title style</a:t>
            </a:r>
            <a:endParaRPr kumimoji="0" lang="en-US"/>
          </a:p>
        </p:txBody>
      </p:sp>
      <p:sp>
        <p:nvSpPr>
          <p:cNvPr id="1048586"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7" name="Date Placeholder 3"/>
          <p:cNvSpPr>
            <a:spLocks noGrp="1"/>
          </p:cNvSpPr>
          <p:nvPr>
            <p:ph type="dt" sz="half" idx="10"/>
          </p:nvPr>
        </p:nvSpPr>
        <p:spPr/>
        <p:txBody>
          <a:bodyPr/>
          <a:lstStyle/>
          <a:p>
            <a:fld id="{1AB318E0-CFB8-43EC-B0B3-A10C63A325CF}" type="datetimeFigureOut">
              <a:rPr lang="en-US" smtClean="0"/>
              <a:t>9/7/2020</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39"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40"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41" name="Date Placeholder 3"/>
          <p:cNvSpPr>
            <a:spLocks noGrp="1"/>
          </p:cNvSpPr>
          <p:nvPr>
            <p:ph type="dt" sz="half" idx="10"/>
          </p:nvPr>
        </p:nvSpPr>
        <p:spPr/>
        <p:txBody>
          <a:bodyPr/>
          <a:lstStyle/>
          <a:p>
            <a:fld id="{1AB318E0-CFB8-43EC-B0B3-A10C63A325CF}" type="datetimeFigureOut">
              <a:rPr lang="en-US" smtClean="0"/>
              <a:t>9/7/2020</a:t>
            </a:fld>
            <a:endParaRPr lang="en-US"/>
          </a:p>
        </p:txBody>
      </p:sp>
      <p:sp>
        <p:nvSpPr>
          <p:cNvPr id="1048642" name="Footer Placeholder 4"/>
          <p:cNvSpPr>
            <a:spLocks noGrp="1"/>
          </p:cNvSpPr>
          <p:nvPr>
            <p:ph type="ftr" sz="quarter" idx="11"/>
          </p:nvPr>
        </p:nvSpPr>
        <p:spPr/>
        <p:txBody>
          <a:bodyPr/>
          <a:lstStyle/>
          <a:p>
            <a:endParaRPr lang="en-US"/>
          </a:p>
        </p:txBody>
      </p:sp>
      <p:sp>
        <p:nvSpPr>
          <p:cNvPr id="1048643" name="Slide Number Placeholder 5"/>
          <p:cNvSpPr>
            <a:spLocks noGrp="1"/>
          </p:cNvSpPr>
          <p:nvPr>
            <p:ph type="sldNum" sz="quarter" idx="12"/>
          </p:nvPr>
        </p:nvSpPr>
        <p:spPr/>
        <p:txBody>
          <a:bodyPr/>
          <a:lstStyle/>
          <a:p>
            <a:fld id="{459DD12F-0D70-4358-B1FD-94EA453D25A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45"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6"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4"/>
          <p:cNvSpPr>
            <a:spLocks noGrp="1"/>
          </p:cNvSpPr>
          <p:nvPr>
            <p:ph type="dt" sz="half" idx="10"/>
          </p:nvPr>
        </p:nvSpPr>
        <p:spPr/>
        <p:txBody>
          <a:bodyPr/>
          <a:lstStyle/>
          <a:p>
            <a:fld id="{1AB318E0-CFB8-43EC-B0B3-A10C63A325CF}" type="datetimeFigureOut">
              <a:rPr lang="en-US" smtClean="0"/>
              <a:t>9/7/2020</a:t>
            </a:fld>
            <a:endParaRPr lang="en-US"/>
          </a:p>
        </p:txBody>
      </p:sp>
      <p:sp>
        <p:nvSpPr>
          <p:cNvPr id="1048648" name="Footer Placeholder 5"/>
          <p:cNvSpPr>
            <a:spLocks noGrp="1"/>
          </p:cNvSpPr>
          <p:nvPr>
            <p:ph type="ftr" sz="quarter" idx="11"/>
          </p:nvPr>
        </p:nvSpPr>
        <p:spPr/>
        <p:txBody>
          <a:bodyPr/>
          <a:lstStyle/>
          <a:p>
            <a:endParaRPr lang="en-US"/>
          </a:p>
        </p:txBody>
      </p:sp>
      <p:sp>
        <p:nvSpPr>
          <p:cNvPr id="1048649" name="Slide Number Placeholder 6"/>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51"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2"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3"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4"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5" name="Date Placeholder 6"/>
          <p:cNvSpPr>
            <a:spLocks noGrp="1"/>
          </p:cNvSpPr>
          <p:nvPr>
            <p:ph type="dt" sz="half" idx="10"/>
          </p:nvPr>
        </p:nvSpPr>
        <p:spPr/>
        <p:txBody>
          <a:bodyPr/>
          <a:lstStyle/>
          <a:p>
            <a:fld id="{1AB318E0-CFB8-43EC-B0B3-A10C63A325CF}" type="datetimeFigureOut">
              <a:rPr lang="en-US" smtClean="0"/>
              <a:t>9/7/2020</a:t>
            </a:fld>
            <a:endParaRPr lang="en-US"/>
          </a:p>
        </p:txBody>
      </p:sp>
      <p:sp>
        <p:nvSpPr>
          <p:cNvPr id="1048656" name="Footer Placeholder 7"/>
          <p:cNvSpPr>
            <a:spLocks noGrp="1"/>
          </p:cNvSpPr>
          <p:nvPr>
            <p:ph type="ftr" sz="quarter" idx="11"/>
          </p:nvPr>
        </p:nvSpPr>
        <p:spPr/>
        <p:txBody>
          <a:bodyPr/>
          <a:lstStyle/>
          <a:p>
            <a:endParaRPr lang="en-US"/>
          </a:p>
        </p:txBody>
      </p:sp>
      <p:sp>
        <p:nvSpPr>
          <p:cNvPr id="1048657" name="Slide Number Placeholder 8"/>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16" name="Date Placeholder 2"/>
          <p:cNvSpPr>
            <a:spLocks noGrp="1"/>
          </p:cNvSpPr>
          <p:nvPr>
            <p:ph type="dt" sz="half" idx="10"/>
          </p:nvPr>
        </p:nvSpPr>
        <p:spPr/>
        <p:txBody>
          <a:bodyPr/>
          <a:lstStyle/>
          <a:p>
            <a:fld id="{1AB318E0-CFB8-43EC-B0B3-A10C63A325CF}" type="datetimeFigureOut">
              <a:rPr lang="en-US" smtClean="0"/>
              <a:t>9/7/2020</a:t>
            </a:fld>
            <a:endParaRPr lang="en-US"/>
          </a:p>
        </p:txBody>
      </p:sp>
      <p:sp>
        <p:nvSpPr>
          <p:cNvPr id="1048617" name="Footer Placeholder 3"/>
          <p:cNvSpPr>
            <a:spLocks noGrp="1"/>
          </p:cNvSpPr>
          <p:nvPr>
            <p:ph type="ftr" sz="quarter" idx="11"/>
          </p:nvPr>
        </p:nvSpPr>
        <p:spPr/>
        <p:txBody>
          <a:bodyPr/>
          <a:lstStyle/>
          <a:p>
            <a:endParaRPr lang="en-US"/>
          </a:p>
        </p:txBody>
      </p:sp>
      <p:sp>
        <p:nvSpPr>
          <p:cNvPr id="1048618" name="Slide Number Placeholder 4"/>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1AB318E0-CFB8-43EC-B0B3-A10C63A325CF}" type="datetimeFigureOut">
              <a:rPr lang="en-US" smtClean="0"/>
              <a:t>9/7/2020</a:t>
            </a:fld>
            <a:endParaRPr lang="en-US"/>
          </a:p>
        </p:txBody>
      </p:sp>
      <p:sp>
        <p:nvSpPr>
          <p:cNvPr id="1048659" name="Footer Placeholder 2"/>
          <p:cNvSpPr>
            <a:spLocks noGrp="1"/>
          </p:cNvSpPr>
          <p:nvPr>
            <p:ph type="ftr" sz="quarter" idx="11"/>
          </p:nvPr>
        </p:nvSpPr>
        <p:spPr/>
        <p:txBody>
          <a:bodyPr/>
          <a:lstStyle/>
          <a:p>
            <a:endParaRPr lang="en-US"/>
          </a:p>
        </p:txBody>
      </p:sp>
      <p:sp>
        <p:nvSpPr>
          <p:cNvPr id="1048660" name="Slide Number Placeholder 3"/>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62"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6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4" name="Date Placeholder 4"/>
          <p:cNvSpPr>
            <a:spLocks noGrp="1"/>
          </p:cNvSpPr>
          <p:nvPr>
            <p:ph type="dt" sz="half" idx="10"/>
          </p:nvPr>
        </p:nvSpPr>
        <p:spPr/>
        <p:txBody>
          <a:bodyPr/>
          <a:lstStyle/>
          <a:p>
            <a:fld id="{1AB318E0-CFB8-43EC-B0B3-A10C63A325CF}" type="datetimeFigureOut">
              <a:rPr lang="en-US" smtClean="0"/>
              <a:t>9/7/2020</a:t>
            </a:fld>
            <a:endParaRPr lang="en-US"/>
          </a:p>
        </p:txBody>
      </p:sp>
      <p:sp>
        <p:nvSpPr>
          <p:cNvPr id="1048665" name="Footer Placeholder 5"/>
          <p:cNvSpPr>
            <a:spLocks noGrp="1"/>
          </p:cNvSpPr>
          <p:nvPr>
            <p:ph type="ftr" sz="quarter" idx="11"/>
          </p:nvPr>
        </p:nvSpPr>
        <p:spPr/>
        <p:txBody>
          <a:bodyPr/>
          <a:lstStyle/>
          <a:p>
            <a:endParaRPr lang="en-US"/>
          </a:p>
        </p:txBody>
      </p:sp>
      <p:sp>
        <p:nvSpPr>
          <p:cNvPr id="1048666" name="Slide Number Placeholder 6"/>
          <p:cNvSpPr>
            <a:spLocks noGrp="1"/>
          </p:cNvSpPr>
          <p:nvPr>
            <p:ph type="sldNum" sz="quarter" idx="12"/>
          </p:nvPr>
        </p:nvSpPr>
        <p:spPr/>
        <p:txBody>
          <a:bodyPr/>
          <a:lstStyle/>
          <a:p>
            <a:fld id="{459DD12F-0D70-4358-B1FD-94EA453D25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4"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5"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6"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27"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28" name="Date Placeholder 4"/>
          <p:cNvSpPr>
            <a:spLocks noGrp="1"/>
          </p:cNvSpPr>
          <p:nvPr>
            <p:ph type="dt" sz="half" idx="10"/>
          </p:nvPr>
        </p:nvSpPr>
        <p:spPr/>
        <p:txBody>
          <a:bodyPr/>
          <a:lstStyle/>
          <a:p>
            <a:fld id="{1AB318E0-CFB8-43EC-B0B3-A10C63A325CF}" type="datetimeFigureOut">
              <a:rPr lang="en-US" smtClean="0"/>
              <a:t>9/7/2020</a:t>
            </a:fld>
            <a:endParaRPr lang="en-US"/>
          </a:p>
        </p:txBody>
      </p:sp>
      <p:sp>
        <p:nvSpPr>
          <p:cNvPr id="1048629" name="Footer Placeholder 5"/>
          <p:cNvSpPr>
            <a:spLocks noGrp="1"/>
          </p:cNvSpPr>
          <p:nvPr>
            <p:ph type="ftr" sz="quarter" idx="11"/>
          </p:nvPr>
        </p:nvSpPr>
        <p:spPr/>
        <p:txBody>
          <a:bodyPr/>
          <a:lstStyle/>
          <a:p>
            <a:endParaRPr lang="en-US"/>
          </a:p>
        </p:txBody>
      </p:sp>
      <p:sp>
        <p:nvSpPr>
          <p:cNvPr id="1048630" name="Slide Number Placeholder 6"/>
          <p:cNvSpPr>
            <a:spLocks noGrp="1"/>
          </p:cNvSpPr>
          <p:nvPr>
            <p:ph type="sldNum" sz="quarter" idx="12"/>
          </p:nvPr>
        </p:nvSpPr>
        <p:spPr>
          <a:xfrm>
            <a:off x="8077200" y="6356350"/>
            <a:ext cx="609600" cy="365125"/>
          </a:xfrm>
        </p:spPr>
        <p:txBody>
          <a:bodyPr/>
          <a:lstStyle/>
          <a:p>
            <a:fld id="{459DD12F-0D70-4358-B1FD-94EA453D25A2}" type="slidenum">
              <a:rPr lang="en-US" smtClean="0"/>
              <a:t>‹#›</a:t>
            </a:fld>
            <a:endParaRPr lang="en-US"/>
          </a:p>
        </p:txBody>
      </p:sp>
      <p:sp>
        <p:nvSpPr>
          <p:cNvPr id="1048631"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32"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33"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AB318E0-CFB8-43EC-B0B3-A10C63A325CF}" type="datetimeFigureOut">
              <a:rPr lang="en-US" smtClean="0"/>
              <a:t>9/7/2020</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59DD12F-0D70-4358-B1FD-94EA453D25A2}" type="slidenum">
              <a:rPr lang="en-US" smtClean="0"/>
              <a:t>‹#›</a:t>
            </a:fld>
            <a:endParaRPr lang="en-US"/>
          </a:p>
        </p:txBody>
      </p:sp>
      <p:grpSp>
        <p:nvGrpSpPr>
          <p:cNvPr id="12"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md.com/lung/tc/pneumonia-topic-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eras.io/api/preprocessing/im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keras.io/application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3"/>
          <p:cNvSpPr>
            <a:spLocks noGrp="1"/>
          </p:cNvSpPr>
          <p:nvPr>
            <p:ph type="ctrTitle"/>
          </p:nvPr>
        </p:nvSpPr>
        <p:spPr>
          <a:xfrm>
            <a:off x="683568" y="620688"/>
            <a:ext cx="7958166" cy="2636912"/>
          </a:xfrm>
        </p:spPr>
        <p:txBody>
          <a:bodyPr>
            <a:noAutofit/>
            <a:scene3d>
              <a:camera prst="orthographicFront"/>
              <a:lightRig rig="soft" dir="t">
                <a:rot lat="0" lon="0" rev="10800000"/>
              </a:lightRig>
            </a:scene3d>
            <a:sp3d>
              <a:bevelT w="27940" h="12700"/>
              <a:contourClr>
                <a:srgbClr val="DDDDDD"/>
              </a:contourClr>
            </a:sp3d>
          </a:bodyPr>
          <a:lstStyle/>
          <a:p>
            <a:pPr algn="ct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spc="150" dirty="0" smtClean="0">
                <a:ln w="11430"/>
                <a:solidFill>
                  <a:srgbClr val="F8F8F8"/>
                </a:solidFill>
                <a:effectLst>
                  <a:outerShdw blurRad="25400" algn="tl" rotWithShape="0">
                    <a:srgbClr val="000000">
                      <a:alpha val="43000"/>
                    </a:srgbClr>
                  </a:outerShdw>
                </a:effectLst>
              </a:rPr>
              <a:t/>
            </a:r>
            <a:br>
              <a:rPr lang="en-US" sz="4000" spc="150" dirty="0" smtClean="0">
                <a:ln w="11430"/>
                <a:solidFill>
                  <a:srgbClr val="F8F8F8"/>
                </a:solidFill>
                <a:effectLst>
                  <a:outerShdw blurRad="25400" algn="tl" rotWithShape="0">
                    <a:srgbClr val="000000">
                      <a:alpha val="43000"/>
                    </a:srgbClr>
                  </a:outerShdw>
                </a:effectLst>
              </a:rPr>
            </a:br>
            <a:r>
              <a:rPr lang="en-US" sz="4000" u="sng" spc="150" dirty="0" smtClean="0">
                <a:ln w="11430"/>
                <a:solidFill>
                  <a:srgbClr val="F8F8F8"/>
                </a:solidFill>
                <a:effectLst>
                  <a:outerShdw blurRad="25400" algn="tl" rotWithShape="0">
                    <a:srgbClr val="000000">
                      <a:alpha val="43000"/>
                    </a:srgbClr>
                  </a:outerShdw>
                </a:effectLst>
              </a:rPr>
              <a:t>Welcome To Presentation On “PNEUMONIA PREDICTION USING X_RAY IMAGES” </a:t>
            </a:r>
            <a:br>
              <a:rPr lang="en-US" sz="4000" u="sng" spc="150" dirty="0" smtClean="0">
                <a:ln w="11430"/>
                <a:solidFill>
                  <a:srgbClr val="F8F8F8"/>
                </a:solidFill>
                <a:effectLst>
                  <a:outerShdw blurRad="25400" algn="tl" rotWithShape="0">
                    <a:srgbClr val="000000">
                      <a:alpha val="43000"/>
                    </a:srgbClr>
                  </a:outerShdw>
                </a:effectLst>
              </a:rPr>
            </a:br>
            <a:r>
              <a:rPr lang="en-US" sz="4000" u="sng" spc="150" dirty="0" smtClean="0">
                <a:ln w="11430"/>
                <a:solidFill>
                  <a:srgbClr val="F8F8F8"/>
                </a:solidFill>
                <a:effectLst>
                  <a:outerShdw blurRad="25400" algn="tl" rotWithShape="0">
                    <a:srgbClr val="000000">
                      <a:alpha val="43000"/>
                    </a:srgbClr>
                  </a:outerShdw>
                </a:effectLst>
              </a:rPr>
              <a:t>(CNN MODEL)</a:t>
            </a:r>
            <a:endParaRPr lang="en-US" sz="4000" u="sng" spc="150" dirty="0">
              <a:ln w="11430"/>
              <a:solidFill>
                <a:srgbClr val="F8F8F8"/>
              </a:solidFill>
              <a:effectLst>
                <a:outerShdw blurRad="25400" algn="tl" rotWithShape="0">
                  <a:srgbClr val="000000">
                    <a:alpha val="43000"/>
                  </a:srgbClr>
                </a:outerShdw>
              </a:effectLst>
            </a:endParaRPr>
          </a:p>
        </p:txBody>
      </p:sp>
      <p:sp>
        <p:nvSpPr>
          <p:cNvPr id="1048610" name="Subtitle 2"/>
          <p:cNvSpPr>
            <a:spLocks noGrp="1"/>
          </p:cNvSpPr>
          <p:nvPr>
            <p:ph type="subTitle" idx="1"/>
          </p:nvPr>
        </p:nvSpPr>
        <p:spPr>
          <a:xfrm>
            <a:off x="971600" y="3954777"/>
            <a:ext cx="3528392" cy="2357454"/>
          </a:xfrm>
        </p:spPr>
        <p:txBody>
          <a:bodyPr>
            <a:normAutofit fontScale="49615" lnSpcReduction="20000"/>
          </a:bodyPr>
          <a:lstStyle/>
          <a:p>
            <a:pPr algn="l"/>
            <a:r>
              <a:rPr lang="en-US" sz="4800" b="1" dirty="0"/>
              <a:t> </a:t>
            </a:r>
            <a:r>
              <a:rPr lang="en-US" sz="4000" b="1" dirty="0"/>
              <a:t>Developed by:</a:t>
            </a:r>
            <a:endParaRPr lang="zh-CN" altLang="en-US" sz="4000" b="1" dirty="0"/>
          </a:p>
          <a:p>
            <a:pPr algn="l"/>
            <a:r>
              <a:rPr lang="en-US" sz="4000" b="1" dirty="0"/>
              <a:t>             </a:t>
            </a:r>
            <a:r>
              <a:rPr lang="en-US" sz="4000" b="1" dirty="0" smtClean="0"/>
              <a:t>  </a:t>
            </a:r>
            <a:r>
              <a:rPr lang="en-US" sz="4000" b="1" dirty="0" err="1" smtClean="0"/>
              <a:t>Bindu</a:t>
            </a:r>
            <a:r>
              <a:rPr lang="en-US" sz="4000" b="1" dirty="0" smtClean="0"/>
              <a:t> D P</a:t>
            </a:r>
          </a:p>
          <a:p>
            <a:pPr algn="l"/>
            <a:r>
              <a:rPr lang="en-US" sz="4000" b="1" dirty="0"/>
              <a:t> </a:t>
            </a:r>
            <a:r>
              <a:rPr lang="en-US" sz="4000" b="1" dirty="0" smtClean="0"/>
              <a:t>              </a:t>
            </a:r>
            <a:r>
              <a:rPr lang="en-US" sz="4000" b="1" dirty="0" err="1" smtClean="0"/>
              <a:t>Kavita</a:t>
            </a:r>
            <a:r>
              <a:rPr lang="en-US" sz="4000" b="1" dirty="0" smtClean="0"/>
              <a:t> L </a:t>
            </a:r>
            <a:r>
              <a:rPr lang="en-US" sz="4000" b="1" dirty="0" err="1" smtClean="0"/>
              <a:t>Kusagatti</a:t>
            </a:r>
            <a:r>
              <a:rPr lang="en-US" sz="4000" b="1" dirty="0" smtClean="0"/>
              <a:t>  </a:t>
            </a:r>
          </a:p>
          <a:p>
            <a:pPr algn="l"/>
            <a:r>
              <a:rPr lang="en-US" sz="4000" b="1" dirty="0"/>
              <a:t>	</a:t>
            </a:r>
            <a:r>
              <a:rPr lang="en-US" sz="4000" b="1" dirty="0" err="1" smtClean="0"/>
              <a:t>Pooja</a:t>
            </a:r>
            <a:r>
              <a:rPr lang="en-US" sz="4000" b="1" dirty="0" smtClean="0"/>
              <a:t> G V                                    </a:t>
            </a:r>
          </a:p>
          <a:p>
            <a:pPr algn="l"/>
            <a:r>
              <a:rPr lang="en-US" sz="4000" b="1" dirty="0"/>
              <a:t> </a:t>
            </a:r>
            <a:r>
              <a:rPr lang="en-US" sz="4000" b="1" dirty="0" smtClean="0"/>
              <a:t>              </a:t>
            </a:r>
            <a:r>
              <a:rPr lang="en-US" sz="4000" b="1" dirty="0" err="1" smtClean="0"/>
              <a:t>Sanskriti</a:t>
            </a:r>
            <a:r>
              <a:rPr lang="en-US" sz="4000" b="1" dirty="0" smtClean="0"/>
              <a:t> </a:t>
            </a:r>
            <a:r>
              <a:rPr lang="en-US" sz="4000" b="1" dirty="0"/>
              <a:t>Kumar</a:t>
            </a:r>
            <a:endParaRPr lang="en-US" sz="3800" dirty="0" smtClean="0"/>
          </a:p>
          <a:p>
            <a:r>
              <a:rPr lang="en-US" sz="8000" dirty="0" smtClean="0"/>
              <a:t>			</a:t>
            </a:r>
            <a:endParaRPr lang="en-US" sz="6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933056"/>
            <a:ext cx="2952328" cy="20882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18015"/>
            <a:ext cx="7920880" cy="6001643"/>
          </a:xfrm>
          <a:prstGeom prst="rect">
            <a:avLst/>
          </a:prstGeom>
          <a:noFill/>
        </p:spPr>
        <p:txBody>
          <a:bodyPr wrap="square" rtlCol="0">
            <a:spAutoFit/>
          </a:bodyPr>
          <a:lstStyle/>
          <a:p>
            <a:pPr>
              <a:buNone/>
            </a:pPr>
            <a:endParaRPr lang="en-US" sz="1600" dirty="0" smtClean="0"/>
          </a:p>
          <a:p>
            <a:pPr>
              <a:buNone/>
            </a:pPr>
            <a:r>
              <a:rPr lang="en-US" sz="1600" dirty="0" smtClean="0"/>
              <a:t># </a:t>
            </a:r>
            <a:r>
              <a:rPr lang="en-US" sz="1600" dirty="0"/>
              <a:t>Get the file from post request    </a:t>
            </a:r>
          </a:p>
          <a:p>
            <a:pPr>
              <a:buNone/>
            </a:pPr>
            <a:r>
              <a:rPr lang="en-US" sz="1600" dirty="0"/>
              <a:t>            f = </a:t>
            </a:r>
            <a:r>
              <a:rPr lang="en-US" sz="1600" dirty="0" err="1"/>
              <a:t>request.files</a:t>
            </a:r>
            <a:r>
              <a:rPr lang="en-US" sz="1600" dirty="0"/>
              <a:t>['file']   </a:t>
            </a:r>
          </a:p>
          <a:p>
            <a:pPr>
              <a:buNone/>
            </a:pPr>
            <a:r>
              <a:rPr lang="en-US" sz="1600" dirty="0"/>
              <a:t>           # Save the file to ./uploads        </a:t>
            </a:r>
          </a:p>
          <a:p>
            <a:pPr>
              <a:buNone/>
            </a:pPr>
            <a:r>
              <a:rPr lang="en-US" sz="1600" dirty="0"/>
              <a:t>           </a:t>
            </a:r>
            <a:r>
              <a:rPr lang="en-US" sz="1600" dirty="0" err="1"/>
              <a:t>basepath</a:t>
            </a:r>
            <a:r>
              <a:rPr lang="en-US" sz="1600" dirty="0"/>
              <a:t> = </a:t>
            </a:r>
            <a:r>
              <a:rPr lang="en-US" sz="1600" dirty="0" err="1"/>
              <a:t>os.path.dirname</a:t>
            </a:r>
            <a:r>
              <a:rPr lang="en-US" sz="1600" dirty="0"/>
              <a:t>(_file_)     </a:t>
            </a:r>
          </a:p>
          <a:p>
            <a:pPr>
              <a:buNone/>
            </a:pPr>
            <a:r>
              <a:rPr lang="en-US" sz="1600" dirty="0"/>
              <a:t>           </a:t>
            </a:r>
            <a:r>
              <a:rPr lang="en-US" sz="1600" dirty="0" err="1"/>
              <a:t>file_path</a:t>
            </a:r>
            <a:r>
              <a:rPr lang="en-US" sz="1600" dirty="0"/>
              <a:t> = </a:t>
            </a:r>
            <a:r>
              <a:rPr lang="en-US" sz="1600" dirty="0" err="1"/>
              <a:t>os.path.join</a:t>
            </a:r>
            <a:r>
              <a:rPr lang="en-US" sz="1600" dirty="0"/>
              <a:t>(</a:t>
            </a:r>
            <a:r>
              <a:rPr lang="en-US" sz="1600" dirty="0" err="1"/>
              <a:t>basepath</a:t>
            </a:r>
            <a:r>
              <a:rPr lang="en-US" sz="1600" dirty="0"/>
              <a:t>, 'uploads', </a:t>
            </a:r>
          </a:p>
          <a:p>
            <a:pPr>
              <a:buNone/>
            </a:pPr>
            <a:endParaRPr lang="en-US" sz="1600" dirty="0" smtClean="0"/>
          </a:p>
          <a:p>
            <a:pPr>
              <a:buNone/>
            </a:pPr>
            <a:r>
              <a:rPr lang="en-US" sz="1600" dirty="0" err="1" smtClean="0"/>
              <a:t>secure_filename</a:t>
            </a:r>
            <a:r>
              <a:rPr lang="en-US" sz="1600" dirty="0" smtClean="0"/>
              <a:t>(</a:t>
            </a:r>
            <a:r>
              <a:rPr lang="en-US" sz="1600" dirty="0" err="1" smtClean="0"/>
              <a:t>f.filename</a:t>
            </a:r>
            <a:r>
              <a:rPr lang="en-US" sz="1600" dirty="0"/>
              <a:t>))      </a:t>
            </a:r>
          </a:p>
          <a:p>
            <a:pPr>
              <a:buNone/>
            </a:pPr>
            <a:r>
              <a:rPr lang="en-US" sz="1600" dirty="0"/>
              <a:t>           </a:t>
            </a:r>
            <a:r>
              <a:rPr lang="en-US" sz="1600" dirty="0" err="1"/>
              <a:t>f.save</a:t>
            </a:r>
            <a:r>
              <a:rPr lang="en-US" sz="1600" dirty="0"/>
              <a:t>(</a:t>
            </a:r>
            <a:r>
              <a:rPr lang="en-US" sz="1600" dirty="0" err="1"/>
              <a:t>file_path</a:t>
            </a:r>
            <a:r>
              <a:rPr lang="en-US" sz="1600" dirty="0"/>
              <a:t>)  </a:t>
            </a:r>
          </a:p>
          <a:p>
            <a:pPr>
              <a:buNone/>
            </a:pPr>
            <a:r>
              <a:rPr lang="en-US" sz="1600" dirty="0"/>
              <a:t>           </a:t>
            </a:r>
            <a:r>
              <a:rPr lang="en-US" sz="1600" dirty="0" err="1"/>
              <a:t>img</a:t>
            </a:r>
            <a:r>
              <a:rPr lang="en-US" sz="1600" dirty="0"/>
              <a:t> = </a:t>
            </a:r>
            <a:r>
              <a:rPr lang="en-US" sz="1600" dirty="0" err="1"/>
              <a:t>image.load_img</a:t>
            </a:r>
            <a:r>
              <a:rPr lang="en-US" sz="1600" dirty="0"/>
              <a:t>(</a:t>
            </a:r>
            <a:r>
              <a:rPr lang="en-US" sz="1600" dirty="0" err="1"/>
              <a:t>file_path</a:t>
            </a:r>
            <a:r>
              <a:rPr lang="en-US" sz="1600" dirty="0"/>
              <a:t>, </a:t>
            </a:r>
            <a:r>
              <a:rPr lang="en-US" sz="1600" dirty="0" err="1"/>
              <a:t>target_size</a:t>
            </a:r>
            <a:r>
              <a:rPr lang="en-US" sz="1600" dirty="0"/>
              <a:t>=(64, 64))   </a:t>
            </a:r>
          </a:p>
          <a:p>
            <a:pPr>
              <a:buNone/>
            </a:pPr>
            <a:r>
              <a:rPr lang="en-US" sz="1600" dirty="0"/>
              <a:t>           x = </a:t>
            </a:r>
            <a:r>
              <a:rPr lang="en-US" sz="1600" dirty="0" err="1"/>
              <a:t>image.img_to_array</a:t>
            </a:r>
            <a:r>
              <a:rPr lang="en-US" sz="1600" dirty="0"/>
              <a:t>(</a:t>
            </a:r>
            <a:r>
              <a:rPr lang="en-US" sz="1600" dirty="0" err="1"/>
              <a:t>img</a:t>
            </a:r>
            <a:r>
              <a:rPr lang="en-US" sz="1600" dirty="0"/>
              <a:t>)        x = </a:t>
            </a:r>
            <a:r>
              <a:rPr lang="en-US" sz="1600" dirty="0" err="1"/>
              <a:t>np.expand_dims</a:t>
            </a:r>
            <a:r>
              <a:rPr lang="en-US" sz="1600" dirty="0"/>
              <a:t>(x, axis=0)     </a:t>
            </a:r>
          </a:p>
          <a:p>
            <a:pPr>
              <a:buNone/>
            </a:pPr>
            <a:r>
              <a:rPr lang="en-US" sz="1600" dirty="0"/>
              <a:t>           with </a:t>
            </a:r>
            <a:r>
              <a:rPr lang="en-US" sz="1600" dirty="0" err="1"/>
              <a:t>graph.as_default</a:t>
            </a:r>
            <a:r>
              <a:rPr lang="en-US" sz="1600" dirty="0"/>
              <a:t>():       </a:t>
            </a:r>
          </a:p>
          <a:p>
            <a:pPr>
              <a:buNone/>
            </a:pPr>
            <a:r>
              <a:rPr lang="en-US" sz="1600" dirty="0"/>
              <a:t>         </a:t>
            </a:r>
            <a:r>
              <a:rPr lang="en-US" sz="1600" dirty="0" err="1"/>
              <a:t>preds</a:t>
            </a:r>
            <a:r>
              <a:rPr lang="en-US" sz="1600" dirty="0"/>
              <a:t> = </a:t>
            </a:r>
            <a:r>
              <a:rPr lang="en-US" sz="1600" dirty="0" err="1"/>
              <a:t>model.predict_classes</a:t>
            </a:r>
            <a:r>
              <a:rPr lang="en-US" sz="1600" dirty="0"/>
              <a:t>(x)       </a:t>
            </a:r>
          </a:p>
          <a:p>
            <a:pPr>
              <a:buNone/>
            </a:pPr>
            <a:r>
              <a:rPr lang="en-US" sz="1600" dirty="0"/>
              <a:t>        #index = ['No </a:t>
            </a:r>
            <a:r>
              <a:rPr lang="en-US" sz="1600" dirty="0" err="1"/>
              <a:t>Tumor','Yes</a:t>
            </a:r>
            <a:r>
              <a:rPr lang="en-US" sz="1600" dirty="0"/>
              <a:t> Tumor']       </a:t>
            </a:r>
          </a:p>
          <a:p>
            <a:pPr>
              <a:buNone/>
            </a:pPr>
            <a:r>
              <a:rPr lang="en-US" sz="1600" dirty="0"/>
              <a:t>        #text = "prediction : "+[</a:t>
            </a:r>
            <a:r>
              <a:rPr lang="en-US" sz="1600" dirty="0" err="1"/>
              <a:t>preds</a:t>
            </a:r>
            <a:r>
              <a:rPr lang="en-US" sz="1600" dirty="0"/>
              <a:t>[0]]       </a:t>
            </a:r>
          </a:p>
          <a:p>
            <a:pPr>
              <a:buNone/>
            </a:pPr>
            <a:r>
              <a:rPr lang="en-US" sz="1600" dirty="0"/>
              <a:t>        if </a:t>
            </a:r>
            <a:r>
              <a:rPr lang="en-US" sz="1600" dirty="0" err="1"/>
              <a:t>preds</a:t>
            </a:r>
            <a:r>
              <a:rPr lang="en-US" sz="1600" dirty="0"/>
              <a:t>[0][0]==0:          </a:t>
            </a:r>
          </a:p>
          <a:p>
            <a:pPr>
              <a:buNone/>
            </a:pPr>
            <a:r>
              <a:rPr lang="en-US" sz="1600" dirty="0"/>
              <a:t>              prediction="Normal"      </a:t>
            </a:r>
          </a:p>
          <a:p>
            <a:pPr>
              <a:buNone/>
            </a:pPr>
            <a:r>
              <a:rPr lang="en-US" sz="1600" dirty="0"/>
              <a:t>       else:  </a:t>
            </a:r>
          </a:p>
          <a:p>
            <a:pPr>
              <a:buNone/>
            </a:pPr>
            <a:r>
              <a:rPr lang="en-US" sz="1600" dirty="0"/>
              <a:t>              prediction="Pneumonia"      </a:t>
            </a:r>
          </a:p>
          <a:p>
            <a:pPr>
              <a:buNone/>
            </a:pPr>
            <a:r>
              <a:rPr lang="en-US" sz="1600" dirty="0"/>
              <a:t>         text = "prediction : "+prediction      </a:t>
            </a:r>
          </a:p>
          <a:p>
            <a:pPr>
              <a:buNone/>
            </a:pPr>
            <a:r>
              <a:rPr lang="en-US" sz="1600" dirty="0"/>
              <a:t>         # </a:t>
            </a:r>
            <a:r>
              <a:rPr lang="en-US" sz="1600" dirty="0" err="1"/>
              <a:t>ImageNet</a:t>
            </a:r>
            <a:r>
              <a:rPr lang="en-US" sz="1600" dirty="0"/>
              <a:t> Decode        </a:t>
            </a:r>
          </a:p>
          <a:p>
            <a:pPr>
              <a:buNone/>
            </a:pPr>
            <a:r>
              <a:rPr lang="en-US" sz="1600" dirty="0"/>
              <a:t>         return text</a:t>
            </a:r>
          </a:p>
          <a:p>
            <a:pPr>
              <a:buNone/>
            </a:pPr>
            <a:r>
              <a:rPr lang="en-US" sz="1600" dirty="0"/>
              <a:t>     if _name_ == '_main_':    </a:t>
            </a:r>
          </a:p>
          <a:p>
            <a:pPr>
              <a:buNone/>
            </a:pPr>
            <a:r>
              <a:rPr lang="en-US" sz="1600" dirty="0"/>
              <a:t>     </a:t>
            </a:r>
            <a:r>
              <a:rPr lang="en-US" sz="1600" dirty="0" err="1"/>
              <a:t>app.run</a:t>
            </a:r>
            <a:r>
              <a:rPr lang="en-US" sz="1600" dirty="0"/>
              <a:t>(debug=</a:t>
            </a:r>
            <a:r>
              <a:rPr lang="en-US" sz="1600" dirty="0" err="1"/>
              <a:t>False,threaded</a:t>
            </a:r>
            <a:r>
              <a:rPr lang="en-US" sz="1600" dirty="0"/>
              <a:t> = False)</a:t>
            </a:r>
          </a:p>
        </p:txBody>
      </p:sp>
    </p:spTree>
    <p:extLst>
      <p:ext uri="{BB962C8B-B14F-4D97-AF65-F5344CB8AC3E}">
        <p14:creationId xmlns:p14="http://schemas.microsoft.com/office/powerpoint/2010/main" val="291531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2"/>
          <p:cNvSpPr>
            <a:spLocks noGrp="1"/>
          </p:cNvSpPr>
          <p:nvPr>
            <p:ph type="title"/>
          </p:nvPr>
        </p:nvSpPr>
        <p:spPr>
          <a:xfrm>
            <a:off x="467544" y="332656"/>
            <a:ext cx="8229600" cy="1143000"/>
          </a:xfrm>
        </p:spPr>
        <p:txBody>
          <a:bodyPr>
            <a:normAutofit/>
          </a:bodyPr>
          <a:lstStyle/>
          <a:p>
            <a:r>
              <a:rPr lang="en-US" dirty="0" smtClean="0"/>
              <a:t>	</a:t>
            </a:r>
            <a:r>
              <a:rPr lang="en-US" sz="4800" b="1" dirty="0" smtClean="0"/>
              <a:t>Outputs for the prediction</a:t>
            </a:r>
            <a:endParaRPr lang="en-US" sz="4800" b="1" dirty="0"/>
          </a:p>
        </p:txBody>
      </p:sp>
      <p:pic>
        <p:nvPicPr>
          <p:cNvPr id="2097152" name="Picture 2"/>
          <p:cNvPicPr>
            <a:picLocks noGrp="1" noChangeAspect="1" noChangeArrowheads="1"/>
          </p:cNvPicPr>
          <p:nvPr>
            <p:ph idx="1"/>
          </p:nvPr>
        </p:nvPicPr>
        <p:blipFill>
          <a:blip r:embed="rId2"/>
          <a:stretch>
            <a:fillRect/>
          </a:stretch>
        </p:blipFill>
        <p:spPr bwMode="auto">
          <a:xfrm>
            <a:off x="1547664" y="1628800"/>
            <a:ext cx="6027420" cy="4611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smtClean="0"/>
              <a:t>				</a:t>
            </a:r>
            <a:endParaRPr lang="en-US" sz="1800" dirty="0"/>
          </a:p>
        </p:txBody>
      </p:sp>
      <p:pic>
        <p:nvPicPr>
          <p:cNvPr id="2097153" name="Picture 2"/>
          <p:cNvPicPr>
            <a:picLocks noGrp="1" noChangeAspect="1" noChangeArrowheads="1"/>
          </p:cNvPicPr>
          <p:nvPr>
            <p:ph idx="1"/>
          </p:nvPr>
        </p:nvPicPr>
        <p:blipFill rotWithShape="1">
          <a:blip r:embed="rId2"/>
          <a:srcRect t="1851"/>
          <a:stretch/>
        </p:blipFill>
        <p:spPr bwMode="auto">
          <a:xfrm>
            <a:off x="971600" y="980728"/>
            <a:ext cx="7200800" cy="5184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2"/>
          <p:cNvSpPr>
            <a:spLocks noGrp="1"/>
          </p:cNvSpPr>
          <p:nvPr>
            <p:ph type="title"/>
          </p:nvPr>
        </p:nvSpPr>
        <p:spPr>
          <a:xfrm>
            <a:off x="467544" y="836712"/>
            <a:ext cx="8229600" cy="1143000"/>
          </a:xfrm>
        </p:spPr>
        <p:txBody>
          <a:bodyPr>
            <a:normAutofit fontScale="90000"/>
          </a:bodyPr>
          <a:lstStyle/>
          <a:p>
            <a:r>
              <a:rPr lang="en-US" dirty="0" smtClean="0"/>
              <a:t>			</a:t>
            </a:r>
            <a:r>
              <a:rPr lang="en-US" sz="4800" b="1" dirty="0" smtClean="0"/>
              <a:t>CONCLUSION</a:t>
            </a:r>
            <a:br>
              <a:rPr lang="en-US" sz="4800" b="1" dirty="0" smtClean="0"/>
            </a:br>
            <a:endParaRPr lang="en-US" sz="4800" b="1" dirty="0"/>
          </a:p>
        </p:txBody>
      </p:sp>
      <p:sp>
        <p:nvSpPr>
          <p:cNvPr id="1048614" name="Content Placeholder 1"/>
          <p:cNvSpPr>
            <a:spLocks noGrp="1"/>
          </p:cNvSpPr>
          <p:nvPr>
            <p:ph idx="1"/>
          </p:nvPr>
        </p:nvSpPr>
        <p:spPr/>
        <p:txBody>
          <a:bodyPr>
            <a:normAutofit/>
          </a:bodyPr>
          <a:lstStyle/>
          <a:p>
            <a:r>
              <a:rPr lang="en-US" sz="2000" dirty="0" smtClean="0">
                <a:latin typeface="+mj-lt"/>
              </a:rPr>
              <a:t>Throughout the process of developing the CNN model for Pneumonia prediction, we have built a model from scratch which consists of 5 layers and follows with a fully connected neural network. Then the trained model is evaluated using separate unseen data to avoid bias prediction. As the result, the accuracy of the test dataset reached 81.25% which indicates a decent model. This mini-project allows a beginner to obtain an overview of how to build a model to solve a real-world problem.</a:t>
            </a:r>
          </a:p>
          <a:p>
            <a:pPr>
              <a:buNone/>
            </a:pPr>
            <a:endParaRPr lang="en-US" sz="1200" b="1" dirty="0" smtClean="0">
              <a:latin typeface="+mj-lt"/>
            </a:endParaRPr>
          </a:p>
          <a:p>
            <a:pPr>
              <a:buNone/>
            </a:pP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8305800" cy="1143000"/>
          </a:xfrm>
        </p:spPr>
        <p:txBody>
          <a:bodyPr>
            <a:normAutofit/>
          </a:bodyPr>
          <a:lstStyle/>
          <a:p>
            <a:pPr algn="ctr"/>
            <a:r>
              <a:rPr lang="en-US" sz="7200" b="1" dirty="0" smtClean="0"/>
              <a:t>THANK YOU </a:t>
            </a:r>
            <a:endParaRPr lang="en-US" sz="7200" b="1" dirty="0"/>
          </a:p>
        </p:txBody>
      </p:sp>
    </p:spTree>
    <p:extLst>
      <p:ext uri="{BB962C8B-B14F-4D97-AF65-F5344CB8AC3E}">
        <p14:creationId xmlns:p14="http://schemas.microsoft.com/office/powerpoint/2010/main" val="895977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67544" y="188640"/>
            <a:ext cx="8229600" cy="1143000"/>
          </a:xfrm>
        </p:spPr>
        <p:txBody>
          <a:bodyPr>
            <a:noAutofit/>
          </a:bodyPr>
          <a:lstStyle/>
          <a:p>
            <a:pPr algn="ctr"/>
            <a:r>
              <a:rPr lang="en-US" sz="4800" b="1" dirty="0" smtClean="0"/>
              <a:t>Introduction</a:t>
            </a:r>
            <a:endParaRPr lang="en-US" sz="4800" b="1" dirty="0"/>
          </a:p>
        </p:txBody>
      </p:sp>
      <p:sp>
        <p:nvSpPr>
          <p:cNvPr id="1048603" name="Content Placeholder 2"/>
          <p:cNvSpPr>
            <a:spLocks noGrp="1"/>
          </p:cNvSpPr>
          <p:nvPr>
            <p:ph idx="1"/>
          </p:nvPr>
        </p:nvSpPr>
        <p:spPr/>
        <p:txBody>
          <a:bodyPr>
            <a:normAutofit/>
          </a:bodyPr>
          <a:lstStyle/>
          <a:p>
            <a:pPr marL="137160" indent="0">
              <a:buNone/>
            </a:pPr>
            <a:r>
              <a:rPr lang="en-US" sz="1600" dirty="0" smtClean="0">
                <a:latin typeface="+mj-lt"/>
                <a:hlinkClick r:id="rId2"/>
              </a:rPr>
              <a:t>Pneumonia</a:t>
            </a:r>
            <a:r>
              <a:rPr lang="en-US" sz="1600" dirty="0" smtClean="0">
                <a:latin typeface="+mj-lt"/>
              </a:rPr>
              <a:t> is a lung inflammation caused by a viral or bacterial infection that can range from mild to severe cases. </a:t>
            </a:r>
          </a:p>
          <a:p>
            <a:pPr marL="137160" indent="0">
              <a:buNone/>
            </a:pPr>
            <a:endParaRPr lang="en-US" sz="1600" dirty="0" smtClean="0">
              <a:latin typeface="+mj-lt"/>
            </a:endParaRPr>
          </a:p>
          <a:p>
            <a:pPr>
              <a:buFont typeface="Wingdings" pitchFamily="2" charset="2"/>
              <a:buChar char="Ø"/>
            </a:pPr>
            <a:r>
              <a:rPr lang="en-US" sz="1600" dirty="0" smtClean="0">
                <a:latin typeface="+mj-lt"/>
              </a:rPr>
              <a:t>This inflammation makes the patient unable to  breathe enough oxygen to reach the bloodstream.</a:t>
            </a:r>
          </a:p>
          <a:p>
            <a:pPr>
              <a:buFont typeface="Wingdings" pitchFamily="2" charset="2"/>
              <a:buChar char="Ø"/>
            </a:pPr>
            <a:r>
              <a:rPr lang="en-US" sz="1600" dirty="0" smtClean="0">
                <a:latin typeface="+mj-lt"/>
              </a:rPr>
              <a:t> It happens when an infection makes the air sacs (alveoli) in the lungs fill with fluid or pus that might affect either one or both lungs.</a:t>
            </a:r>
          </a:p>
          <a:p>
            <a:pPr>
              <a:buFont typeface="Wingdings" pitchFamily="2" charset="2"/>
              <a:buChar char="Ø"/>
            </a:pPr>
            <a:r>
              <a:rPr lang="en-US" sz="1600" dirty="0" smtClean="0">
                <a:latin typeface="+mj-lt"/>
              </a:rPr>
              <a:t>If your doctor thinks you might have pneumonia, a chest X-ray will be performed to find the infection in the patient's lungs and how far it’s spread.</a:t>
            </a: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2"/>
          <p:cNvSpPr>
            <a:spLocks noGrp="1"/>
          </p:cNvSpPr>
          <p:nvPr>
            <p:ph type="title"/>
          </p:nvPr>
        </p:nvSpPr>
        <p:spPr>
          <a:xfrm>
            <a:off x="395536" y="1268760"/>
            <a:ext cx="8229600" cy="792088"/>
          </a:xfrm>
        </p:spPr>
        <p:txBody>
          <a:bodyPr>
            <a:normAutofit fontScale="90000"/>
          </a:bodyPr>
          <a:lstStyle/>
          <a:p>
            <a:r>
              <a:rPr lang="en-US" dirty="0" smtClean="0"/>
              <a:t>		</a:t>
            </a:r>
            <a:r>
              <a:rPr lang="en-US" sz="4800" b="1" dirty="0" smtClean="0"/>
              <a:t>   Implementation</a:t>
            </a:r>
            <a:br>
              <a:rPr lang="en-US" sz="4800" b="1" dirty="0" smtClean="0"/>
            </a:br>
            <a:endParaRPr lang="en-US" sz="4800" b="1" dirty="0"/>
          </a:p>
        </p:txBody>
      </p:sp>
      <p:sp>
        <p:nvSpPr>
          <p:cNvPr id="1048599" name="Content Placeholder 1"/>
          <p:cNvSpPr>
            <a:spLocks noGrp="1"/>
          </p:cNvSpPr>
          <p:nvPr>
            <p:ph idx="1"/>
          </p:nvPr>
        </p:nvSpPr>
        <p:spPr/>
        <p:txBody>
          <a:bodyPr>
            <a:normAutofit/>
          </a:bodyPr>
          <a:lstStyle/>
          <a:p>
            <a:r>
              <a:rPr lang="en-US" sz="1600" dirty="0" smtClean="0">
                <a:latin typeface="+mj-lt"/>
              </a:rPr>
              <a:t>Before we start building the convolutional neural network, the following are the necessary libraries and dependencies.</a:t>
            </a:r>
          </a:p>
          <a:p>
            <a:endParaRPr lang="en-US" sz="1600" dirty="0">
              <a:latin typeface="+mj-lt"/>
            </a:endParaRPr>
          </a:p>
          <a:p>
            <a:pPr marL="0" indent="0">
              <a:buNone/>
            </a:pPr>
            <a:endParaRPr lang="en-US" sz="1600" dirty="0" smtClean="0">
              <a:latin typeface="+mj-lt"/>
            </a:endParaRPr>
          </a:p>
          <a:p>
            <a:pPr>
              <a:buNone/>
            </a:pPr>
            <a:r>
              <a:rPr lang="en-US" sz="1600" dirty="0" smtClean="0">
                <a:latin typeface="+mj-lt"/>
              </a:rPr>
              <a:t>            </a:t>
            </a:r>
            <a:r>
              <a:rPr lang="en-US" sz="1600" b="1" dirty="0" smtClean="0">
                <a:latin typeface="+mj-lt"/>
              </a:rPr>
              <a:t>from </a:t>
            </a:r>
            <a:r>
              <a:rPr lang="en-US" sz="1600" b="1" dirty="0" err="1" smtClean="0">
                <a:latin typeface="+mj-lt"/>
              </a:rPr>
              <a:t>tensorflow.keras.models</a:t>
            </a:r>
            <a:r>
              <a:rPr lang="en-US" sz="1600" b="1" dirty="0" smtClean="0">
                <a:latin typeface="+mj-lt"/>
              </a:rPr>
              <a:t> import Sequential #for initializing</a:t>
            </a:r>
          </a:p>
          <a:p>
            <a:pPr>
              <a:buNone/>
            </a:pPr>
            <a:r>
              <a:rPr lang="en-US" sz="1600" b="1" dirty="0" smtClean="0">
                <a:latin typeface="+mj-lt"/>
              </a:rPr>
              <a:t>            from </a:t>
            </a:r>
            <a:r>
              <a:rPr lang="en-US" sz="1600" b="1" dirty="0" err="1" smtClean="0">
                <a:latin typeface="+mj-lt"/>
              </a:rPr>
              <a:t>tensorflow.keras.layers</a:t>
            </a:r>
            <a:r>
              <a:rPr lang="en-US" sz="1600" b="1" dirty="0" smtClean="0">
                <a:latin typeface="+mj-lt"/>
              </a:rPr>
              <a:t> import Dense #adding layers</a:t>
            </a:r>
          </a:p>
          <a:p>
            <a:pPr>
              <a:buNone/>
            </a:pPr>
            <a:r>
              <a:rPr lang="en-US" sz="1600" b="1" dirty="0" smtClean="0">
                <a:latin typeface="+mj-lt"/>
              </a:rPr>
              <a:t>            from </a:t>
            </a:r>
            <a:r>
              <a:rPr lang="en-US" sz="1600" b="1" dirty="0" err="1" smtClean="0">
                <a:latin typeface="+mj-lt"/>
              </a:rPr>
              <a:t>tensorflow.keras.layers</a:t>
            </a:r>
            <a:r>
              <a:rPr lang="en-US" sz="1600" b="1" dirty="0" smtClean="0">
                <a:latin typeface="+mj-lt"/>
              </a:rPr>
              <a:t> import Conv2D #Convolution layer</a:t>
            </a:r>
          </a:p>
          <a:p>
            <a:pPr>
              <a:buNone/>
            </a:pPr>
            <a:r>
              <a:rPr lang="en-US" sz="1600" b="1" dirty="0" smtClean="0">
                <a:latin typeface="+mj-lt"/>
              </a:rPr>
              <a:t>            from </a:t>
            </a:r>
            <a:r>
              <a:rPr lang="en-US" sz="1600" b="1" dirty="0" err="1" smtClean="0">
                <a:latin typeface="+mj-lt"/>
              </a:rPr>
              <a:t>tensorflow.keras.layers</a:t>
            </a:r>
            <a:r>
              <a:rPr lang="en-US" sz="1600" b="1" dirty="0" smtClean="0">
                <a:latin typeface="+mj-lt"/>
              </a:rPr>
              <a:t> import MaxPool2D #max pooling</a:t>
            </a:r>
          </a:p>
          <a:p>
            <a:pPr>
              <a:buNone/>
            </a:pPr>
            <a:r>
              <a:rPr lang="en-US" sz="1600" b="1" dirty="0" smtClean="0">
                <a:latin typeface="+mj-lt"/>
              </a:rPr>
              <a:t>            from </a:t>
            </a:r>
            <a:r>
              <a:rPr lang="en-US" sz="1600" b="1" dirty="0" err="1" smtClean="0">
                <a:latin typeface="+mj-lt"/>
              </a:rPr>
              <a:t>tensorflow.keras.layers</a:t>
            </a:r>
            <a:r>
              <a:rPr lang="en-US" sz="1600" b="1" dirty="0" smtClean="0">
                <a:latin typeface="+mj-lt"/>
              </a:rPr>
              <a:t> import Flatten</a:t>
            </a:r>
            <a:endParaRPr lang="en-US" sz="1600" b="1"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2"/>
          <p:cNvSpPr>
            <a:spLocks noGrp="1"/>
          </p:cNvSpPr>
          <p:nvPr>
            <p:ph type="title"/>
          </p:nvPr>
        </p:nvSpPr>
        <p:spPr>
          <a:xfrm>
            <a:off x="467544" y="44624"/>
            <a:ext cx="8229600" cy="2223120"/>
          </a:xfrm>
        </p:spPr>
        <p:txBody>
          <a:bodyPr>
            <a:normAutofit/>
          </a:bodyPr>
          <a:lstStyle/>
          <a:p>
            <a:pPr algn="ctr"/>
            <a:r>
              <a:rPr lang="en-US" dirty="0"/>
              <a:t> </a:t>
            </a:r>
            <a:r>
              <a:rPr lang="en-US" dirty="0" smtClean="0"/>
              <a:t> </a:t>
            </a:r>
            <a:r>
              <a:rPr lang="en-US" sz="4800" b="1" dirty="0" smtClean="0"/>
              <a:t>Model development</a:t>
            </a:r>
            <a:r>
              <a:rPr lang="en-US" sz="5300" b="1" dirty="0" smtClean="0"/>
              <a:t/>
            </a:r>
            <a:br>
              <a:rPr lang="en-US" sz="5300" b="1" dirty="0" smtClean="0"/>
            </a:br>
            <a:endParaRPr lang="en-US" sz="5300" b="1" dirty="0"/>
          </a:p>
        </p:txBody>
      </p:sp>
      <p:sp>
        <p:nvSpPr>
          <p:cNvPr id="1048595" name="Content Placeholder 1"/>
          <p:cNvSpPr>
            <a:spLocks noGrp="1"/>
          </p:cNvSpPr>
          <p:nvPr>
            <p:ph idx="1"/>
          </p:nvPr>
        </p:nvSpPr>
        <p:spPr/>
        <p:txBody>
          <a:bodyPr>
            <a:noAutofit/>
          </a:bodyPr>
          <a:lstStyle/>
          <a:p>
            <a:r>
              <a:rPr lang="en-US" sz="1600" dirty="0" smtClean="0">
                <a:latin typeface="+mj-lt"/>
              </a:rPr>
              <a:t>So let’s jump into the code. The model that we are going to develop composes several components which are:</a:t>
            </a:r>
          </a:p>
          <a:p>
            <a:r>
              <a:rPr lang="en-US" sz="1600" b="1" dirty="0" smtClean="0">
                <a:latin typeface="+mj-lt"/>
              </a:rPr>
              <a:t>tensorflow.keras.layers.Conv2D()</a:t>
            </a:r>
            <a:r>
              <a:rPr lang="en-US" sz="1600" dirty="0" smtClean="0">
                <a:latin typeface="+mj-lt"/>
              </a:rPr>
              <a:t>: The convolution layer which improves image recognition by isolate images features</a:t>
            </a:r>
          </a:p>
          <a:p>
            <a:r>
              <a:rPr lang="en-US" sz="1600" b="1" dirty="0" smtClean="0">
                <a:latin typeface="+mj-lt"/>
              </a:rPr>
              <a:t>tensorflow.keras.layers.MaxPooling2D()</a:t>
            </a:r>
            <a:r>
              <a:rPr lang="en-US" sz="1600" dirty="0" smtClean="0">
                <a:latin typeface="+mj-lt"/>
              </a:rPr>
              <a:t>: a layer to reduce the information in an image while maintaining features</a:t>
            </a:r>
          </a:p>
          <a:p>
            <a:r>
              <a:rPr lang="en-US" sz="1600" b="1" dirty="0" smtClean="0">
                <a:latin typeface="+mj-lt"/>
              </a:rPr>
              <a:t>tensorflow.keras.layers.Flatten()</a:t>
            </a:r>
            <a:r>
              <a:rPr lang="en-US" sz="1600" dirty="0" smtClean="0">
                <a:latin typeface="+mj-lt"/>
              </a:rPr>
              <a:t>: flatten the result into 1-dimensional array</a:t>
            </a:r>
          </a:p>
          <a:p>
            <a:r>
              <a:rPr lang="en-US" sz="1600" b="1" dirty="0" smtClean="0">
                <a:latin typeface="+mj-lt"/>
              </a:rPr>
              <a:t>tensorflow.keras.layers.Dense()</a:t>
            </a:r>
            <a:r>
              <a:rPr lang="en-US" sz="1600" dirty="0" smtClean="0">
                <a:latin typeface="+mj-lt"/>
              </a:rPr>
              <a:t>: add densely connected layer</a:t>
            </a:r>
          </a:p>
          <a:p>
            <a:r>
              <a:rPr lang="en-US" sz="1600" dirty="0" smtClean="0">
                <a:latin typeface="+mj-lt"/>
              </a:rPr>
              <a:t>Additionally, before the model is fitted for training, it is necessary to configure the specifications as follows:</a:t>
            </a:r>
          </a:p>
          <a:p>
            <a:r>
              <a:rPr lang="en-US" sz="1600" b="1" dirty="0" smtClean="0">
                <a:latin typeface="+mj-lt"/>
              </a:rPr>
              <a:t>loss: </a:t>
            </a:r>
            <a:r>
              <a:rPr lang="en-US" sz="1600" dirty="0" smtClean="0">
                <a:latin typeface="+mj-lt"/>
              </a:rPr>
              <a:t>pneumonia detection is using sigmoid activation in the final step, which resulted in either 0 or 1 (normal or pneumonia). Therefore, </a:t>
            </a:r>
            <a:r>
              <a:rPr lang="en-US" sz="1600" b="1" dirty="0" smtClean="0">
                <a:latin typeface="+mj-lt"/>
              </a:rPr>
              <a:t>binary_crossentropy</a:t>
            </a:r>
            <a:r>
              <a:rPr lang="en-US" sz="1600" dirty="0" smtClean="0">
                <a:latin typeface="+mj-lt"/>
              </a:rPr>
              <a:t> is the most suitable loss function</a:t>
            </a:r>
          </a:p>
          <a:p>
            <a:r>
              <a:rPr lang="en-US" sz="1600" b="1" dirty="0" smtClean="0">
                <a:latin typeface="+mj-lt"/>
              </a:rPr>
              <a:t>optimizer: RMSprop </a:t>
            </a:r>
            <a:r>
              <a:rPr lang="en-US" sz="1600" dirty="0" smtClean="0">
                <a:latin typeface="+mj-lt"/>
              </a:rPr>
              <a:t>(Root Mean Square Propagation) with a learning rate of 0.001 will be used</a:t>
            </a:r>
          </a:p>
          <a:p>
            <a:r>
              <a:rPr lang="en-US" sz="1600" b="1" dirty="0" smtClean="0">
                <a:latin typeface="+mj-lt"/>
              </a:rPr>
              <a:t>metrics: accuracy </a:t>
            </a:r>
            <a:r>
              <a:rPr lang="en-US" sz="1600" dirty="0" smtClean="0">
                <a:latin typeface="+mj-lt"/>
              </a:rPr>
              <a:t>is the measurement metric to obtain the prediction accuracy rate on every epoch</a:t>
            </a:r>
          </a:p>
          <a:p>
            <a:endParaRPr lang="en-US" sz="1200" dirty="0" smtClean="0">
              <a:latin typeface="+mj-lt"/>
            </a:endParaRPr>
          </a:p>
          <a:p>
            <a:endParaRPr lang="en-US" sz="12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2"/>
          <p:cNvSpPr>
            <a:spLocks noGrp="1"/>
          </p:cNvSpPr>
          <p:nvPr>
            <p:ph type="title"/>
          </p:nvPr>
        </p:nvSpPr>
        <p:spPr>
          <a:xfrm>
            <a:off x="683568" y="404664"/>
            <a:ext cx="7972452" cy="1080120"/>
          </a:xfrm>
        </p:spPr>
        <p:txBody>
          <a:bodyPr>
            <a:noAutofit/>
          </a:bodyPr>
          <a:lstStyle/>
          <a:p>
            <a:pPr algn="ctr"/>
            <a:r>
              <a:rPr lang="en-US" sz="4800" b="1" dirty="0" smtClean="0"/>
              <a:t>Code for implementation </a:t>
            </a:r>
            <a:endParaRPr lang="en-US" sz="4800" b="1" dirty="0"/>
          </a:p>
        </p:txBody>
      </p:sp>
      <p:sp>
        <p:nvSpPr>
          <p:cNvPr id="1048591" name="Content Placeholder 1"/>
          <p:cNvSpPr>
            <a:spLocks noGrp="1"/>
          </p:cNvSpPr>
          <p:nvPr>
            <p:ph idx="1"/>
          </p:nvPr>
        </p:nvSpPr>
        <p:spPr/>
        <p:txBody>
          <a:bodyPr>
            <a:normAutofit/>
          </a:bodyPr>
          <a:lstStyle/>
          <a:p>
            <a:r>
              <a:rPr lang="en-US" sz="1600" b="1" dirty="0" smtClean="0">
                <a:latin typeface="+mj-lt"/>
              </a:rPr>
              <a:t>model=Sequential()</a:t>
            </a:r>
          </a:p>
          <a:p>
            <a:r>
              <a:rPr lang="en-US" sz="1600" b="1" dirty="0" err="1" smtClean="0">
                <a:latin typeface="+mj-lt"/>
              </a:rPr>
              <a:t>model.add</a:t>
            </a:r>
            <a:r>
              <a:rPr lang="en-US" sz="1600" b="1" dirty="0" smtClean="0">
                <a:latin typeface="+mj-lt"/>
              </a:rPr>
              <a:t>(Conv2D(32,3,3,input_shape=(64,64,3),activation='</a:t>
            </a:r>
            <a:r>
              <a:rPr lang="en-US" sz="1600" b="1" dirty="0" err="1" smtClean="0">
                <a:latin typeface="+mj-lt"/>
              </a:rPr>
              <a:t>relu</a:t>
            </a:r>
            <a:r>
              <a:rPr lang="en-US" sz="1600" b="1" dirty="0" smtClean="0">
                <a:latin typeface="+mj-lt"/>
              </a:rPr>
              <a:t>'))</a:t>
            </a:r>
          </a:p>
          <a:p>
            <a:r>
              <a:rPr lang="en-US" sz="1600" b="1" dirty="0" err="1" smtClean="0">
                <a:latin typeface="+mj-lt"/>
              </a:rPr>
              <a:t>model.add</a:t>
            </a:r>
            <a:r>
              <a:rPr lang="en-US" sz="1600" b="1" dirty="0" smtClean="0">
                <a:latin typeface="+mj-lt"/>
              </a:rPr>
              <a:t>(MaxPool2D(</a:t>
            </a:r>
            <a:r>
              <a:rPr lang="en-US" sz="1600" b="1" dirty="0" err="1" smtClean="0">
                <a:latin typeface="+mj-lt"/>
              </a:rPr>
              <a:t>pool_size</a:t>
            </a:r>
            <a:r>
              <a:rPr lang="en-US" sz="1600" b="1" dirty="0" smtClean="0">
                <a:latin typeface="+mj-lt"/>
              </a:rPr>
              <a:t>=(2,2)))</a:t>
            </a:r>
          </a:p>
          <a:p>
            <a:r>
              <a:rPr lang="en-US" sz="1600" b="1" dirty="0" err="1" smtClean="0">
                <a:latin typeface="+mj-lt"/>
              </a:rPr>
              <a:t>model.summary</a:t>
            </a:r>
            <a:r>
              <a:rPr lang="en-US" sz="1600" b="1" dirty="0" smtClean="0">
                <a:latin typeface="+mj-lt"/>
              </a:rPr>
              <a:t>()</a:t>
            </a:r>
          </a:p>
          <a:p>
            <a:pPr>
              <a:buNone/>
            </a:pPr>
            <a:r>
              <a:rPr lang="en-US" sz="1600" dirty="0" smtClean="0">
                <a:latin typeface="+mj-lt"/>
              </a:rPr>
              <a:t>Following is the output of </a:t>
            </a:r>
            <a:r>
              <a:rPr lang="en-US" sz="1600" b="1" dirty="0" err="1" smtClean="0">
                <a:latin typeface="+mj-lt"/>
              </a:rPr>
              <a:t>model.summary</a:t>
            </a:r>
            <a:r>
              <a:rPr lang="en-US" sz="1600" b="1" dirty="0" smtClean="0">
                <a:latin typeface="+mj-lt"/>
              </a:rPr>
              <a:t>()</a:t>
            </a:r>
            <a:r>
              <a:rPr lang="en-US" sz="1600" dirty="0" smtClean="0">
                <a:latin typeface="+mj-lt"/>
              </a:rPr>
              <a:t>.</a:t>
            </a:r>
          </a:p>
          <a:p>
            <a:pPr>
              <a:buNone/>
            </a:pPr>
            <a:r>
              <a:rPr lang="en-US" sz="1200" dirty="0" smtClean="0">
                <a:latin typeface="+mj-lt"/>
              </a:rPr>
              <a:t>	Model: "sequential" </a:t>
            </a:r>
          </a:p>
          <a:p>
            <a:pPr>
              <a:buNone/>
            </a:pPr>
            <a:r>
              <a:rPr lang="en-US" sz="1200" dirty="0" smtClean="0">
                <a:latin typeface="+mj-lt"/>
              </a:rPr>
              <a:t>       _________________________________________________________________________________________ </a:t>
            </a:r>
          </a:p>
          <a:p>
            <a:pPr>
              <a:buNone/>
            </a:pPr>
            <a:r>
              <a:rPr lang="en-US" sz="1200" dirty="0" smtClean="0">
                <a:latin typeface="+mj-lt"/>
              </a:rPr>
              <a:t>        Layer (type)		                                  Output Shape 			               </a:t>
            </a:r>
            <a:r>
              <a:rPr lang="en-US" sz="1200" dirty="0" err="1" smtClean="0">
                <a:latin typeface="+mj-lt"/>
              </a:rPr>
              <a:t>Param</a:t>
            </a:r>
            <a:r>
              <a:rPr lang="en-US" sz="1200" dirty="0" smtClean="0">
                <a:latin typeface="+mj-lt"/>
              </a:rPr>
              <a:t> # ===========================================================================</a:t>
            </a:r>
          </a:p>
          <a:p>
            <a:pPr>
              <a:buNone/>
            </a:pPr>
            <a:r>
              <a:rPr lang="en-US" sz="1200" dirty="0" smtClean="0">
                <a:latin typeface="+mj-lt"/>
              </a:rPr>
              <a:t>        conv2d (Conv2D) 	                                   (None, 21, 21, 32) 		   	         896 ______________________________________________________________________________ ____________</a:t>
            </a:r>
          </a:p>
          <a:p>
            <a:pPr>
              <a:buNone/>
            </a:pPr>
            <a:r>
              <a:rPr lang="en-US" sz="1200" dirty="0" smtClean="0">
                <a:latin typeface="+mj-lt"/>
              </a:rPr>
              <a:t>        max_pooling2d (MaxPooling2D)         (None, 10, 10, 32)		    	           0 _________________________________________________________________________________ </a:t>
            </a:r>
          </a:p>
          <a:p>
            <a:pPr>
              <a:buNone/>
            </a:pPr>
            <a:r>
              <a:rPr lang="en-US" sz="1200" dirty="0" smtClean="0">
                <a:latin typeface="+mj-lt"/>
              </a:rPr>
              <a:t>        flatten (Flatten)                                      (None, 3200)                                 0 ============================================================================</a:t>
            </a:r>
          </a:p>
          <a:p>
            <a:pPr>
              <a:buNone/>
            </a:pPr>
            <a:r>
              <a:rPr lang="en-US" sz="1200" dirty="0" smtClean="0">
                <a:latin typeface="+mj-lt"/>
              </a:rPr>
              <a:t>       Total </a:t>
            </a:r>
            <a:r>
              <a:rPr lang="en-US" sz="1200" dirty="0" err="1" smtClean="0">
                <a:latin typeface="+mj-lt"/>
              </a:rPr>
              <a:t>params</a:t>
            </a:r>
            <a:r>
              <a:rPr lang="en-US" sz="1200" dirty="0" smtClean="0">
                <a:latin typeface="+mj-lt"/>
              </a:rPr>
              <a:t>: 896 </a:t>
            </a:r>
          </a:p>
          <a:p>
            <a:pPr>
              <a:buNone/>
            </a:pPr>
            <a:r>
              <a:rPr lang="en-US" sz="1200" dirty="0" smtClean="0">
                <a:latin typeface="+mj-lt"/>
              </a:rPr>
              <a:t>       Trainable </a:t>
            </a:r>
            <a:r>
              <a:rPr lang="en-US" sz="1200" dirty="0" err="1" smtClean="0">
                <a:latin typeface="+mj-lt"/>
              </a:rPr>
              <a:t>params</a:t>
            </a:r>
            <a:r>
              <a:rPr lang="en-US" sz="1200" dirty="0" smtClean="0">
                <a:latin typeface="+mj-lt"/>
              </a:rPr>
              <a:t>: 896 </a:t>
            </a:r>
          </a:p>
          <a:p>
            <a:pPr>
              <a:buNone/>
            </a:pPr>
            <a:r>
              <a:rPr lang="en-US" sz="1200" dirty="0" smtClean="0">
                <a:latin typeface="+mj-lt"/>
              </a:rPr>
              <a:t>       Non-trainable </a:t>
            </a:r>
            <a:r>
              <a:rPr lang="en-US" sz="1200" dirty="0" err="1" smtClean="0">
                <a:latin typeface="+mj-lt"/>
              </a:rPr>
              <a:t>params</a:t>
            </a:r>
            <a:r>
              <a:rPr lang="en-US" sz="1200" dirty="0" smtClean="0">
                <a:latin typeface="+mj-lt"/>
              </a:rPr>
              <a:t>: 0</a:t>
            </a:r>
            <a:endParaRPr lang="en-US" sz="12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2"/>
          <p:cNvSpPr>
            <a:spLocks noGrp="1"/>
          </p:cNvSpPr>
          <p:nvPr>
            <p:ph type="title"/>
          </p:nvPr>
        </p:nvSpPr>
        <p:spPr>
          <a:xfrm>
            <a:off x="467544" y="980728"/>
            <a:ext cx="8229600" cy="1143000"/>
          </a:xfrm>
        </p:spPr>
        <p:txBody>
          <a:bodyPr>
            <a:normAutofit fontScale="90000"/>
          </a:bodyPr>
          <a:lstStyle/>
          <a:p>
            <a:r>
              <a:rPr lang="en-US" dirty="0" smtClean="0"/>
              <a:t>		 </a:t>
            </a:r>
            <a:r>
              <a:rPr lang="en-US" sz="5300" b="1" dirty="0" smtClean="0"/>
              <a:t>Model Training</a:t>
            </a:r>
            <a:br>
              <a:rPr lang="en-US" sz="5300" b="1" dirty="0" smtClean="0"/>
            </a:br>
            <a:endParaRPr lang="en-US" sz="5300" b="1" dirty="0"/>
          </a:p>
        </p:txBody>
      </p:sp>
      <p:sp>
        <p:nvSpPr>
          <p:cNvPr id="1048593" name="Content Placeholder 1"/>
          <p:cNvSpPr>
            <a:spLocks noGrp="1"/>
          </p:cNvSpPr>
          <p:nvPr>
            <p:ph idx="1"/>
          </p:nvPr>
        </p:nvSpPr>
        <p:spPr>
          <a:xfrm>
            <a:off x="142844" y="1285860"/>
            <a:ext cx="8858312" cy="5167476"/>
          </a:xfrm>
        </p:spPr>
        <p:txBody>
          <a:bodyPr>
            <a:noAutofit/>
          </a:bodyPr>
          <a:lstStyle/>
          <a:p>
            <a:pPr>
              <a:buNone/>
            </a:pPr>
            <a:endParaRPr lang="en-US" sz="1200" b="1" dirty="0" smtClean="0">
              <a:latin typeface="+mj-lt"/>
            </a:endParaRPr>
          </a:p>
          <a:p>
            <a:r>
              <a:rPr lang="en-US" sz="1400" dirty="0" smtClean="0">
                <a:latin typeface="+mj-lt"/>
              </a:rPr>
              <a:t>Before the model is fitted for training, we are going to set up data generators to read images from source folders instead of labeling the image one by one. In basic concept, </a:t>
            </a:r>
            <a:r>
              <a:rPr lang="en-US" sz="1400" b="1" dirty="0" err="1" smtClean="0">
                <a:latin typeface="+mj-lt"/>
                <a:hlinkClick r:id="rId2"/>
              </a:rPr>
              <a:t>ImageDataGenerator</a:t>
            </a:r>
            <a:r>
              <a:rPr lang="en-US" sz="1400" b="1" dirty="0" smtClean="0">
                <a:latin typeface="+mj-lt"/>
              </a:rPr>
              <a:t> </a:t>
            </a:r>
            <a:r>
              <a:rPr lang="en-US" sz="1400" dirty="0" smtClean="0">
                <a:latin typeface="+mj-lt"/>
              </a:rPr>
              <a:t>labels images based on the directory the image is contained. This generator points to the sub-directory of the data. The code below can be described as below:</a:t>
            </a:r>
          </a:p>
          <a:p>
            <a:pPr marL="0" indent="0">
              <a:buNone/>
            </a:pPr>
            <a:endParaRPr lang="en-US" sz="1400" dirty="0" smtClean="0">
              <a:latin typeface="+mj-lt"/>
            </a:endParaRPr>
          </a:p>
          <a:p>
            <a:pPr>
              <a:buNone/>
            </a:pPr>
            <a:r>
              <a:rPr lang="en-US" sz="1400" b="1" dirty="0" smtClean="0">
                <a:latin typeface="+mj-lt"/>
              </a:rPr>
              <a:t>        from </a:t>
            </a:r>
            <a:r>
              <a:rPr lang="en-US" sz="1400" b="1" dirty="0" err="1" smtClean="0">
                <a:latin typeface="+mj-lt"/>
              </a:rPr>
              <a:t>keras.preprocessing.image</a:t>
            </a:r>
            <a:r>
              <a:rPr lang="en-US" sz="1400" b="1" dirty="0" smtClean="0">
                <a:latin typeface="+mj-lt"/>
              </a:rPr>
              <a:t> import </a:t>
            </a:r>
            <a:r>
              <a:rPr lang="en-US" sz="1400" b="1" dirty="0" err="1" smtClean="0">
                <a:latin typeface="+mj-lt"/>
              </a:rPr>
              <a:t>ImageDataGenerator</a:t>
            </a:r>
            <a:endParaRPr lang="en-US" sz="1400" b="1" dirty="0" smtClean="0">
              <a:latin typeface="+mj-lt"/>
            </a:endParaRPr>
          </a:p>
          <a:p>
            <a:pPr>
              <a:buNone/>
            </a:pPr>
            <a:r>
              <a:rPr lang="en-US" sz="1400" b="1" dirty="0" smtClean="0">
                <a:latin typeface="+mj-lt"/>
              </a:rPr>
              <a:t>        </a:t>
            </a:r>
            <a:r>
              <a:rPr lang="en-US" sz="1400" b="1" dirty="0" err="1" smtClean="0">
                <a:latin typeface="+mj-lt"/>
              </a:rPr>
              <a:t>train_datagen</a:t>
            </a:r>
            <a:r>
              <a:rPr lang="en-US" sz="1400" b="1" dirty="0" smtClean="0">
                <a:latin typeface="+mj-lt"/>
              </a:rPr>
              <a:t>=</a:t>
            </a:r>
            <a:r>
              <a:rPr lang="en-US" sz="1400" b="1" dirty="0" err="1" smtClean="0">
                <a:latin typeface="+mj-lt"/>
              </a:rPr>
              <a:t>ImageDataGenerator</a:t>
            </a:r>
            <a:r>
              <a:rPr lang="en-US" sz="1400" b="1" dirty="0" smtClean="0">
                <a:latin typeface="+mj-lt"/>
              </a:rPr>
              <a:t>(rescale=1./255,shear_range=0.2,horizontal_flip=</a:t>
            </a:r>
            <a:r>
              <a:rPr lang="en-US" sz="1400" b="1" dirty="0" err="1" smtClean="0">
                <a:latin typeface="+mj-lt"/>
              </a:rPr>
              <a:t>True,zoom_range</a:t>
            </a:r>
            <a:r>
              <a:rPr lang="en-US" sz="1400" b="1" dirty="0" smtClean="0">
                <a:latin typeface="+mj-lt"/>
              </a:rPr>
              <a:t>=0.2)</a:t>
            </a:r>
          </a:p>
          <a:p>
            <a:pPr>
              <a:buNone/>
            </a:pPr>
            <a:r>
              <a:rPr lang="en-US" sz="1400" b="1" dirty="0" smtClean="0">
                <a:latin typeface="+mj-lt"/>
              </a:rPr>
              <a:t>        </a:t>
            </a:r>
            <a:r>
              <a:rPr lang="en-US" sz="1400" b="1" dirty="0" err="1" smtClean="0">
                <a:latin typeface="+mj-lt"/>
              </a:rPr>
              <a:t>test_datagen</a:t>
            </a:r>
            <a:r>
              <a:rPr lang="en-US" sz="1400" b="1" dirty="0" smtClean="0">
                <a:latin typeface="+mj-lt"/>
              </a:rPr>
              <a:t>=</a:t>
            </a:r>
            <a:r>
              <a:rPr lang="en-US" sz="1400" b="1" dirty="0" err="1" smtClean="0">
                <a:latin typeface="+mj-lt"/>
              </a:rPr>
              <a:t>ImageDataGenerator</a:t>
            </a:r>
            <a:r>
              <a:rPr lang="en-US" sz="1400" b="1" dirty="0" smtClean="0">
                <a:latin typeface="+mj-lt"/>
              </a:rPr>
              <a:t>(rescale=1./255)</a:t>
            </a:r>
          </a:p>
          <a:p>
            <a:pPr>
              <a:buNone/>
            </a:pPr>
            <a:r>
              <a:rPr lang="en-US" sz="1400" b="1" dirty="0" smtClean="0">
                <a:latin typeface="+mj-lt"/>
              </a:rPr>
              <a:t>                    </a:t>
            </a:r>
            <a:r>
              <a:rPr lang="en-US" sz="1400" b="1" dirty="0" err="1" smtClean="0">
                <a:latin typeface="+mj-lt"/>
              </a:rPr>
              <a:t>x_train</a:t>
            </a:r>
            <a:r>
              <a:rPr lang="en-US" sz="1400" b="1" dirty="0" smtClean="0">
                <a:latin typeface="+mj-lt"/>
              </a:rPr>
              <a:t>=</a:t>
            </a:r>
            <a:r>
              <a:rPr lang="en-US" sz="1400" b="1" dirty="0" err="1" smtClean="0">
                <a:latin typeface="+mj-lt"/>
              </a:rPr>
              <a:t>train_datagen.flow_from_directory</a:t>
            </a:r>
            <a:r>
              <a:rPr lang="en-US" sz="1400" b="1" dirty="0" smtClean="0">
                <a:latin typeface="+mj-lt"/>
              </a:rPr>
              <a:t>(</a:t>
            </a:r>
            <a:r>
              <a:rPr lang="en-US" sz="1400" b="1" dirty="0" err="1" smtClean="0">
                <a:latin typeface="+mj-lt"/>
              </a:rPr>
              <a:t>r'C</a:t>
            </a:r>
            <a:r>
              <a:rPr lang="en-US" sz="1400" b="1" dirty="0" smtClean="0">
                <a:latin typeface="+mj-lt"/>
              </a:rPr>
              <a:t>:\Users\User\internship\</a:t>
            </a:r>
            <a:r>
              <a:rPr lang="en-US" sz="1400" b="1" dirty="0" err="1" smtClean="0">
                <a:latin typeface="+mj-lt"/>
              </a:rPr>
              <a:t>chest_xray</a:t>
            </a:r>
            <a:r>
              <a:rPr lang="en-US" sz="1400" b="1" dirty="0" smtClean="0">
                <a:latin typeface="+mj-lt"/>
              </a:rPr>
              <a:t>\</a:t>
            </a:r>
            <a:r>
              <a:rPr lang="en-US" sz="1400" b="1" dirty="0" err="1" smtClean="0">
                <a:latin typeface="+mj-lt"/>
              </a:rPr>
              <a:t>train',target_size</a:t>
            </a:r>
            <a:r>
              <a:rPr lang="en-US" sz="1400" b="1" dirty="0" smtClean="0">
                <a:latin typeface="+mj-lt"/>
              </a:rPr>
              <a:t>=(64,64),</a:t>
            </a:r>
            <a:r>
              <a:rPr lang="en-US" sz="1400" b="1" dirty="0" err="1" smtClean="0">
                <a:latin typeface="+mj-lt"/>
              </a:rPr>
              <a:t>batch_size</a:t>
            </a:r>
            <a:r>
              <a:rPr lang="en-US" sz="1400" b="1" dirty="0" smtClean="0">
                <a:latin typeface="+mj-lt"/>
              </a:rPr>
              <a:t>=32,class_mode='binary')</a:t>
            </a:r>
          </a:p>
          <a:p>
            <a:pPr>
              <a:buNone/>
            </a:pPr>
            <a:r>
              <a:rPr lang="en-US" sz="1400" b="1" dirty="0" smtClean="0">
                <a:latin typeface="+mj-lt"/>
              </a:rPr>
              <a:t>	</a:t>
            </a:r>
            <a:r>
              <a:rPr lang="en-US" sz="1400" b="1" dirty="0" err="1" smtClean="0">
                <a:latin typeface="+mj-lt"/>
              </a:rPr>
              <a:t>x_test</a:t>
            </a:r>
            <a:r>
              <a:rPr lang="en-US" sz="1400" b="1" dirty="0" smtClean="0">
                <a:latin typeface="+mj-lt"/>
              </a:rPr>
              <a:t>=</a:t>
            </a:r>
            <a:r>
              <a:rPr lang="en-US" sz="1400" b="1" dirty="0" err="1" smtClean="0">
                <a:latin typeface="+mj-lt"/>
              </a:rPr>
              <a:t>test_datagen.flow_from_directory</a:t>
            </a:r>
            <a:r>
              <a:rPr lang="en-US" sz="1400" b="1" dirty="0" smtClean="0">
                <a:latin typeface="+mj-lt"/>
              </a:rPr>
              <a:t>(</a:t>
            </a:r>
            <a:r>
              <a:rPr lang="en-US" sz="1400" b="1" dirty="0" err="1" smtClean="0">
                <a:latin typeface="+mj-lt"/>
              </a:rPr>
              <a:t>r'C</a:t>
            </a:r>
            <a:r>
              <a:rPr lang="en-US" sz="1400" b="1" dirty="0" smtClean="0">
                <a:latin typeface="+mj-lt"/>
              </a:rPr>
              <a:t>:\Users\User\internship\</a:t>
            </a:r>
            <a:r>
              <a:rPr lang="en-US" sz="1400" b="1" dirty="0" err="1" smtClean="0">
                <a:latin typeface="+mj-lt"/>
              </a:rPr>
              <a:t>chest_xray</a:t>
            </a:r>
            <a:r>
              <a:rPr lang="en-US" sz="1400" b="1" dirty="0" smtClean="0">
                <a:latin typeface="+mj-lt"/>
              </a:rPr>
              <a:t>\test',</a:t>
            </a:r>
            <a:r>
              <a:rPr lang="en-US" sz="1400" b="1" dirty="0" err="1" smtClean="0">
                <a:latin typeface="+mj-lt"/>
              </a:rPr>
              <a:t>target_size</a:t>
            </a:r>
            <a:r>
              <a:rPr lang="en-US" sz="1400" b="1" dirty="0" smtClean="0">
                <a:latin typeface="+mj-lt"/>
              </a:rPr>
              <a:t>=(64,64),</a:t>
            </a:r>
            <a:r>
              <a:rPr lang="en-US" sz="1400" b="1" dirty="0" err="1" smtClean="0">
                <a:latin typeface="+mj-lt"/>
              </a:rPr>
              <a:t>batch_size</a:t>
            </a:r>
            <a:r>
              <a:rPr lang="en-US" sz="1400" b="1" dirty="0" smtClean="0">
                <a:latin typeface="+mj-lt"/>
              </a:rPr>
              <a:t>=32,class_mode='binary')</a:t>
            </a:r>
          </a:p>
          <a:p>
            <a:pPr>
              <a:buNone/>
            </a:pPr>
            <a:endParaRPr lang="en-US" sz="1400" b="1" dirty="0" smtClean="0">
              <a:latin typeface="+mj-lt"/>
            </a:endParaRPr>
          </a:p>
          <a:p>
            <a:pPr>
              <a:buNone/>
            </a:pPr>
            <a:r>
              <a:rPr lang="en-US" sz="1400" b="1" dirty="0" smtClean="0">
                <a:latin typeface="+mj-lt"/>
              </a:rPr>
              <a:t>        #more than two categories </a:t>
            </a:r>
            <a:r>
              <a:rPr lang="en-US" sz="1400" b="1" dirty="0" err="1" smtClean="0">
                <a:latin typeface="+mj-lt"/>
              </a:rPr>
              <a:t>class_model</a:t>
            </a:r>
            <a:r>
              <a:rPr lang="en-US" sz="1400" b="1" dirty="0" smtClean="0">
                <a:latin typeface="+mj-lt"/>
              </a:rPr>
              <a:t>='categorical‘</a:t>
            </a:r>
          </a:p>
          <a:p>
            <a:pPr>
              <a:buNone/>
            </a:pPr>
            <a:r>
              <a:rPr lang="en-US" sz="1400" b="1" dirty="0" smtClean="0">
                <a:latin typeface="+mj-lt"/>
              </a:rPr>
              <a:t>	The following is the output:</a:t>
            </a:r>
          </a:p>
          <a:p>
            <a:pPr>
              <a:buNone/>
            </a:pPr>
            <a:r>
              <a:rPr lang="en-US" sz="1400" b="1" dirty="0" smtClean="0">
                <a:latin typeface="+mj-lt"/>
              </a:rPr>
              <a:t>	</a:t>
            </a:r>
            <a:r>
              <a:rPr lang="en-US" sz="1400" dirty="0" smtClean="0">
                <a:latin typeface="+mj-lt"/>
              </a:rPr>
              <a:t>Found 5216 images belonging to 2 classes. </a:t>
            </a:r>
          </a:p>
          <a:p>
            <a:pPr>
              <a:buNone/>
            </a:pPr>
            <a:r>
              <a:rPr lang="en-US" sz="1400" dirty="0" smtClean="0">
                <a:latin typeface="+mj-lt"/>
              </a:rPr>
              <a:t>	Found 624 images belonging to 2 classes.</a:t>
            </a:r>
          </a:p>
          <a:p>
            <a:pPr>
              <a:buNone/>
            </a:pPr>
            <a:r>
              <a:rPr lang="en-US" sz="1400" dirty="0" smtClean="0">
                <a:latin typeface="+mj-lt"/>
              </a:rPr>
              <a:t>	The accuracy of the trained model reaches to 0.8980</a:t>
            </a:r>
          </a:p>
          <a:p>
            <a:pPr>
              <a:buNone/>
            </a:pPr>
            <a:endParaRPr lang="en-US" sz="1200" dirty="0" smtClean="0">
              <a:latin typeface="+mj-lt"/>
            </a:endParaRPr>
          </a:p>
          <a:p>
            <a:endParaRPr lang="en-US" sz="12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2"/>
          <p:cNvSpPr>
            <a:spLocks noGrp="1"/>
          </p:cNvSpPr>
          <p:nvPr>
            <p:ph type="title"/>
          </p:nvPr>
        </p:nvSpPr>
        <p:spPr>
          <a:xfrm>
            <a:off x="467544" y="908720"/>
            <a:ext cx="8229600" cy="1143000"/>
          </a:xfrm>
        </p:spPr>
        <p:txBody>
          <a:bodyPr>
            <a:normAutofit fontScale="90000"/>
          </a:bodyPr>
          <a:lstStyle/>
          <a:p>
            <a:pPr algn="ctr"/>
            <a:r>
              <a:rPr lang="en-US" sz="5300" b="1" dirty="0" smtClean="0"/>
              <a:t>Final prediction</a:t>
            </a:r>
            <a:br>
              <a:rPr lang="en-US" sz="5300" b="1" dirty="0" smtClean="0"/>
            </a:br>
            <a:endParaRPr lang="en-US" sz="5300" b="1" dirty="0"/>
          </a:p>
        </p:txBody>
      </p:sp>
      <p:sp>
        <p:nvSpPr>
          <p:cNvPr id="1048597" name="Content Placeholder 1"/>
          <p:cNvSpPr>
            <a:spLocks noGrp="1"/>
          </p:cNvSpPr>
          <p:nvPr>
            <p:ph idx="1"/>
          </p:nvPr>
        </p:nvSpPr>
        <p:spPr>
          <a:xfrm>
            <a:off x="457200" y="1071546"/>
            <a:ext cx="8229600" cy="5253054"/>
          </a:xfrm>
        </p:spPr>
        <p:txBody>
          <a:bodyPr>
            <a:noAutofit/>
          </a:bodyPr>
          <a:lstStyle/>
          <a:p>
            <a:pPr>
              <a:buNone/>
            </a:pPr>
            <a:endParaRPr lang="en-US" sz="1200" b="1" dirty="0" smtClean="0">
              <a:latin typeface="+mj-lt"/>
            </a:endParaRPr>
          </a:p>
          <a:p>
            <a:r>
              <a:rPr lang="en-US" sz="1800" dirty="0" smtClean="0">
                <a:latin typeface="+mj-lt"/>
              </a:rPr>
              <a:t>Now the model is ready to make a prediction, in which the code below allows the user to input an image to determine whether the x-ray image is diagnosed with pneumonia. </a:t>
            </a:r>
          </a:p>
          <a:p>
            <a:pPr>
              <a:buNone/>
            </a:pPr>
            <a:r>
              <a:rPr lang="en-US" sz="1200" dirty="0" smtClean="0">
                <a:latin typeface="+mj-lt"/>
              </a:rPr>
              <a:t>		</a:t>
            </a:r>
            <a:r>
              <a:rPr lang="en-US" sz="1200" b="1" dirty="0" smtClean="0">
                <a:latin typeface="+mj-lt"/>
              </a:rPr>
              <a:t>from </a:t>
            </a:r>
            <a:r>
              <a:rPr lang="en-US" sz="1200" b="1" dirty="0" err="1" smtClean="0">
                <a:latin typeface="+mj-lt"/>
              </a:rPr>
              <a:t>tensorflow.keras.models</a:t>
            </a:r>
            <a:r>
              <a:rPr lang="en-US" sz="1200" b="1" dirty="0" smtClean="0">
                <a:latin typeface="+mj-lt"/>
              </a:rPr>
              <a:t> import </a:t>
            </a:r>
            <a:r>
              <a:rPr lang="en-US" sz="1200" b="1" dirty="0" err="1" smtClean="0">
                <a:latin typeface="+mj-lt"/>
              </a:rPr>
              <a:t>load_model</a:t>
            </a:r>
            <a:endParaRPr lang="en-US" sz="1200" b="1" dirty="0" smtClean="0">
              <a:latin typeface="+mj-lt"/>
            </a:endParaRPr>
          </a:p>
          <a:p>
            <a:pPr>
              <a:buNone/>
            </a:pPr>
            <a:r>
              <a:rPr lang="en-US" sz="1200" b="1" dirty="0" smtClean="0">
                <a:latin typeface="+mj-lt"/>
              </a:rPr>
              <a:t>		import </a:t>
            </a:r>
            <a:r>
              <a:rPr lang="en-US" sz="1200" b="1" dirty="0" err="1" smtClean="0">
                <a:latin typeface="+mj-lt"/>
              </a:rPr>
              <a:t>numpy</a:t>
            </a:r>
            <a:r>
              <a:rPr lang="en-US" sz="1200" b="1" dirty="0" smtClean="0">
                <a:latin typeface="+mj-lt"/>
              </a:rPr>
              <a:t> as </a:t>
            </a:r>
            <a:r>
              <a:rPr lang="en-US" sz="1200" b="1" dirty="0" err="1" smtClean="0">
                <a:latin typeface="+mj-lt"/>
              </a:rPr>
              <a:t>np</a:t>
            </a:r>
            <a:endParaRPr lang="en-US" sz="1200" b="1" dirty="0" smtClean="0">
              <a:latin typeface="+mj-lt"/>
            </a:endParaRPr>
          </a:p>
          <a:p>
            <a:pPr>
              <a:buNone/>
            </a:pPr>
            <a:r>
              <a:rPr lang="en-US" sz="1200" b="1" dirty="0" smtClean="0">
                <a:latin typeface="+mj-lt"/>
              </a:rPr>
              <a:t>		import cv2</a:t>
            </a:r>
          </a:p>
          <a:p>
            <a:pPr>
              <a:buNone/>
            </a:pPr>
            <a:r>
              <a:rPr lang="en-US" sz="1200" b="1" dirty="0" smtClean="0">
                <a:latin typeface="+mj-lt"/>
              </a:rPr>
              <a:t>		model=</a:t>
            </a:r>
            <a:r>
              <a:rPr lang="en-US" sz="1200" b="1" dirty="0" err="1" smtClean="0">
                <a:latin typeface="+mj-lt"/>
              </a:rPr>
              <a:t>load_model</a:t>
            </a:r>
            <a:r>
              <a:rPr lang="en-US" sz="1200" b="1" dirty="0" smtClean="0">
                <a:latin typeface="+mj-lt"/>
              </a:rPr>
              <a:t>('mymodel1.h5')</a:t>
            </a:r>
          </a:p>
          <a:p>
            <a:pPr>
              <a:buNone/>
            </a:pPr>
            <a:r>
              <a:rPr lang="en-US" sz="1200" b="1" dirty="0" smtClean="0">
                <a:latin typeface="+mj-lt"/>
              </a:rPr>
              <a:t>		pip install </a:t>
            </a:r>
            <a:r>
              <a:rPr lang="en-US" sz="1200" b="1" dirty="0" err="1" smtClean="0">
                <a:latin typeface="+mj-lt"/>
              </a:rPr>
              <a:t>scikit</a:t>
            </a:r>
            <a:r>
              <a:rPr lang="en-US" sz="1200" b="1" dirty="0" smtClean="0">
                <a:latin typeface="+mj-lt"/>
              </a:rPr>
              <a:t>-image</a:t>
            </a:r>
          </a:p>
          <a:p>
            <a:pPr>
              <a:buNone/>
            </a:pPr>
            <a:r>
              <a:rPr lang="en-US" sz="1200" b="1" dirty="0" smtClean="0">
                <a:latin typeface="+mj-lt"/>
              </a:rPr>
              <a:t>		from </a:t>
            </a:r>
            <a:r>
              <a:rPr lang="en-US" sz="1200" b="1" dirty="0" err="1" smtClean="0">
                <a:latin typeface="+mj-lt"/>
              </a:rPr>
              <a:t>skimage.transform</a:t>
            </a:r>
            <a:r>
              <a:rPr lang="en-US" sz="1200" b="1" dirty="0" smtClean="0">
                <a:latin typeface="+mj-lt"/>
              </a:rPr>
              <a:t> import resize</a:t>
            </a:r>
          </a:p>
          <a:p>
            <a:pPr>
              <a:buNone/>
            </a:pPr>
            <a:r>
              <a:rPr lang="en-US" sz="1200" b="1" dirty="0" smtClean="0">
                <a:latin typeface="+mj-lt"/>
              </a:rPr>
              <a:t>		def detect(frame):</a:t>
            </a:r>
          </a:p>
          <a:p>
            <a:pPr>
              <a:buNone/>
            </a:pPr>
            <a:r>
              <a:rPr lang="en-US" sz="1200" b="1" dirty="0" smtClean="0">
                <a:latin typeface="+mj-lt"/>
              </a:rPr>
              <a:t>   			 try:</a:t>
            </a:r>
          </a:p>
          <a:p>
            <a:pPr>
              <a:buNone/>
            </a:pPr>
            <a:r>
              <a:rPr lang="en-US" sz="1200" b="1" dirty="0" smtClean="0">
                <a:latin typeface="+mj-lt"/>
              </a:rPr>
              <a:t>      	         	 		</a:t>
            </a:r>
            <a:r>
              <a:rPr lang="en-US" sz="1200" b="1" dirty="0" err="1" smtClean="0">
                <a:latin typeface="+mj-lt"/>
              </a:rPr>
              <a:t>img</a:t>
            </a:r>
            <a:r>
              <a:rPr lang="en-US" sz="1200" b="1" dirty="0" smtClean="0">
                <a:latin typeface="+mj-lt"/>
              </a:rPr>
              <a:t>=resize(frame,(64,64))</a:t>
            </a:r>
          </a:p>
          <a:p>
            <a:pPr>
              <a:buNone/>
            </a:pPr>
            <a:r>
              <a:rPr lang="en-US" sz="1200" b="1" dirty="0" smtClean="0">
                <a:latin typeface="+mj-lt"/>
              </a:rPr>
              <a:t>        	  		</a:t>
            </a:r>
            <a:r>
              <a:rPr lang="en-US" sz="1200" b="1" dirty="0" err="1" smtClean="0">
                <a:latin typeface="+mj-lt"/>
              </a:rPr>
              <a:t>img</a:t>
            </a:r>
            <a:r>
              <a:rPr lang="en-US" sz="1200" b="1" dirty="0" smtClean="0">
                <a:latin typeface="+mj-lt"/>
              </a:rPr>
              <a:t>=</a:t>
            </a:r>
            <a:r>
              <a:rPr lang="en-US" sz="1200" b="1" dirty="0" err="1" smtClean="0">
                <a:latin typeface="+mj-lt"/>
              </a:rPr>
              <a:t>np.expand_dims</a:t>
            </a:r>
            <a:r>
              <a:rPr lang="en-US" sz="1200" b="1" dirty="0" smtClean="0">
                <a:latin typeface="+mj-lt"/>
              </a:rPr>
              <a:t>(</a:t>
            </a:r>
            <a:r>
              <a:rPr lang="en-US" sz="1200" b="1" dirty="0" err="1" smtClean="0">
                <a:latin typeface="+mj-lt"/>
              </a:rPr>
              <a:t>img,axis</a:t>
            </a:r>
            <a:r>
              <a:rPr lang="en-US" sz="1200" b="1" dirty="0" smtClean="0">
                <a:latin typeface="+mj-lt"/>
              </a:rPr>
              <a:t>=0)</a:t>
            </a:r>
          </a:p>
          <a:p>
            <a:pPr>
              <a:buNone/>
            </a:pPr>
            <a:r>
              <a:rPr lang="en-US" sz="1200" b="1" dirty="0" smtClean="0">
                <a:latin typeface="+mj-lt"/>
              </a:rPr>
              <a:t>                          			 if(np.max(</a:t>
            </a:r>
            <a:r>
              <a:rPr lang="en-US" sz="1200" b="1" dirty="0" err="1" smtClean="0">
                <a:latin typeface="+mj-lt"/>
              </a:rPr>
              <a:t>img</a:t>
            </a:r>
            <a:r>
              <a:rPr lang="en-US" sz="1200" b="1" dirty="0" smtClean="0">
                <a:latin typeface="+mj-lt"/>
              </a:rPr>
              <a:t>)&gt;1):</a:t>
            </a:r>
          </a:p>
          <a:p>
            <a:pPr>
              <a:buNone/>
            </a:pPr>
            <a:r>
              <a:rPr lang="en-US" sz="1200" b="1" dirty="0" smtClean="0">
                <a:latin typeface="+mj-lt"/>
              </a:rPr>
              <a:t>                          			 </a:t>
            </a:r>
            <a:r>
              <a:rPr lang="en-US" sz="1200" b="1" dirty="0" err="1" smtClean="0">
                <a:latin typeface="+mj-lt"/>
              </a:rPr>
              <a:t>img</a:t>
            </a:r>
            <a:r>
              <a:rPr lang="en-US" sz="1200" b="1" dirty="0" smtClean="0">
                <a:latin typeface="+mj-lt"/>
              </a:rPr>
              <a:t>=</a:t>
            </a:r>
            <a:r>
              <a:rPr lang="en-US" sz="1200" b="1" dirty="0" err="1" smtClean="0">
                <a:latin typeface="+mj-lt"/>
              </a:rPr>
              <a:t>img</a:t>
            </a:r>
            <a:r>
              <a:rPr lang="en-US" sz="1200" b="1" dirty="0" smtClean="0">
                <a:latin typeface="+mj-lt"/>
              </a:rPr>
              <a:t>/255.0</a:t>
            </a:r>
          </a:p>
          <a:p>
            <a:pPr>
              <a:buNone/>
            </a:pPr>
            <a:r>
              <a:rPr lang="en-US" sz="1200" b="1" dirty="0" smtClean="0">
                <a:latin typeface="+mj-lt"/>
              </a:rPr>
              <a:t>                           		prediction=</a:t>
            </a:r>
            <a:r>
              <a:rPr lang="en-US" sz="1200" b="1" dirty="0" err="1" smtClean="0">
                <a:latin typeface="+mj-lt"/>
              </a:rPr>
              <a:t>model.predict</a:t>
            </a:r>
            <a:r>
              <a:rPr lang="en-US" sz="1200" b="1" dirty="0" smtClean="0">
                <a:latin typeface="+mj-lt"/>
              </a:rPr>
              <a:t>(</a:t>
            </a:r>
            <a:r>
              <a:rPr lang="en-US" sz="1200" b="1" dirty="0" err="1" smtClean="0">
                <a:latin typeface="+mj-lt"/>
              </a:rPr>
              <a:t>img</a:t>
            </a:r>
            <a:r>
              <a:rPr lang="en-US" sz="1200" b="1" dirty="0" smtClean="0">
                <a:latin typeface="+mj-lt"/>
              </a:rPr>
              <a:t>)</a:t>
            </a:r>
          </a:p>
          <a:p>
            <a:pPr>
              <a:buNone/>
            </a:pPr>
            <a:r>
              <a:rPr lang="en-US" sz="1200" b="1" dirty="0" smtClean="0">
                <a:latin typeface="+mj-lt"/>
              </a:rPr>
              <a:t>                          		 	print(prediction)</a:t>
            </a:r>
          </a:p>
          <a:p>
            <a:pPr>
              <a:buNone/>
            </a:pPr>
            <a:r>
              <a:rPr lang="en-US" sz="1200" b="1" dirty="0" smtClean="0">
                <a:latin typeface="+mj-lt"/>
              </a:rPr>
              <a:t>                          			 print(</a:t>
            </a:r>
            <a:r>
              <a:rPr lang="en-US" sz="1200" b="1" dirty="0" err="1" smtClean="0">
                <a:latin typeface="+mj-lt"/>
              </a:rPr>
              <a:t>model.predict_classes</a:t>
            </a:r>
            <a:r>
              <a:rPr lang="en-US" sz="1200" b="1" dirty="0" smtClean="0">
                <a:latin typeface="+mj-lt"/>
              </a:rPr>
              <a:t>(</a:t>
            </a:r>
            <a:r>
              <a:rPr lang="en-US" sz="1200" b="1" dirty="0" err="1" smtClean="0">
                <a:latin typeface="+mj-lt"/>
              </a:rPr>
              <a:t>img</a:t>
            </a:r>
            <a:r>
              <a:rPr lang="en-US" sz="1200" b="1" dirty="0" smtClean="0">
                <a:latin typeface="+mj-lt"/>
              </a:rPr>
              <a:t>))</a:t>
            </a:r>
          </a:p>
          <a:p>
            <a:pPr>
              <a:buNone/>
            </a:pPr>
            <a:r>
              <a:rPr lang="en-US" sz="1200" b="1" dirty="0" smtClean="0">
                <a:latin typeface="+mj-lt"/>
              </a:rPr>
              <a:t>              		 except </a:t>
            </a:r>
            <a:r>
              <a:rPr lang="en-US" sz="1200" b="1" dirty="0" err="1" smtClean="0">
                <a:latin typeface="+mj-lt"/>
              </a:rPr>
              <a:t>AttributeError</a:t>
            </a:r>
            <a:r>
              <a:rPr lang="en-US" sz="1200" b="1" dirty="0" smtClean="0">
                <a:latin typeface="+mj-lt"/>
              </a:rPr>
              <a:t>:</a:t>
            </a:r>
          </a:p>
          <a:p>
            <a:pPr>
              <a:buNone/>
            </a:pPr>
            <a:r>
              <a:rPr lang="en-US" sz="1200" b="1" dirty="0" smtClean="0">
                <a:latin typeface="+mj-lt"/>
              </a:rPr>
              <a:t>                           		print("shape not found")</a:t>
            </a:r>
          </a:p>
          <a:p>
            <a:pPr>
              <a:buNone/>
            </a:pPr>
            <a:r>
              <a:rPr lang="en-US" sz="1200" b="1" dirty="0" smtClean="0">
                <a:latin typeface="+mj-lt"/>
              </a:rPr>
              <a:t>	             	frame=cv2.imread(</a:t>
            </a:r>
            <a:r>
              <a:rPr lang="en-US" sz="1200" b="1" dirty="0" err="1" smtClean="0">
                <a:latin typeface="+mj-lt"/>
              </a:rPr>
              <a:t>r"C</a:t>
            </a:r>
            <a:r>
              <a:rPr lang="en-US" sz="1200" b="1" dirty="0" smtClean="0">
                <a:latin typeface="+mj-lt"/>
              </a:rPr>
              <a:t>:\Users\</a:t>
            </a:r>
            <a:r>
              <a:rPr lang="en-US" sz="1200" b="1" dirty="0" err="1" smtClean="0">
                <a:latin typeface="+mj-lt"/>
              </a:rPr>
              <a:t>hp</a:t>
            </a:r>
            <a:r>
              <a:rPr lang="en-US" sz="1200" b="1" dirty="0" smtClean="0">
                <a:latin typeface="+mj-lt"/>
              </a:rPr>
              <a:t>\internship\</a:t>
            </a:r>
            <a:r>
              <a:rPr lang="en-US" sz="1200" b="1" dirty="0" err="1" smtClean="0">
                <a:latin typeface="+mj-lt"/>
              </a:rPr>
              <a:t>chest_xray</a:t>
            </a:r>
            <a:r>
              <a:rPr lang="en-US" sz="1200" b="1" dirty="0" smtClean="0">
                <a:latin typeface="+mj-lt"/>
              </a:rPr>
              <a:t>\</a:t>
            </a:r>
            <a:r>
              <a:rPr lang="en-US" sz="1200" b="1" dirty="0" err="1" smtClean="0">
                <a:latin typeface="+mj-lt"/>
              </a:rPr>
              <a:t>chest_xray</a:t>
            </a:r>
            <a:r>
              <a:rPr lang="en-US" sz="1200" b="1" dirty="0" smtClean="0">
                <a:latin typeface="+mj-lt"/>
              </a:rPr>
              <a:t>\test\PNEUMONIA\person1685_virus_2903.j	peg")</a:t>
            </a:r>
          </a:p>
          <a:p>
            <a:pPr>
              <a:buNone/>
            </a:pPr>
            <a:r>
              <a:rPr lang="en-US" sz="1200" b="1" dirty="0" smtClean="0">
                <a:latin typeface="+mj-lt"/>
              </a:rPr>
              <a:t>	        	data=detect(frame)</a:t>
            </a:r>
          </a:p>
          <a:p>
            <a:endParaRPr lang="en-US" sz="1200" dirty="0" smtClean="0">
              <a:latin typeface="+mj-lt"/>
            </a:endParaRPr>
          </a:p>
          <a:p>
            <a:endParaRPr lang="en-US" sz="1200" dirty="0" smtClean="0">
              <a:latin typeface="+mj-lt"/>
            </a:endParaRPr>
          </a:p>
          <a:p>
            <a:endParaRPr lang="en-US" sz="12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67544" y="980728"/>
            <a:ext cx="8229600" cy="1070992"/>
          </a:xfrm>
        </p:spPr>
        <p:txBody>
          <a:bodyPr>
            <a:normAutofit fontScale="90000"/>
          </a:bodyPr>
          <a:lstStyle/>
          <a:p>
            <a:r>
              <a:rPr lang="en-US" dirty="0" smtClean="0"/>
              <a:t>		</a:t>
            </a:r>
            <a:r>
              <a:rPr lang="en-US" sz="4400" dirty="0" smtClean="0"/>
              <a:t>        </a:t>
            </a:r>
            <a:r>
              <a:rPr lang="en-US" sz="5300" b="1" dirty="0" smtClean="0"/>
              <a:t>Flask App</a:t>
            </a:r>
            <a:r>
              <a:rPr lang="en-US" sz="5300" b="1" dirty="0" smtClean="0"/>
              <a:t> </a:t>
            </a:r>
            <a:r>
              <a:rPr lang="en-US" sz="5300" b="1" dirty="0" smtClean="0"/>
              <a:t>code</a:t>
            </a:r>
            <a:br>
              <a:rPr lang="en-US" sz="5300" b="1" dirty="0" smtClean="0"/>
            </a:br>
            <a:endParaRPr lang="en-US" sz="5300" b="1" dirty="0"/>
          </a:p>
        </p:txBody>
      </p:sp>
      <p:sp>
        <p:nvSpPr>
          <p:cNvPr id="1048601" name="Content Placeholder 2"/>
          <p:cNvSpPr>
            <a:spLocks noGrp="1"/>
          </p:cNvSpPr>
          <p:nvPr>
            <p:ph idx="1"/>
          </p:nvPr>
        </p:nvSpPr>
        <p:spPr>
          <a:xfrm>
            <a:off x="467544" y="548680"/>
            <a:ext cx="8229600" cy="7715304"/>
          </a:xfrm>
        </p:spPr>
        <p:txBody>
          <a:bodyPr>
            <a:normAutofit fontScale="99500"/>
          </a:bodyPr>
          <a:lstStyle/>
          <a:p>
            <a:pPr>
              <a:buNone/>
            </a:pPr>
            <a:r>
              <a:rPr lang="en-US" sz="2500" dirty="0" smtClean="0"/>
              <a:t>    </a:t>
            </a:r>
          </a:p>
          <a:p>
            <a:pPr>
              <a:buNone/>
            </a:pPr>
            <a:r>
              <a:rPr lang="en-US" sz="1700" dirty="0" smtClean="0"/>
              <a:t>      </a:t>
            </a:r>
          </a:p>
          <a:p>
            <a:pPr>
              <a:buNone/>
            </a:pPr>
            <a:r>
              <a:rPr lang="en-US" sz="1700" dirty="0"/>
              <a:t>	</a:t>
            </a:r>
            <a:r>
              <a:rPr lang="en-US" sz="1700" dirty="0" smtClean="0"/>
              <a:t>from _future_ import division, </a:t>
            </a:r>
            <a:r>
              <a:rPr lang="en-US" sz="1700" dirty="0" err="1" smtClean="0"/>
              <a:t>print_function</a:t>
            </a:r>
            <a:endParaRPr lang="en-US" sz="1700" dirty="0" smtClean="0"/>
          </a:p>
          <a:p>
            <a:pPr>
              <a:buNone/>
            </a:pPr>
            <a:r>
              <a:rPr lang="en-US" sz="1700" dirty="0" smtClean="0"/>
              <a:t>	import sys</a:t>
            </a:r>
          </a:p>
          <a:p>
            <a:pPr>
              <a:buNone/>
            </a:pPr>
            <a:r>
              <a:rPr lang="en-US" sz="1700" dirty="0" smtClean="0"/>
              <a:t>     import </a:t>
            </a:r>
            <a:r>
              <a:rPr lang="en-US" sz="1700" dirty="0" err="1" smtClean="0"/>
              <a:t>os</a:t>
            </a:r>
            <a:endParaRPr lang="en-US" sz="1700" dirty="0" smtClean="0"/>
          </a:p>
          <a:p>
            <a:pPr>
              <a:buNone/>
            </a:pPr>
            <a:r>
              <a:rPr lang="en-US" sz="1700" dirty="0" smtClean="0"/>
              <a:t>     import glob</a:t>
            </a:r>
          </a:p>
          <a:p>
            <a:pPr>
              <a:buNone/>
            </a:pPr>
            <a:r>
              <a:rPr lang="en-US" sz="1700" dirty="0" smtClean="0"/>
              <a:t>     import </a:t>
            </a:r>
            <a:r>
              <a:rPr lang="en-US" sz="1700" dirty="0" err="1" smtClean="0"/>
              <a:t>numpy</a:t>
            </a:r>
            <a:r>
              <a:rPr lang="en-US" sz="1700" dirty="0" smtClean="0"/>
              <a:t> as </a:t>
            </a:r>
            <a:r>
              <a:rPr lang="en-US" sz="1700" dirty="0" err="1" smtClean="0"/>
              <a:t>np</a:t>
            </a:r>
            <a:r>
              <a:rPr lang="en-US" sz="1700" dirty="0" smtClean="0"/>
              <a:t> </a:t>
            </a:r>
          </a:p>
          <a:p>
            <a:pPr>
              <a:buNone/>
            </a:pPr>
            <a:r>
              <a:rPr lang="en-US" sz="1700" dirty="0" smtClean="0"/>
              <a:t>     from </a:t>
            </a:r>
            <a:r>
              <a:rPr lang="en-US" sz="1700" dirty="0" err="1" smtClean="0"/>
              <a:t>keras.preprocessing</a:t>
            </a:r>
            <a:r>
              <a:rPr lang="en-US" sz="1700" dirty="0" smtClean="0"/>
              <a:t> import image</a:t>
            </a:r>
          </a:p>
          <a:p>
            <a:pPr>
              <a:buNone/>
            </a:pPr>
            <a:r>
              <a:rPr lang="en-US" sz="1700" dirty="0" smtClean="0"/>
              <a:t>     from </a:t>
            </a:r>
            <a:r>
              <a:rPr lang="en-US" sz="1700" dirty="0" err="1" smtClean="0"/>
              <a:t>keras.applications.imagenet_utils</a:t>
            </a:r>
            <a:r>
              <a:rPr lang="en-US" sz="1700" dirty="0" smtClean="0"/>
              <a:t> import </a:t>
            </a:r>
            <a:r>
              <a:rPr lang="en-US" sz="1700" dirty="0" err="1" smtClean="0"/>
              <a:t>preprocess_input</a:t>
            </a:r>
            <a:r>
              <a:rPr lang="en-US" sz="1700" dirty="0" smtClean="0"/>
              <a:t>, </a:t>
            </a:r>
            <a:r>
              <a:rPr lang="en-US" sz="1700" dirty="0" err="1" smtClean="0"/>
              <a:t>decode_predictions</a:t>
            </a:r>
            <a:endParaRPr lang="en-US" sz="1700" dirty="0" smtClean="0"/>
          </a:p>
          <a:p>
            <a:pPr>
              <a:buNone/>
            </a:pPr>
            <a:r>
              <a:rPr lang="en-US" sz="1700" dirty="0" smtClean="0"/>
              <a:t>     from </a:t>
            </a:r>
            <a:r>
              <a:rPr lang="en-US" sz="1700" dirty="0" err="1" smtClean="0"/>
              <a:t>keras.models</a:t>
            </a:r>
            <a:r>
              <a:rPr lang="en-US" sz="1700" dirty="0" smtClean="0"/>
              <a:t> import </a:t>
            </a:r>
            <a:r>
              <a:rPr lang="en-US" sz="1700" dirty="0" err="1" smtClean="0"/>
              <a:t>load_model</a:t>
            </a:r>
            <a:endParaRPr lang="en-US" sz="1700" dirty="0" smtClean="0"/>
          </a:p>
          <a:p>
            <a:pPr>
              <a:buNone/>
            </a:pPr>
            <a:r>
              <a:rPr lang="en-US" sz="1700" dirty="0" smtClean="0"/>
              <a:t>     from </a:t>
            </a:r>
            <a:r>
              <a:rPr lang="en-US" sz="1700" dirty="0" err="1" smtClean="0"/>
              <a:t>keras</a:t>
            </a:r>
            <a:r>
              <a:rPr lang="en-US" sz="1700" dirty="0" smtClean="0"/>
              <a:t> import backend</a:t>
            </a:r>
          </a:p>
          <a:p>
            <a:pPr>
              <a:buNone/>
            </a:pPr>
            <a:r>
              <a:rPr lang="en-US" sz="1700" dirty="0" smtClean="0"/>
              <a:t>     import </a:t>
            </a:r>
            <a:r>
              <a:rPr lang="en-US" sz="1700" dirty="0" err="1" smtClean="0"/>
              <a:t>tensorflow</a:t>
            </a:r>
            <a:r>
              <a:rPr lang="en-US" sz="1700" dirty="0" smtClean="0"/>
              <a:t> as </a:t>
            </a:r>
            <a:r>
              <a:rPr lang="en-US" sz="1700" dirty="0" err="1" smtClean="0"/>
              <a:t>tf</a:t>
            </a:r>
            <a:endParaRPr lang="en-US" sz="1700" dirty="0" smtClean="0"/>
          </a:p>
          <a:p>
            <a:pPr>
              <a:buNone/>
            </a:pPr>
            <a:r>
              <a:rPr lang="en-US" sz="1700" dirty="0" smtClean="0"/>
              <a:t>     global graph</a:t>
            </a:r>
          </a:p>
          <a:p>
            <a:pPr>
              <a:buNone/>
            </a:pPr>
            <a:r>
              <a:rPr lang="en-US" sz="1700" dirty="0" smtClean="0"/>
              <a:t>     tf.compat.v1.disable_eager_execution()</a:t>
            </a:r>
          </a:p>
          <a:p>
            <a:pPr>
              <a:buNone/>
            </a:pPr>
            <a:r>
              <a:rPr lang="en-US" sz="1700" dirty="0" smtClean="0"/>
              <a:t>     graph=tf.compat.v1.get_default_graph()</a:t>
            </a:r>
          </a:p>
          <a:p>
            <a:pPr>
              <a:buNone/>
            </a:pPr>
            <a:r>
              <a:rPr lang="en-US" sz="1700" dirty="0" smtClean="0"/>
              <a:t>     #global graph</a:t>
            </a:r>
          </a:p>
          <a:p>
            <a:pPr>
              <a:buNone/>
            </a:pPr>
            <a:r>
              <a:rPr lang="en-US" sz="1700" dirty="0" smtClean="0"/>
              <a:t>     #graph = </a:t>
            </a:r>
            <a:r>
              <a:rPr lang="en-US" sz="1700" dirty="0" err="1" smtClean="0"/>
              <a:t>tf.get_default_graph</a:t>
            </a:r>
            <a:r>
              <a:rPr lang="en-US" sz="1700" dirty="0" smtClean="0"/>
              <a:t>()</a:t>
            </a:r>
          </a:p>
          <a:p>
            <a:pPr>
              <a:buNone/>
            </a:pPr>
            <a:r>
              <a:rPr lang="en-US" sz="1700" dirty="0" smtClean="0"/>
              <a:t>     from </a:t>
            </a:r>
            <a:r>
              <a:rPr lang="en-US" sz="1700" dirty="0" err="1" smtClean="0"/>
              <a:t>skimage.transform</a:t>
            </a:r>
            <a:r>
              <a:rPr lang="en-US" sz="1700" dirty="0" smtClean="0"/>
              <a:t> import resize</a:t>
            </a:r>
          </a:p>
          <a:p>
            <a:pPr>
              <a:buNone/>
            </a:pPr>
            <a:r>
              <a:rPr lang="en-US" sz="1700" dirty="0" smtClean="0"/>
              <a:t>     </a:t>
            </a:r>
            <a:endParaRPr lang="en-US" sz="1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836712"/>
            <a:ext cx="8280920" cy="6524863"/>
          </a:xfrm>
          <a:prstGeom prst="rect">
            <a:avLst/>
          </a:prstGeom>
          <a:noFill/>
        </p:spPr>
        <p:txBody>
          <a:bodyPr wrap="square" rtlCol="0">
            <a:spAutoFit/>
          </a:bodyPr>
          <a:lstStyle/>
          <a:p>
            <a:pPr>
              <a:buNone/>
            </a:pPr>
            <a:r>
              <a:rPr lang="en-US" dirty="0"/>
              <a:t> </a:t>
            </a:r>
            <a:r>
              <a:rPr lang="en-US" sz="1600" dirty="0"/>
              <a:t># Flask </a:t>
            </a:r>
            <a:r>
              <a:rPr lang="en-US" sz="1600" dirty="0" err="1"/>
              <a:t>utils</a:t>
            </a:r>
            <a:endParaRPr lang="en-US" sz="1600" dirty="0"/>
          </a:p>
          <a:p>
            <a:pPr>
              <a:buNone/>
            </a:pPr>
            <a:r>
              <a:rPr lang="en-US" sz="1600" dirty="0"/>
              <a:t>     from flask import Flask, redirect, </a:t>
            </a:r>
            <a:r>
              <a:rPr lang="en-US" sz="1600" dirty="0" err="1"/>
              <a:t>url_for</a:t>
            </a:r>
            <a:r>
              <a:rPr lang="en-US" sz="1600" dirty="0"/>
              <a:t>, request, </a:t>
            </a:r>
            <a:r>
              <a:rPr lang="en-US" sz="1600" dirty="0" err="1"/>
              <a:t>render_template</a:t>
            </a:r>
            <a:endParaRPr lang="en-US" sz="1600" dirty="0"/>
          </a:p>
          <a:p>
            <a:pPr>
              <a:buNone/>
            </a:pPr>
            <a:r>
              <a:rPr lang="en-US" sz="1600" dirty="0"/>
              <a:t>     from </a:t>
            </a:r>
            <a:r>
              <a:rPr lang="en-US" sz="1600" dirty="0" err="1"/>
              <a:t>werkzeug.utils</a:t>
            </a:r>
            <a:r>
              <a:rPr lang="en-US" sz="1600" dirty="0"/>
              <a:t> import </a:t>
            </a:r>
            <a:r>
              <a:rPr lang="en-US" sz="1600" dirty="0" err="1"/>
              <a:t>secure_filename</a:t>
            </a:r>
            <a:endParaRPr lang="en-US" sz="1600" dirty="0"/>
          </a:p>
          <a:p>
            <a:pPr>
              <a:buNone/>
            </a:pPr>
            <a:r>
              <a:rPr lang="en-US" sz="1600" dirty="0"/>
              <a:t>     from </a:t>
            </a:r>
            <a:r>
              <a:rPr lang="en-US" sz="1600" dirty="0" err="1"/>
              <a:t>gevent.pywsgi</a:t>
            </a:r>
            <a:r>
              <a:rPr lang="en-US" sz="1600" dirty="0"/>
              <a:t> import </a:t>
            </a:r>
            <a:r>
              <a:rPr lang="en-US" sz="1600" dirty="0" err="1"/>
              <a:t>WSGIServer</a:t>
            </a:r>
            <a:endParaRPr lang="en-US" sz="1600" dirty="0"/>
          </a:p>
          <a:p>
            <a:pPr>
              <a:buNone/>
            </a:pPr>
            <a:r>
              <a:rPr lang="en-US" sz="1600" dirty="0"/>
              <a:t>     # Define a flask app</a:t>
            </a:r>
          </a:p>
          <a:p>
            <a:pPr>
              <a:buNone/>
            </a:pPr>
            <a:r>
              <a:rPr lang="en-US" sz="1600" dirty="0"/>
              <a:t>     app = Flask(_name_)</a:t>
            </a:r>
          </a:p>
          <a:p>
            <a:pPr>
              <a:buNone/>
            </a:pPr>
            <a:r>
              <a:rPr lang="en-US" sz="1600" dirty="0"/>
              <a:t>     # Model saved with </a:t>
            </a:r>
            <a:r>
              <a:rPr lang="en-US" sz="1600" dirty="0" err="1"/>
              <a:t>Keras</a:t>
            </a:r>
            <a:r>
              <a:rPr lang="en-US" sz="1600" dirty="0"/>
              <a:t> </a:t>
            </a:r>
            <a:r>
              <a:rPr lang="en-US" sz="1600" dirty="0" err="1"/>
              <a:t>model.save</a:t>
            </a:r>
            <a:r>
              <a:rPr lang="en-US" sz="1600" dirty="0"/>
              <a:t>()</a:t>
            </a:r>
          </a:p>
          <a:p>
            <a:pPr>
              <a:buNone/>
            </a:pPr>
            <a:r>
              <a:rPr lang="en-US" sz="1600" dirty="0"/>
              <a:t>     model = </a:t>
            </a:r>
            <a:r>
              <a:rPr lang="en-US" sz="1600" dirty="0" err="1"/>
              <a:t>tf.keras.models.load_model</a:t>
            </a:r>
            <a:r>
              <a:rPr lang="en-US" sz="1600" dirty="0"/>
              <a:t>("prediction.h5")   </a:t>
            </a:r>
          </a:p>
          <a:p>
            <a:pPr>
              <a:buNone/>
            </a:pPr>
            <a:r>
              <a:rPr lang="en-US" sz="1600" dirty="0"/>
              <a:t>     # Necessary</a:t>
            </a:r>
          </a:p>
          <a:p>
            <a:pPr>
              <a:buNone/>
            </a:pPr>
            <a:endParaRPr lang="en-US" sz="1600" dirty="0"/>
          </a:p>
          <a:p>
            <a:pPr>
              <a:buNone/>
            </a:pPr>
            <a:r>
              <a:rPr lang="en-US" sz="1600" dirty="0" smtClean="0"/>
              <a:t> </a:t>
            </a:r>
            <a:r>
              <a:rPr lang="en-US" sz="1600" dirty="0"/>
              <a:t>print('Model loaded. Start serving...')</a:t>
            </a:r>
          </a:p>
          <a:p>
            <a:pPr>
              <a:buNone/>
            </a:pPr>
            <a:r>
              <a:rPr lang="en-US" sz="1600" dirty="0"/>
              <a:t>     # You can also use </a:t>
            </a:r>
            <a:r>
              <a:rPr lang="en-US" sz="1600" dirty="0" err="1"/>
              <a:t>pretrained</a:t>
            </a:r>
            <a:r>
              <a:rPr lang="en-US" sz="1600" dirty="0"/>
              <a:t> model from </a:t>
            </a:r>
            <a:r>
              <a:rPr lang="en-US" sz="1600" dirty="0" err="1"/>
              <a:t>Keras</a:t>
            </a:r>
            <a:endParaRPr lang="en-US" sz="1600" dirty="0"/>
          </a:p>
          <a:p>
            <a:pPr>
              <a:buNone/>
            </a:pPr>
            <a:r>
              <a:rPr lang="en-US" sz="1600" dirty="0"/>
              <a:t>     # Check </a:t>
            </a:r>
            <a:r>
              <a:rPr lang="en-US" sz="1600" dirty="0">
                <a:hlinkClick r:id="rId2"/>
              </a:rPr>
              <a:t>https://keras.io/applications/</a:t>
            </a:r>
            <a:endParaRPr lang="en-US" sz="1600" dirty="0"/>
          </a:p>
          <a:p>
            <a:pPr>
              <a:buNone/>
            </a:pPr>
            <a:r>
              <a:rPr lang="en-US" sz="1600" dirty="0"/>
              <a:t>     #from keras.applications.resnet50 import ResNet50</a:t>
            </a:r>
          </a:p>
          <a:p>
            <a:pPr>
              <a:buNone/>
            </a:pPr>
            <a:r>
              <a:rPr lang="en-US" sz="1600" dirty="0"/>
              <a:t>     #model = ResNet50(weights='</a:t>
            </a:r>
            <a:r>
              <a:rPr lang="en-US" sz="1600" dirty="0" err="1"/>
              <a:t>imagenet</a:t>
            </a:r>
            <a:r>
              <a:rPr lang="en-US" sz="1600" dirty="0"/>
              <a:t>')#</a:t>
            </a:r>
            <a:r>
              <a:rPr lang="en-US" sz="1600" dirty="0" err="1"/>
              <a:t>model.save</a:t>
            </a:r>
            <a:r>
              <a:rPr lang="en-US" sz="1600" dirty="0"/>
              <a:t>('')print('Model loaded. Check </a:t>
            </a:r>
            <a:r>
              <a:rPr lang="en-US" sz="1600" dirty="0">
                <a:hlinkClick r:id="rId3"/>
              </a:rPr>
              <a:t>http://127.0.0.1:5000/</a:t>
            </a:r>
            <a:r>
              <a:rPr lang="en-US" sz="1600" dirty="0"/>
              <a:t>')</a:t>
            </a:r>
          </a:p>
          <a:p>
            <a:pPr>
              <a:buNone/>
            </a:pPr>
            <a:r>
              <a:rPr lang="en-US" sz="1600" dirty="0"/>
              <a:t>     @</a:t>
            </a:r>
            <a:r>
              <a:rPr lang="en-US" sz="1600" dirty="0" err="1"/>
              <a:t>app.route</a:t>
            </a:r>
            <a:r>
              <a:rPr lang="en-US" sz="1600" dirty="0"/>
              <a:t>('/', methods=['GET'])</a:t>
            </a:r>
          </a:p>
          <a:p>
            <a:pPr>
              <a:buNone/>
            </a:pPr>
            <a:r>
              <a:rPr lang="en-US" sz="1600" dirty="0"/>
              <a:t>     </a:t>
            </a:r>
            <a:r>
              <a:rPr lang="en-US" sz="1600" dirty="0" err="1"/>
              <a:t>def</a:t>
            </a:r>
            <a:r>
              <a:rPr lang="en-US" sz="1600" dirty="0"/>
              <a:t> index():   </a:t>
            </a:r>
          </a:p>
          <a:p>
            <a:pPr>
              <a:buNone/>
            </a:pPr>
            <a:r>
              <a:rPr lang="en-US" sz="1600" dirty="0"/>
              <a:t>  # Main page   </a:t>
            </a:r>
          </a:p>
          <a:p>
            <a:pPr>
              <a:buNone/>
            </a:pPr>
            <a:r>
              <a:rPr lang="en-US" sz="1600" dirty="0"/>
              <a:t>          return </a:t>
            </a:r>
          </a:p>
          <a:p>
            <a:pPr>
              <a:buNone/>
            </a:pPr>
            <a:r>
              <a:rPr lang="en-US" sz="1600" dirty="0"/>
              <a:t>     </a:t>
            </a:r>
            <a:r>
              <a:rPr lang="en-US" sz="1600" dirty="0" err="1"/>
              <a:t>render_template</a:t>
            </a:r>
            <a:r>
              <a:rPr lang="en-US" sz="1600" dirty="0"/>
              <a:t>('index.html</a:t>
            </a:r>
            <a:r>
              <a:rPr lang="en-US" sz="1600" dirty="0" smtClean="0"/>
              <a:t>')</a:t>
            </a:r>
          </a:p>
          <a:p>
            <a:pPr>
              <a:buNone/>
            </a:pPr>
            <a:r>
              <a:rPr lang="en-US" sz="1600" dirty="0"/>
              <a:t>@</a:t>
            </a:r>
            <a:r>
              <a:rPr lang="en-US" sz="1600" dirty="0" err="1"/>
              <a:t>app.route</a:t>
            </a:r>
            <a:r>
              <a:rPr lang="en-US" sz="1600" dirty="0"/>
              <a:t>('/predict', methods=['GET', 'POST'])</a:t>
            </a:r>
          </a:p>
          <a:p>
            <a:pPr>
              <a:buNone/>
            </a:pPr>
            <a:r>
              <a:rPr lang="en-US" sz="1600" dirty="0"/>
              <a:t>     </a:t>
            </a:r>
            <a:r>
              <a:rPr lang="en-US" sz="1600" dirty="0" err="1"/>
              <a:t>def</a:t>
            </a:r>
            <a:r>
              <a:rPr lang="en-US" sz="1600" dirty="0"/>
              <a:t> upload():  </a:t>
            </a:r>
          </a:p>
          <a:p>
            <a:pPr>
              <a:buNone/>
            </a:pPr>
            <a:r>
              <a:rPr lang="en-US" sz="1600" dirty="0"/>
              <a:t>     if </a:t>
            </a:r>
            <a:r>
              <a:rPr lang="en-US" sz="1600" dirty="0" err="1"/>
              <a:t>request.method</a:t>
            </a:r>
            <a:r>
              <a:rPr lang="en-US" sz="1600" dirty="0"/>
              <a:t> == 'POST':       </a:t>
            </a:r>
          </a:p>
          <a:p>
            <a:pPr>
              <a:buNone/>
            </a:pPr>
            <a:endParaRPr lang="en-US" sz="1600" dirty="0"/>
          </a:p>
          <a:p>
            <a:pPr>
              <a:buNone/>
            </a:pPr>
            <a:r>
              <a:rPr lang="en-US" sz="1600" dirty="0"/>
              <a:t>     </a:t>
            </a:r>
          </a:p>
        </p:txBody>
      </p:sp>
    </p:spTree>
    <p:extLst>
      <p:ext uri="{BB962C8B-B14F-4D97-AF65-F5344CB8AC3E}">
        <p14:creationId xmlns:p14="http://schemas.microsoft.com/office/powerpoint/2010/main" val="3807754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640</Words>
  <Application>Microsoft Office PowerPoint</Application>
  <PresentationFormat>On-screen Show (4:3)</PresentationFormat>
  <Paragraphs>159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      Welcome To Presentation On “PNEUMONIA PREDICTION USING X_RAY IMAGES”  (CNN MODEL)</vt:lpstr>
      <vt:lpstr>Introduction</vt:lpstr>
      <vt:lpstr>     Implementation </vt:lpstr>
      <vt:lpstr>  Model development </vt:lpstr>
      <vt:lpstr>Code for implementation </vt:lpstr>
      <vt:lpstr>   Model Training </vt:lpstr>
      <vt:lpstr>Final prediction </vt:lpstr>
      <vt:lpstr>          Flask App code </vt:lpstr>
      <vt:lpstr>PowerPoint Presentation</vt:lpstr>
      <vt:lpstr>PowerPoint Presentation</vt:lpstr>
      <vt:lpstr> Outputs for the prediction</vt:lpstr>
      <vt:lpstr>    </vt:lpstr>
      <vt:lpstr>   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parveen</cp:lastModifiedBy>
  <cp:revision>8</cp:revision>
  <dcterms:created xsi:type="dcterms:W3CDTF">2020-09-03T20:20:31Z</dcterms:created>
  <dcterms:modified xsi:type="dcterms:W3CDTF">2020-09-07T15:47:44Z</dcterms:modified>
</cp:coreProperties>
</file>