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6" r:id="rId3"/>
    <p:sldId id="257" r:id="rId4"/>
    <p:sldId id="259" r:id="rId5"/>
    <p:sldId id="260" r:id="rId6"/>
    <p:sldId id="261" r:id="rId7"/>
    <p:sldId id="262" r:id="rId8"/>
    <p:sldId id="263" r:id="rId9"/>
    <p:sldId id="265" r:id="rId10"/>
    <p:sldId id="267" r:id="rId11"/>
    <p:sldId id="264"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614" autoAdjust="0"/>
  </p:normalViewPr>
  <p:slideViewPr>
    <p:cSldViewPr>
      <p:cViewPr varScale="1">
        <p:scale>
          <a:sx n="69" d="100"/>
          <a:sy n="69" d="100"/>
        </p:scale>
        <p:origin x="-140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F4B323-6C59-413B-B71E-B97FA5BE0E02}" type="datetimeFigureOut">
              <a:rPr lang="en-IN" smtClean="0"/>
              <a:t>05-09-2020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90EAC-482C-4375-9734-0094ADC101E4}" type="slidenum">
              <a:rPr lang="en-IN" smtClean="0"/>
              <a:t>‹#›</a:t>
            </a:fld>
            <a:endParaRPr lang="en-IN"/>
          </a:p>
        </p:txBody>
      </p:sp>
    </p:spTree>
    <p:extLst>
      <p:ext uri="{BB962C8B-B14F-4D97-AF65-F5344CB8AC3E}">
        <p14:creationId xmlns:p14="http://schemas.microsoft.com/office/powerpoint/2010/main" val="1871853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856E4B2-9485-415D-A73B-045E93E454D8}" type="datetime1">
              <a:rPr lang="en-IN" smtClean="0"/>
              <a:t>05-09-2020</a:t>
            </a:fld>
            <a:endParaRPr lang="en-IN"/>
          </a:p>
        </p:txBody>
      </p:sp>
      <p:sp>
        <p:nvSpPr>
          <p:cNvPr id="8" name="Slide Number Placeholder 7"/>
          <p:cNvSpPr>
            <a:spLocks noGrp="1"/>
          </p:cNvSpPr>
          <p:nvPr>
            <p:ph type="sldNum" sz="quarter" idx="11"/>
          </p:nvPr>
        </p:nvSpPr>
        <p:spPr/>
        <p:txBody>
          <a:bodyPr/>
          <a:lstStyle/>
          <a:p>
            <a:fld id="{BF9BC807-D316-4D7B-B3DA-504E4F2BE77B}"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623B0-6424-4CA6-BDCC-703A610C720A}" type="datetime1">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BC807-D316-4D7B-B3DA-504E4F2BE7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F626A-A4A0-47F6-B5F3-38CDBE879DA3}" type="datetime1">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BC807-D316-4D7B-B3DA-504E4F2BE7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94AEC9-55F9-4C78-9A5C-574B54B9FC92}" type="datetime1">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BC807-D316-4D7B-B3DA-504E4F2BE77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2FA6B-042E-490D-B2FB-5AF1772FCD92}" type="datetime1">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BC807-D316-4D7B-B3DA-504E4F2BE77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532D47E-AF9D-4C55-97DD-16A7FD3D271C}" type="datetime1">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BC807-D316-4D7B-B3DA-504E4F2BE77B}"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9CE9218-46FE-458D-8788-9E906AC70E9B}" type="datetime1">
              <a:rPr lang="en-IN" smtClean="0"/>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9BC807-D316-4D7B-B3DA-504E4F2BE77B}"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9D6C93-721D-4123-A7A6-B9F1978C059C}" type="datetime1">
              <a:rPr lang="en-IN" smtClean="0"/>
              <a:t>05-09-2020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BC807-D316-4D7B-B3DA-504E4F2BE77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10E5E-DA09-4972-80CB-99808B37E6A1}" type="datetime1">
              <a:rPr lang="en-IN" smtClean="0"/>
              <a:t>05-09-2020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9BC807-D316-4D7B-B3DA-504E4F2BE7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4DEAC9-1241-4248-A64A-D05FF7AF690E}" type="datetime1">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BC807-D316-4D7B-B3DA-504E4F2BE77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6DABD-DF2F-4FF7-BC7F-0528E3BBDD7A}" type="datetime1">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BC807-D316-4D7B-B3DA-504E4F2BE77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E996BB9-1ECC-4BE8-B57C-963796A28258}" type="datetime1">
              <a:rPr lang="en-IN" smtClean="0"/>
              <a:t>05-09-2020</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F9BC807-D316-4D7B-B3DA-504E4F2BE77B}"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p:cNvSpPr txBox="1"/>
          <p:nvPr/>
        </p:nvSpPr>
        <p:spPr>
          <a:xfrm>
            <a:off x="4211960" y="4400698"/>
            <a:ext cx="4752528" cy="1631216"/>
          </a:xfrm>
          <a:prstGeom prst="rect">
            <a:avLst/>
          </a:prstGeom>
          <a:noFill/>
        </p:spPr>
        <p:txBody>
          <a:bodyPr wrap="square" rtlCol="0">
            <a:spAutoFit/>
          </a:bodyPr>
          <a:lstStyle/>
          <a:p>
            <a:r>
              <a:rPr lang="en-IN" sz="2000" b="1" dirty="0" smtClean="0"/>
              <a:t>TEAM MEMBERS</a:t>
            </a:r>
            <a:r>
              <a:rPr lang="en-IN" b="1" dirty="0" smtClean="0">
                <a:solidFill>
                  <a:schemeClr val="tx1">
                    <a:lumMod val="95000"/>
                  </a:schemeClr>
                </a:solidFill>
              </a:rPr>
              <a:t>:      </a:t>
            </a:r>
            <a:r>
              <a:rPr lang="en-IN" sz="2000" b="1" dirty="0" smtClean="0">
                <a:solidFill>
                  <a:schemeClr val="tx1">
                    <a:lumMod val="95000"/>
                  </a:schemeClr>
                </a:solidFill>
              </a:rPr>
              <a:t>APEKSHA</a:t>
            </a:r>
            <a:r>
              <a:rPr lang="en-IN" sz="2000" b="1" dirty="0" smtClean="0">
                <a:solidFill>
                  <a:schemeClr val="tx1">
                    <a:lumMod val="95000"/>
                  </a:schemeClr>
                </a:solidFill>
              </a:rPr>
              <a:t>. B</a:t>
            </a:r>
          </a:p>
          <a:p>
            <a:r>
              <a:rPr lang="en-IN" sz="2000" b="1" dirty="0" smtClean="0">
                <a:solidFill>
                  <a:schemeClr val="tx1">
                    <a:lumMod val="95000"/>
                  </a:schemeClr>
                </a:solidFill>
              </a:rPr>
              <a:t>                                   </a:t>
            </a:r>
            <a:r>
              <a:rPr lang="en-IN" sz="2000" b="1" dirty="0" smtClean="0">
                <a:solidFill>
                  <a:schemeClr val="tx1">
                    <a:lumMod val="95000"/>
                  </a:schemeClr>
                </a:solidFill>
              </a:rPr>
              <a:t> CHINMAYA.G.R</a:t>
            </a:r>
            <a:endParaRPr lang="en-IN" sz="2000" b="1" dirty="0" smtClean="0">
              <a:solidFill>
                <a:schemeClr val="tx1">
                  <a:lumMod val="95000"/>
                </a:schemeClr>
              </a:solidFill>
            </a:endParaRPr>
          </a:p>
          <a:p>
            <a:r>
              <a:rPr lang="en-IN" sz="2000" b="1" dirty="0" smtClean="0">
                <a:solidFill>
                  <a:schemeClr val="tx1">
                    <a:lumMod val="95000"/>
                  </a:schemeClr>
                </a:solidFill>
              </a:rPr>
              <a:t>                                   </a:t>
            </a:r>
            <a:r>
              <a:rPr lang="en-IN" sz="2000" b="1" dirty="0" smtClean="0">
                <a:solidFill>
                  <a:schemeClr val="tx1">
                    <a:lumMod val="95000"/>
                  </a:schemeClr>
                </a:solidFill>
              </a:rPr>
              <a:t> KRUTHIKA.C.S</a:t>
            </a:r>
            <a:endParaRPr lang="en-IN" sz="2000" b="1" dirty="0" smtClean="0">
              <a:solidFill>
                <a:schemeClr val="tx1">
                  <a:lumMod val="95000"/>
                </a:schemeClr>
              </a:solidFill>
            </a:endParaRPr>
          </a:p>
          <a:p>
            <a:r>
              <a:rPr lang="en-IN" sz="2000" b="1" dirty="0" smtClean="0">
                <a:solidFill>
                  <a:schemeClr val="tx1">
                    <a:lumMod val="95000"/>
                  </a:schemeClr>
                </a:solidFill>
              </a:rPr>
              <a:t>                                   </a:t>
            </a:r>
            <a:r>
              <a:rPr lang="en-IN" sz="2000" b="1" dirty="0" smtClean="0">
                <a:solidFill>
                  <a:schemeClr val="tx1">
                    <a:lumMod val="95000"/>
                  </a:schemeClr>
                </a:solidFill>
              </a:rPr>
              <a:t> MADHUMATI.B</a:t>
            </a:r>
            <a:endParaRPr lang="en-IN" sz="2000" b="1" dirty="0" smtClean="0">
              <a:solidFill>
                <a:schemeClr val="tx1">
                  <a:lumMod val="95000"/>
                </a:schemeClr>
              </a:solidFill>
            </a:endParaRPr>
          </a:p>
          <a:p>
            <a:r>
              <a:rPr lang="en-IN" sz="2000" b="1" dirty="0" smtClean="0">
                <a:solidFill>
                  <a:schemeClr val="tx1">
                    <a:lumMod val="95000"/>
                  </a:schemeClr>
                </a:solidFill>
              </a:rPr>
              <a:t>                                   </a:t>
            </a:r>
            <a:r>
              <a:rPr lang="en-IN" sz="2000" b="1" dirty="0" smtClean="0">
                <a:solidFill>
                  <a:schemeClr val="tx1">
                    <a:lumMod val="95000"/>
                  </a:schemeClr>
                </a:solidFill>
              </a:rPr>
              <a:t> VEENA.M.R</a:t>
            </a:r>
            <a:endParaRPr lang="en-IN" sz="2000" b="1" dirty="0" smtClean="0">
              <a:solidFill>
                <a:schemeClr val="tx1">
                  <a:lumMod val="95000"/>
                </a:schemeClr>
              </a:solidFill>
            </a:endParaRPr>
          </a:p>
        </p:txBody>
      </p:sp>
      <p:sp>
        <p:nvSpPr>
          <p:cNvPr id="9" name="Rectangle 8"/>
          <p:cNvSpPr/>
          <p:nvPr/>
        </p:nvSpPr>
        <p:spPr>
          <a:xfrm>
            <a:off x="363027" y="260648"/>
            <a:ext cx="8417945" cy="1754326"/>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UNIVERSITY ADMISSION</a:t>
            </a:r>
          </a:p>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PREDICTION</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70868114"/>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7" y="404664"/>
            <a:ext cx="5513048" cy="923330"/>
          </a:xfrm>
          <a:prstGeom prst="rect">
            <a:avLst/>
          </a:prstGeom>
          <a:noFill/>
        </p:spPr>
        <p:txBody>
          <a:bodyPr wrap="none" lIns="91440" tIns="45720" rIns="91440" bIns="45720">
            <a:spAutoFit/>
          </a:bodyPr>
          <a:lstStyle/>
          <a:p>
            <a:pPr algn="ctr"/>
            <a:r>
              <a:rPr lang="en-US" sz="54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Front end page:</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792"/>
            <a:ext cx="4430425" cy="51435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425" y="1556792"/>
            <a:ext cx="4687059" cy="5143500"/>
          </a:xfrm>
          <a:prstGeom prst="rect">
            <a:avLst/>
          </a:prstGeom>
        </p:spPr>
      </p:pic>
    </p:spTree>
    <p:extLst>
      <p:ext uri="{BB962C8B-B14F-4D97-AF65-F5344CB8AC3E}">
        <p14:creationId xmlns:p14="http://schemas.microsoft.com/office/powerpoint/2010/main" val="1477527698"/>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23528" y="1772816"/>
            <a:ext cx="8352928" cy="4536544"/>
          </a:xfrm>
        </p:spPr>
        <p:txBody>
          <a:bodyPr>
            <a:normAutofit/>
          </a:bodyPr>
          <a:lstStyle/>
          <a:p>
            <a:r>
              <a:rPr lang="en-IN" sz="2400" dirty="0"/>
              <a:t>The main objective of this research was to develop a prototype of the system that can be used by the </a:t>
            </a:r>
            <a:r>
              <a:rPr lang="en-IN" sz="2400" dirty="0" smtClean="0"/>
              <a:t>students to shortlist their </a:t>
            </a:r>
            <a:r>
              <a:rPr lang="en-IN" sz="2400" dirty="0" smtClean="0"/>
              <a:t>universities </a:t>
            </a:r>
            <a:r>
              <a:rPr lang="en-IN" sz="2400" dirty="0" smtClean="0"/>
              <a:t>with their profiles.</a:t>
            </a:r>
          </a:p>
          <a:p>
            <a:pPr marL="45720" indent="0">
              <a:buNone/>
            </a:pPr>
            <a:endParaRPr lang="en-IN" sz="2400" dirty="0"/>
          </a:p>
          <a:p>
            <a:r>
              <a:rPr lang="en-IN" sz="2400" dirty="0" smtClean="0"/>
              <a:t>Multiple </a:t>
            </a:r>
            <a:r>
              <a:rPr lang="en-IN" sz="2400" dirty="0"/>
              <a:t>machine learning algorithms were developed and used for this research. </a:t>
            </a:r>
            <a:r>
              <a:rPr lang="en-IN" sz="2400" dirty="0" smtClean="0"/>
              <a:t>Linear regression </a:t>
            </a:r>
            <a:r>
              <a:rPr lang="en-IN" sz="2400" dirty="0"/>
              <a:t>proved to best-fit for development of the system when </a:t>
            </a:r>
            <a:r>
              <a:rPr lang="en-IN" sz="2400" dirty="0" smtClean="0"/>
              <a:t>compared by giving highest accuracy.</a:t>
            </a:r>
          </a:p>
          <a:p>
            <a:endParaRPr lang="en-IN" sz="2400" dirty="0"/>
          </a:p>
        </p:txBody>
      </p:sp>
      <p:sp>
        <p:nvSpPr>
          <p:cNvPr id="7" name="Rectangle 6"/>
          <p:cNvSpPr/>
          <p:nvPr/>
        </p:nvSpPr>
        <p:spPr>
          <a:xfrm>
            <a:off x="467544" y="692696"/>
            <a:ext cx="3861955" cy="923330"/>
          </a:xfrm>
          <a:prstGeom prst="rect">
            <a:avLst/>
          </a:prstGeom>
          <a:noFill/>
        </p:spPr>
        <p:txBody>
          <a:bodyPr wrap="none" lIns="91440" tIns="45720" rIns="91440" bIns="45720">
            <a:spAutoFit/>
          </a:bodyPr>
          <a:lstStyle/>
          <a:p>
            <a:pPr algn="ctr"/>
            <a:r>
              <a:rPr lang="en-US"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CONCLUSION</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824620466"/>
      </p:ext>
    </p:extLst>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0023" y="2780928"/>
            <a:ext cx="6263959" cy="1323439"/>
          </a:xfrm>
          <a:prstGeom prst="rect">
            <a:avLst/>
          </a:prstGeom>
          <a:noFill/>
        </p:spPr>
        <p:txBody>
          <a:bodyPr wrap="none" lIns="91440" tIns="45720" rIns="91440" bIns="45720">
            <a:spAutoFit/>
          </a:bodyPr>
          <a:lstStyle/>
          <a:p>
            <a:pPr algn="ctr"/>
            <a:r>
              <a:rPr lang="en-US" sz="8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81002">
            <a:off x="5360022" y="975795"/>
            <a:ext cx="3461660" cy="2249570"/>
          </a:xfrm>
          <a:prstGeom prst="rect">
            <a:avLst/>
          </a:prstGeom>
        </p:spPr>
      </p:pic>
    </p:spTree>
    <p:extLst>
      <p:ext uri="{BB962C8B-B14F-4D97-AF65-F5344CB8AC3E}">
        <p14:creationId xmlns:p14="http://schemas.microsoft.com/office/powerpoint/2010/main" val="3277852189"/>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51520" y="1196752"/>
            <a:ext cx="8640960" cy="5112608"/>
          </a:xfrm>
        </p:spPr>
        <p:txBody>
          <a:bodyPr>
            <a:normAutofit/>
          </a:bodyPr>
          <a:lstStyle/>
          <a:p>
            <a:pPr>
              <a:buFont typeface="Wingdings" pitchFamily="2" charset="2"/>
              <a:buChar char="§"/>
            </a:pPr>
            <a:r>
              <a:rPr lang="en-IN" sz="2400" dirty="0" smtClean="0"/>
              <a:t>Machine learning is an application of artificial intelligence(AI) that provides systems the ability to automatically learn and improve from experience without being explicitly programmed.</a:t>
            </a:r>
          </a:p>
          <a:p>
            <a:pPr marL="45720" indent="0">
              <a:buNone/>
            </a:pPr>
            <a:endParaRPr lang="en-IN" sz="2400" dirty="0"/>
          </a:p>
          <a:p>
            <a:pPr>
              <a:buFont typeface="Wingdings" pitchFamily="2" charset="2"/>
              <a:buChar char="§"/>
            </a:pPr>
            <a:r>
              <a:rPr lang="en-IN" sz="2400" dirty="0" smtClean="0"/>
              <a:t>A </a:t>
            </a:r>
            <a:r>
              <a:rPr lang="en-IN" sz="2400" dirty="0"/>
              <a:t>persons education plays a vital role in their life. While planning for education students often have several questions regarding the courses, universities, job opportunities, expenses involved, etc. Securing admission in their dream university is one of their main concerns. It is seen that often students prefer to pursue their education from universities which have global recognition</a:t>
            </a:r>
            <a:r>
              <a:rPr lang="en-IN" dirty="0" smtClean="0"/>
              <a:t>.</a:t>
            </a:r>
          </a:p>
          <a:p>
            <a:pPr marL="45720" indent="0">
              <a:buNone/>
            </a:pPr>
            <a:endParaRPr lang="en-IN" dirty="0" smtClean="0"/>
          </a:p>
          <a:p>
            <a:pPr marL="45720" indent="0">
              <a:buNone/>
            </a:pPr>
            <a:endParaRPr lang="en-IN" dirty="0"/>
          </a:p>
          <a:p>
            <a:pPr>
              <a:buFont typeface="Wingdings" pitchFamily="2" charset="2"/>
              <a:buChar char="§"/>
            </a:pPr>
            <a:endParaRPr lang="en-IN" dirty="0"/>
          </a:p>
        </p:txBody>
      </p:sp>
      <p:sp>
        <p:nvSpPr>
          <p:cNvPr id="2" name="Rectangle 1"/>
          <p:cNvSpPr/>
          <p:nvPr/>
        </p:nvSpPr>
        <p:spPr>
          <a:xfrm>
            <a:off x="395536" y="481027"/>
            <a:ext cx="6768752" cy="584775"/>
          </a:xfrm>
          <a:prstGeom prst="rect">
            <a:avLst/>
          </a:prstGeom>
          <a:noFill/>
        </p:spPr>
        <p:txBody>
          <a:bodyPr wrap="square" lIns="91440" tIns="45720" rIns="91440" bIns="4572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INTRODUCTION AND OVERVIEW:</a:t>
            </a:r>
            <a:endParaRPr 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84802622"/>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712968" cy="5760639"/>
          </a:xfrm>
        </p:spPr>
        <p:txBody>
          <a:bodyPr>
            <a:normAutofit/>
          </a:bodyPr>
          <a:lstStyle/>
          <a:p>
            <a:r>
              <a:rPr lang="en-IN" sz="2400" dirty="0"/>
              <a:t>A Machine Learning approach is developed to automatically predict the possibility of postgraduate admission to help graduates recognizing and targeting the universities which are best suitable for their profile</a:t>
            </a:r>
          </a:p>
          <a:p>
            <a:endParaRPr lang="en-IN" sz="2400" dirty="0" smtClean="0"/>
          </a:p>
          <a:p>
            <a:r>
              <a:rPr lang="en-IN" sz="2400" dirty="0" smtClean="0"/>
              <a:t>The </a:t>
            </a:r>
            <a:r>
              <a:rPr lang="en-IN" sz="2400" dirty="0"/>
              <a:t>aim of our project is to develop a system using machine learning algorithms. It will help the students to identify the chances of their application to an university being accepted.  </a:t>
            </a:r>
          </a:p>
          <a:p>
            <a:pPr marL="45720" indent="0">
              <a:buNone/>
            </a:pPr>
            <a:endParaRPr lang="en-IN" sz="2400" dirty="0" smtClean="0"/>
          </a:p>
          <a:p>
            <a:r>
              <a:rPr lang="en-IN" sz="2400" dirty="0" smtClean="0"/>
              <a:t>Linear regression </a:t>
            </a:r>
            <a:r>
              <a:rPr lang="en-IN" sz="2400" dirty="0"/>
              <a:t>algorithm </a:t>
            </a:r>
            <a:r>
              <a:rPr lang="en-IN" sz="2400" dirty="0" smtClean="0"/>
              <a:t>is </a:t>
            </a:r>
            <a:r>
              <a:rPr lang="en-IN" sz="2400" dirty="0"/>
              <a:t>used to predict the likelihood of success of </a:t>
            </a:r>
            <a:r>
              <a:rPr lang="en-IN" sz="2400" dirty="0" smtClean="0"/>
              <a:t>the </a:t>
            </a:r>
            <a:r>
              <a:rPr lang="en-IN" sz="2400" dirty="0"/>
              <a:t>application, and multiple classification algorithms like Decision Tree, Random Forest, </a:t>
            </a:r>
            <a:r>
              <a:rPr lang="en-IN" sz="2400" dirty="0" smtClean="0"/>
              <a:t>were </a:t>
            </a:r>
            <a:r>
              <a:rPr lang="en-IN" sz="2400" dirty="0"/>
              <a:t>compared and evaluated based on their accuracy to select the best candidates for the </a:t>
            </a:r>
            <a:r>
              <a:rPr lang="en-IN" sz="2400" dirty="0" smtClean="0"/>
              <a:t>college.</a:t>
            </a:r>
          </a:p>
          <a:p>
            <a:endParaRPr lang="en-IN" sz="2400" dirty="0" smtClean="0"/>
          </a:p>
        </p:txBody>
      </p:sp>
    </p:spTree>
    <p:extLst>
      <p:ext uri="{BB962C8B-B14F-4D97-AF65-F5344CB8AC3E}">
        <p14:creationId xmlns:p14="http://schemas.microsoft.com/office/powerpoint/2010/main" val="940338430"/>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548680"/>
            <a:ext cx="8856984" cy="6048672"/>
          </a:xfrm>
        </p:spPr>
        <p:txBody>
          <a:bodyPr>
            <a:normAutofit/>
          </a:bodyPr>
          <a:lstStyle/>
          <a:p>
            <a:r>
              <a:rPr lang="en-IN" sz="2400" b="1" dirty="0" smtClean="0"/>
              <a:t>PROJECT DESCRIPTION</a:t>
            </a:r>
            <a:r>
              <a:rPr lang="en-IN" b="1" dirty="0" smtClean="0"/>
              <a:t>:</a:t>
            </a:r>
          </a:p>
          <a:p>
            <a:pPr marL="45720" indent="0">
              <a:buNone/>
            </a:pPr>
            <a:r>
              <a:rPr lang="en-IN" dirty="0" smtClean="0"/>
              <a:t>Students </a:t>
            </a:r>
            <a:r>
              <a:rPr lang="en-IN" dirty="0"/>
              <a:t>are often worried about their chances of admission in University. The aim of this blog is to help students in shortlisting universities with their profiles. The predicted output gives them a fair idea about their admission chances in a particular university. This analysis should also help students who are currently preparing or will be preparing to get a better idea</a:t>
            </a:r>
            <a:r>
              <a:rPr lang="en-IN" dirty="0" smtClean="0"/>
              <a:t>.</a:t>
            </a:r>
          </a:p>
          <a:p>
            <a:pPr marL="45720" indent="0">
              <a:buNone/>
            </a:pPr>
            <a:endParaRPr lang="en-IN" b="1" dirty="0"/>
          </a:p>
          <a:p>
            <a:pPr marL="45720" indent="0">
              <a:buNone/>
            </a:pPr>
            <a:r>
              <a:rPr lang="en-IN" sz="2400" b="1" dirty="0" smtClean="0"/>
              <a:t>PROPOSED SOLUTION:</a:t>
            </a:r>
          </a:p>
          <a:p>
            <a:r>
              <a:rPr lang="en-IN" dirty="0"/>
              <a:t>In this Project, we discuss the results obtained from applying our selected classifiers on the pre-</a:t>
            </a:r>
            <a:r>
              <a:rPr lang="en-IN" dirty="0" err="1"/>
              <a:t>processsed</a:t>
            </a:r>
            <a:r>
              <a:rPr lang="en-IN" dirty="0"/>
              <a:t> admissions dataset.. All supervised machine learning algorithms applied in this study have been developed using the open-source, object-oriented programming language Python 3.0 and its many packages such as </a:t>
            </a:r>
            <a:r>
              <a:rPr lang="en-IN" dirty="0" err="1"/>
              <a:t>scikit</a:t>
            </a:r>
            <a:r>
              <a:rPr lang="en-IN" dirty="0"/>
              <a:t>-learn</a:t>
            </a:r>
            <a:r>
              <a:rPr lang="en-IN" dirty="0" smtClean="0"/>
              <a:t>. The </a:t>
            </a:r>
            <a:r>
              <a:rPr lang="en-IN" dirty="0"/>
              <a:t>cross-validated accuracy score and cross-validated AUC scores for all the binary classification algorithms we used on the Occidental College admissions data. when class imbalance is present, the accuracy score can cause misleading interpretations of the model’s performance.</a:t>
            </a:r>
            <a:r>
              <a:rPr lang="en-IN" b="1" dirty="0"/>
              <a:t/>
            </a:r>
            <a:br>
              <a:rPr lang="en-IN" b="1" dirty="0"/>
            </a:br>
            <a:endParaRPr lang="en-IN" dirty="0"/>
          </a:p>
          <a:p>
            <a:endParaRPr lang="en-IN" b="1" dirty="0"/>
          </a:p>
        </p:txBody>
      </p:sp>
    </p:spTree>
    <p:extLst>
      <p:ext uri="{BB962C8B-B14F-4D97-AF65-F5344CB8AC3E}">
        <p14:creationId xmlns:p14="http://schemas.microsoft.com/office/powerpoint/2010/main" val="1840192222"/>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02713"/>
            <a:ext cx="8100392" cy="6438655"/>
          </a:xfrm>
          <a:prstGeom prst="rect">
            <a:avLst/>
          </a:prstGeom>
        </p:spPr>
      </p:pic>
      <p:sp>
        <p:nvSpPr>
          <p:cNvPr id="5" name="Rectangle 4"/>
          <p:cNvSpPr/>
          <p:nvPr/>
        </p:nvSpPr>
        <p:spPr>
          <a:xfrm>
            <a:off x="206763" y="332656"/>
            <a:ext cx="694421" cy="6247864"/>
          </a:xfrm>
          <a:prstGeom prst="rect">
            <a:avLst/>
          </a:prstGeom>
          <a:noFill/>
        </p:spPr>
        <p:txBody>
          <a:bodyPr wrap="none" lIns="91440" tIns="45720" rIns="91440" bIns="45720">
            <a:spAutoFit/>
          </a:bodyPr>
          <a:lstStyle/>
          <a:p>
            <a:pPr algn="ct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F</a:t>
            </a:r>
          </a:p>
          <a:p>
            <a:pPr algn="ct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L</a:t>
            </a:r>
          </a:p>
          <a:p>
            <a:pPr algn="ct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O</a:t>
            </a:r>
          </a:p>
          <a:p>
            <a:pPr algn="ct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W</a:t>
            </a:r>
          </a:p>
          <a:p>
            <a:pPr algn="ctr"/>
            <a:endPar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a:p>
            <a:pPr algn="ct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C</a:t>
            </a:r>
          </a:p>
          <a:p>
            <a:pPr algn="ct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H</a:t>
            </a:r>
          </a:p>
          <a:p>
            <a:pPr algn="ct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A</a:t>
            </a:r>
          </a:p>
          <a:p>
            <a:pPr algn="ct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R</a:t>
            </a:r>
          </a:p>
          <a:p>
            <a:pPr algn="ct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T</a:t>
            </a:r>
          </a:p>
        </p:txBody>
      </p:sp>
    </p:spTree>
    <p:extLst>
      <p:ext uri="{BB962C8B-B14F-4D97-AF65-F5344CB8AC3E}">
        <p14:creationId xmlns:p14="http://schemas.microsoft.com/office/powerpoint/2010/main" val="49854826"/>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29" y="2708920"/>
            <a:ext cx="4160370" cy="1754326"/>
          </a:xfrm>
          <a:prstGeom prst="rect">
            <a:avLst/>
          </a:prstGeom>
          <a:noFill/>
        </p:spPr>
        <p:txBody>
          <a:bodyPr wrap="none" lIns="91440" tIns="45720" rIns="91440" bIns="45720">
            <a:spAutoFit/>
          </a:bodyPr>
          <a:lstStyle/>
          <a:p>
            <a:pPr algn="ctr"/>
            <a:r>
              <a:rPr lang="en-US" sz="54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SOFTWARE</a:t>
            </a:r>
          </a:p>
          <a:p>
            <a:pPr algn="ctr"/>
            <a:r>
              <a:rPr lang="en-US" sz="54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DESIGN:</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cxnSp>
        <p:nvCxnSpPr>
          <p:cNvPr id="9" name="Straight Connector 8"/>
          <p:cNvCxnSpPr/>
          <p:nvPr/>
        </p:nvCxnSpPr>
        <p:spPr>
          <a:xfrm>
            <a:off x="4427984" y="1988840"/>
            <a:ext cx="0" cy="302433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32040" y="2377623"/>
            <a:ext cx="4032447" cy="2246769"/>
          </a:xfrm>
          <a:prstGeom prst="rect">
            <a:avLst/>
          </a:prstGeom>
          <a:noFill/>
        </p:spPr>
        <p:txBody>
          <a:bodyPr wrap="square" rtlCol="0">
            <a:spAutoFit/>
          </a:bodyPr>
          <a:lstStyle/>
          <a:p>
            <a:pPr marL="285750" indent="-285750">
              <a:buFont typeface="Arial" pitchFamily="34" charset="0"/>
              <a:buChar char="•"/>
            </a:pPr>
            <a:r>
              <a:rPr lang="en-IN" sz="2000" dirty="0" err="1" smtClean="0"/>
              <a:t>Jupyter</a:t>
            </a:r>
            <a:r>
              <a:rPr lang="en-IN" sz="2000" dirty="0" smtClean="0"/>
              <a:t> Notebook Environment</a:t>
            </a:r>
          </a:p>
          <a:p>
            <a:pPr marL="285750" indent="-285750">
              <a:buFont typeface="Arial" pitchFamily="34" charset="0"/>
              <a:buChar char="•"/>
            </a:pPr>
            <a:r>
              <a:rPr lang="en-IN" sz="2000" dirty="0" err="1" smtClean="0"/>
              <a:t>Spyder</a:t>
            </a:r>
            <a:r>
              <a:rPr lang="en-IN" sz="2000" dirty="0" smtClean="0"/>
              <a:t> Ide</a:t>
            </a:r>
          </a:p>
          <a:p>
            <a:pPr marL="285750" indent="-285750">
              <a:buFont typeface="Arial" pitchFamily="34" charset="0"/>
              <a:buChar char="•"/>
            </a:pPr>
            <a:r>
              <a:rPr lang="en-IN" sz="2000" dirty="0" smtClean="0"/>
              <a:t>Machine learning algorithms.</a:t>
            </a:r>
          </a:p>
          <a:p>
            <a:pPr marL="285750" indent="-285750">
              <a:buFont typeface="Arial" pitchFamily="34" charset="0"/>
              <a:buChar char="•"/>
            </a:pPr>
            <a:r>
              <a:rPr lang="en-IN" sz="2000" dirty="0" smtClean="0"/>
              <a:t>Python (pandas, </a:t>
            </a:r>
            <a:r>
              <a:rPr lang="en-IN" sz="2000" dirty="0" err="1" smtClean="0"/>
              <a:t>numpy</a:t>
            </a:r>
            <a:r>
              <a:rPr lang="en-IN" sz="2000" dirty="0" smtClean="0"/>
              <a:t>, </a:t>
            </a:r>
            <a:r>
              <a:rPr lang="en-IN" sz="2000" dirty="0" err="1" smtClean="0"/>
              <a:t>matplotlib,seaborn,sklearn</a:t>
            </a:r>
            <a:r>
              <a:rPr lang="en-IN" sz="2000" dirty="0" smtClean="0"/>
              <a:t>)</a:t>
            </a:r>
          </a:p>
          <a:p>
            <a:pPr marL="285750" indent="-285750">
              <a:buFont typeface="Arial" pitchFamily="34" charset="0"/>
              <a:buChar char="•"/>
            </a:pPr>
            <a:r>
              <a:rPr lang="en-IN" sz="2000" dirty="0" smtClean="0"/>
              <a:t>HTML</a:t>
            </a:r>
          </a:p>
          <a:p>
            <a:pPr marL="285750" indent="-285750">
              <a:buFont typeface="Arial" pitchFamily="34" charset="0"/>
              <a:buChar char="•"/>
            </a:pPr>
            <a:r>
              <a:rPr lang="en-IN" sz="2000" dirty="0" smtClean="0"/>
              <a:t>Flask</a:t>
            </a:r>
            <a:endParaRPr lang="en-IN" sz="2000" dirty="0"/>
          </a:p>
        </p:txBody>
      </p:sp>
    </p:spTree>
    <p:extLst>
      <p:ext uri="{BB962C8B-B14F-4D97-AF65-F5344CB8AC3E}">
        <p14:creationId xmlns:p14="http://schemas.microsoft.com/office/powerpoint/2010/main" val="1814641495"/>
      </p:ext>
    </p:extLst>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476672"/>
            <a:ext cx="7758279" cy="707886"/>
          </a:xfrm>
          <a:prstGeom prst="rect">
            <a:avLst/>
          </a:prstGeom>
          <a:noFill/>
        </p:spPr>
        <p:txBody>
          <a:bodyPr wrap="none" lIns="91440" tIns="45720" rIns="91440" bIns="45720">
            <a:spAutoFit/>
          </a:bodyPr>
          <a:lstStyle/>
          <a:p>
            <a:pPr algn="ctr"/>
            <a:r>
              <a:rPr lang="en-US" sz="40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 VIEW OF THE EXPERIMENT:</a:t>
            </a:r>
            <a:endParaRPr lang="en-IN" sz="40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16" y="1988839"/>
            <a:ext cx="8072211" cy="4527801"/>
          </a:xfrm>
          <a:prstGeom prst="rect">
            <a:avLst/>
          </a:prstGeom>
        </p:spPr>
      </p:pic>
      <p:sp>
        <p:nvSpPr>
          <p:cNvPr id="7" name="TextBox 6"/>
          <p:cNvSpPr txBox="1"/>
          <p:nvPr/>
        </p:nvSpPr>
        <p:spPr>
          <a:xfrm>
            <a:off x="5940152" y="2348880"/>
            <a:ext cx="248786" cy="369332"/>
          </a:xfrm>
          <a:prstGeom prst="rect">
            <a:avLst/>
          </a:prstGeom>
          <a:noFill/>
        </p:spPr>
        <p:txBody>
          <a:bodyPr wrap="none" rtlCol="0">
            <a:spAutoFit/>
          </a:bodyPr>
          <a:lstStyle/>
          <a:p>
            <a:r>
              <a:rPr lang="en-IN" dirty="0" smtClean="0"/>
              <a:t> </a:t>
            </a:r>
            <a:endParaRPr lang="en-IN" dirty="0"/>
          </a:p>
        </p:txBody>
      </p:sp>
      <p:sp>
        <p:nvSpPr>
          <p:cNvPr id="8" name="TextBox 7"/>
          <p:cNvSpPr txBox="1"/>
          <p:nvPr/>
        </p:nvSpPr>
        <p:spPr>
          <a:xfrm>
            <a:off x="425916" y="1441082"/>
            <a:ext cx="5946284" cy="369332"/>
          </a:xfrm>
          <a:prstGeom prst="rect">
            <a:avLst/>
          </a:prstGeom>
          <a:noFill/>
        </p:spPr>
        <p:txBody>
          <a:bodyPr wrap="square" rtlCol="0">
            <a:spAutoFit/>
          </a:bodyPr>
          <a:lstStyle/>
          <a:p>
            <a:r>
              <a:rPr lang="en-IN" b="1" dirty="0" smtClean="0"/>
              <a:t>Dataset used for the software design:</a:t>
            </a:r>
            <a:endParaRPr lang="en-IN" b="1" dirty="0"/>
          </a:p>
        </p:txBody>
      </p:sp>
    </p:spTree>
    <p:extLst>
      <p:ext uri="{BB962C8B-B14F-4D97-AF65-F5344CB8AC3E}">
        <p14:creationId xmlns:p14="http://schemas.microsoft.com/office/powerpoint/2010/main" val="1960615709"/>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268760"/>
            <a:ext cx="5616624" cy="4536504"/>
          </a:xfrm>
          <a:prstGeom prst="rect">
            <a:avLst/>
          </a:prstGeom>
        </p:spPr>
      </p:pic>
      <p:sp>
        <p:nvSpPr>
          <p:cNvPr id="6" name="TextBox 5"/>
          <p:cNvSpPr txBox="1"/>
          <p:nvPr/>
        </p:nvSpPr>
        <p:spPr>
          <a:xfrm>
            <a:off x="611560" y="346647"/>
            <a:ext cx="2016224" cy="461665"/>
          </a:xfrm>
          <a:prstGeom prst="rect">
            <a:avLst/>
          </a:prstGeom>
          <a:noFill/>
        </p:spPr>
        <p:txBody>
          <a:bodyPr wrap="square" rtlCol="0">
            <a:spAutoFit/>
          </a:bodyPr>
          <a:lstStyle/>
          <a:p>
            <a:r>
              <a:rPr lang="en-IN" sz="2400" b="1" dirty="0" smtClean="0"/>
              <a:t>HEAT MAP:</a:t>
            </a:r>
            <a:endParaRPr lang="en-IN" sz="2400" b="1" dirty="0"/>
          </a:p>
        </p:txBody>
      </p:sp>
      <p:sp>
        <p:nvSpPr>
          <p:cNvPr id="7" name="TextBox 6"/>
          <p:cNvSpPr txBox="1"/>
          <p:nvPr/>
        </p:nvSpPr>
        <p:spPr>
          <a:xfrm>
            <a:off x="6372200" y="2710084"/>
            <a:ext cx="2664296" cy="923330"/>
          </a:xfrm>
          <a:prstGeom prst="rect">
            <a:avLst/>
          </a:prstGeom>
          <a:noFill/>
        </p:spPr>
        <p:txBody>
          <a:bodyPr wrap="square" rtlCol="0">
            <a:spAutoFit/>
          </a:bodyPr>
          <a:lstStyle/>
          <a:p>
            <a:r>
              <a:rPr lang="en-IN" dirty="0" smtClean="0"/>
              <a:t>Here linear regression is used to predict the chance of admit</a:t>
            </a:r>
            <a:r>
              <a:rPr lang="en-IN" dirty="0" smtClean="0"/>
              <a:t>..</a:t>
            </a:r>
            <a:endParaRPr lang="en-IN" dirty="0"/>
          </a:p>
        </p:txBody>
      </p:sp>
    </p:spTree>
    <p:extLst>
      <p:ext uri="{BB962C8B-B14F-4D97-AF65-F5344CB8AC3E}">
        <p14:creationId xmlns:p14="http://schemas.microsoft.com/office/powerpoint/2010/main" val="1946176564"/>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77" y="1124745"/>
            <a:ext cx="6511343" cy="3884560"/>
          </a:xfrm>
          <a:prstGeom prst="rect">
            <a:avLst/>
          </a:prstGeom>
        </p:spPr>
      </p:pic>
      <p:sp>
        <p:nvSpPr>
          <p:cNvPr id="3" name="TextBox 2"/>
          <p:cNvSpPr txBox="1"/>
          <p:nvPr/>
        </p:nvSpPr>
        <p:spPr>
          <a:xfrm>
            <a:off x="719572" y="260648"/>
            <a:ext cx="7344816" cy="707886"/>
          </a:xfrm>
          <a:prstGeom prst="rect">
            <a:avLst/>
          </a:prstGeom>
          <a:noFill/>
        </p:spPr>
        <p:txBody>
          <a:bodyPr wrap="square" rtlCol="0">
            <a:spAutoFit/>
          </a:bodyPr>
          <a:lstStyle/>
          <a:p>
            <a:r>
              <a:rPr lang="en-IN" sz="2000" b="1" dirty="0" err="1" smtClean="0"/>
              <a:t>Comparision</a:t>
            </a:r>
            <a:r>
              <a:rPr lang="en-IN" sz="2000" b="1" dirty="0" smtClean="0"/>
              <a:t> of accuracies between linear, decision tree and random forest regression:</a:t>
            </a:r>
            <a:endParaRPr lang="en-IN" sz="2000" b="1" dirty="0"/>
          </a:p>
        </p:txBody>
      </p:sp>
      <p:graphicFrame>
        <p:nvGraphicFramePr>
          <p:cNvPr id="4" name="Table 3"/>
          <p:cNvGraphicFramePr>
            <a:graphicFrameLocks noGrp="1"/>
          </p:cNvGraphicFramePr>
          <p:nvPr>
            <p:extLst>
              <p:ext uri="{D42A27DB-BD31-4B8C-83A1-F6EECF244321}">
                <p14:modId xmlns:p14="http://schemas.microsoft.com/office/powerpoint/2010/main" val="2554797698"/>
              </p:ext>
            </p:extLst>
          </p:nvPr>
        </p:nvGraphicFramePr>
        <p:xfrm>
          <a:off x="4391980" y="5362069"/>
          <a:ext cx="4431464" cy="1495931"/>
        </p:xfrm>
        <a:graphic>
          <a:graphicData uri="http://schemas.openxmlformats.org/drawingml/2006/table">
            <a:tbl>
              <a:tblPr firstRow="1" bandRow="1">
                <a:tableStyleId>{7E9639D4-E3E2-4D34-9284-5A2195B3D0D7}</a:tableStyleId>
              </a:tblPr>
              <a:tblGrid>
                <a:gridCol w="2621952"/>
                <a:gridCol w="1809512"/>
              </a:tblGrid>
              <a:tr h="383411">
                <a:tc>
                  <a:txBody>
                    <a:bodyPr/>
                    <a:lstStyle/>
                    <a:p>
                      <a:r>
                        <a:rPr lang="en-IN" dirty="0" smtClean="0"/>
                        <a:t>algorithm</a:t>
                      </a:r>
                      <a:endParaRPr lang="en-IN" dirty="0"/>
                    </a:p>
                  </a:txBody>
                  <a:tcPr/>
                </a:tc>
                <a:tc>
                  <a:txBody>
                    <a:bodyPr/>
                    <a:lstStyle/>
                    <a:p>
                      <a:r>
                        <a:rPr lang="en-IN" dirty="0" smtClean="0"/>
                        <a:t>accuracy</a:t>
                      </a:r>
                      <a:endParaRPr lang="en-IN" dirty="0"/>
                    </a:p>
                  </a:txBody>
                  <a:tcPr/>
                </a:tc>
              </a:tr>
              <a:tr h="370840">
                <a:tc>
                  <a:txBody>
                    <a:bodyPr/>
                    <a:lstStyle/>
                    <a:p>
                      <a:r>
                        <a:rPr lang="en-IN" dirty="0" smtClean="0"/>
                        <a:t>Linear</a:t>
                      </a:r>
                      <a:r>
                        <a:rPr lang="en-IN" baseline="0" dirty="0" smtClean="0"/>
                        <a:t> regression</a:t>
                      </a:r>
                      <a:endParaRPr lang="en-IN" dirty="0"/>
                    </a:p>
                  </a:txBody>
                  <a:tcPr/>
                </a:tc>
                <a:tc>
                  <a:txBody>
                    <a:bodyPr/>
                    <a:lstStyle/>
                    <a:p>
                      <a:r>
                        <a:rPr lang="en-IN" dirty="0" smtClean="0"/>
                        <a:t>82.12%</a:t>
                      </a:r>
                      <a:endParaRPr lang="en-IN" dirty="0"/>
                    </a:p>
                  </a:txBody>
                  <a:tcPr/>
                </a:tc>
              </a:tr>
              <a:tr h="370840">
                <a:tc>
                  <a:txBody>
                    <a:bodyPr/>
                    <a:lstStyle/>
                    <a:p>
                      <a:r>
                        <a:rPr lang="en-IN" dirty="0" smtClean="0"/>
                        <a:t>Decision tree</a:t>
                      </a:r>
                      <a:endParaRPr lang="en-IN" dirty="0"/>
                    </a:p>
                  </a:txBody>
                  <a:tcPr/>
                </a:tc>
                <a:tc>
                  <a:txBody>
                    <a:bodyPr/>
                    <a:lstStyle/>
                    <a:p>
                      <a:r>
                        <a:rPr lang="en-IN" dirty="0" smtClean="0"/>
                        <a:t>60.37%</a:t>
                      </a:r>
                      <a:endParaRPr lang="en-IN" dirty="0"/>
                    </a:p>
                  </a:txBody>
                  <a:tcPr/>
                </a:tc>
              </a:tr>
              <a:tr h="370840">
                <a:tc>
                  <a:txBody>
                    <a:bodyPr/>
                    <a:lstStyle/>
                    <a:p>
                      <a:r>
                        <a:rPr lang="en-IN" dirty="0" smtClean="0"/>
                        <a:t>Random forest</a:t>
                      </a:r>
                      <a:endParaRPr lang="en-IN" dirty="0"/>
                    </a:p>
                  </a:txBody>
                  <a:tcPr/>
                </a:tc>
                <a:tc>
                  <a:txBody>
                    <a:bodyPr/>
                    <a:lstStyle/>
                    <a:p>
                      <a:r>
                        <a:rPr lang="en-IN" dirty="0" smtClean="0"/>
                        <a:t>81.31%</a:t>
                      </a:r>
                      <a:endParaRPr lang="en-IN" dirty="0"/>
                    </a:p>
                  </a:txBody>
                  <a:tcPr/>
                </a:tc>
              </a:tr>
            </a:tbl>
          </a:graphicData>
        </a:graphic>
      </p:graphicFrame>
    </p:spTree>
    <p:extLst>
      <p:ext uri="{BB962C8B-B14F-4D97-AF65-F5344CB8AC3E}">
        <p14:creationId xmlns:p14="http://schemas.microsoft.com/office/powerpoint/2010/main" val="1178628487"/>
      </p:ext>
    </p:extLst>
  </p:cSld>
  <p:clrMapOvr>
    <a:masterClrMapping/>
  </p:clrMapOvr>
  <p:transition spd="slow">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976</TotalTime>
  <Words>531</Words>
  <Application>Microsoft Office PowerPoint</Application>
  <PresentationFormat>On-screen Show (4:3)</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LIBRARIES AND DATASET</dc:title>
  <dc:creator>PC</dc:creator>
  <cp:lastModifiedBy>PC</cp:lastModifiedBy>
  <cp:revision>24</cp:revision>
  <dcterms:created xsi:type="dcterms:W3CDTF">2020-09-04T07:30:52Z</dcterms:created>
  <dcterms:modified xsi:type="dcterms:W3CDTF">2020-09-05T10:21:03Z</dcterms:modified>
</cp:coreProperties>
</file>