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72" r:id="rId2"/>
    <p:sldId id="273" r:id="rId3"/>
    <p:sldId id="274" r:id="rId4"/>
    <p:sldId id="275" r:id="rId5"/>
    <p:sldId id="276" r:id="rId6"/>
    <p:sldId id="277" r:id="rId7"/>
    <p:sldId id="282" r:id="rId8"/>
    <p:sldId id="278" r:id="rId9"/>
    <p:sldId id="283" r:id="rId10"/>
    <p:sldId id="280"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370"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9/5/2020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1A1D30-C0A0-4124-A783-34D9F15FA0FE}" type="datetime1">
              <a:rPr lang="en-US" smtClean="0"/>
              <a:t>9/5/2020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cxnSp>
        <p:nvCxnSpPr>
          <p:cNvPr id="18" name="Straight Connector 17"/>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545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146459-E3C3-4969-9224-5ED50B492D17}" type="datetime1">
              <a:rPr lang="en-US" smtClean="0"/>
              <a:pPr/>
              <a:t>9/5/2020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2390567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146459-E3C3-4969-9224-5ED50B492D17}" type="datetime1">
              <a:rPr lang="en-US" smtClean="0"/>
              <a:pPr/>
              <a:t>9/5/2020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23194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146459-E3C3-4969-9224-5ED50B492D17}" type="datetime1">
              <a:rPr lang="en-US" smtClean="0"/>
              <a:pPr/>
              <a:t>9/5/2020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33884327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146459-E3C3-4969-9224-5ED50B492D17}" type="datetime1">
              <a:rPr lang="en-US" smtClean="0"/>
              <a:pPr/>
              <a:t>9/5/2020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432424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146459-E3C3-4969-9224-5ED50B492D17}" type="datetime1">
              <a:rPr lang="en-US" smtClean="0"/>
              <a:pPr/>
              <a:t>9/5/2020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6100602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2D5871-AB0F-4B3D-8861-97E78CB7B47E}" type="datetime1">
              <a:rPr lang="en-US" smtClean="0"/>
              <a:t>9/5/2020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63260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418406-4C3F-4F3E-80BD-A22568EA37EB}" type="datetime1">
              <a:rPr lang="en-US" smtClean="0"/>
              <a:t>9/5/2020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293121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F28077-7188-48C5-8679-2287FAC952E9}" type="datetime1">
              <a:rPr lang="en-US" smtClean="0"/>
              <a:t>9/5/2020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51123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9/5/2020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79840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F6BD99-6FFD-46C5-B5E2-43A34BDA2566}" type="datetime1">
              <a:rPr lang="en-US" smtClean="0"/>
              <a:t>9/5/2020</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04403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22678E-214C-4CF8-97C7-95015FB02960}" type="datetime1">
              <a:rPr lang="en-US" smtClean="0"/>
              <a:t>9/5/2020</a:t>
            </a:fld>
            <a:endParaRPr lang="en-US"/>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274703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55660E0-FA77-4473-A859-74127B089143}" type="datetime1">
              <a:rPr lang="en-US" smtClean="0"/>
              <a:t>9/5/2020</a:t>
            </a:fld>
            <a:endParaRPr lang="en-US"/>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616334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9/5/2020</a:t>
            </a:fld>
            <a:endParaRPr lang="en-US"/>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69746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9/5/2020</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74307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9/5/2020</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620047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1146459-E3C3-4969-9224-5ED50B492D17}" type="datetime1">
              <a:rPr lang="en-US" smtClean="0"/>
              <a:pPr/>
              <a:t>9/5/2020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59818359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557998" y="1020576"/>
            <a:ext cx="11784071" cy="1828800"/>
          </a:xfrm>
        </p:spPr>
        <p:txBody>
          <a:bodyPr/>
          <a:lstStyle/>
          <a:p>
            <a:pPr algn="ctr"/>
            <a:r>
              <a:rPr lang="en-US" dirty="0" smtClean="0">
                <a:solidFill>
                  <a:schemeClr val="tx2"/>
                </a:solidFill>
              </a:rPr>
              <a:t>AI ENABLED WEED RECOGNITION SYSTEM   </a:t>
            </a:r>
            <a:endParaRPr lang="en-US" dirty="0">
              <a:solidFill>
                <a:schemeClr val="tx2"/>
              </a:solidFill>
            </a:endParaRPr>
          </a:p>
        </p:txBody>
      </p:sp>
      <p:sp>
        <p:nvSpPr>
          <p:cNvPr id="5" name="Subtitle 4"/>
          <p:cNvSpPr>
            <a:spLocks noGrp="1"/>
          </p:cNvSpPr>
          <p:nvPr>
            <p:ph type="subTitle" idx="1"/>
          </p:nvPr>
        </p:nvSpPr>
        <p:spPr>
          <a:xfrm>
            <a:off x="753145" y="3882877"/>
            <a:ext cx="10472928" cy="2559867"/>
          </a:xfrm>
        </p:spPr>
        <p:txBody>
          <a:bodyPr>
            <a:noAutofit/>
          </a:bodyPr>
          <a:lstStyle/>
          <a:p>
            <a:pPr algn="l"/>
            <a:r>
              <a:rPr lang="en-US" b="1" dirty="0" smtClean="0">
                <a:solidFill>
                  <a:schemeClr val="bg1"/>
                </a:solidFill>
              </a:rPr>
              <a:t>DEVELOPED BY-</a:t>
            </a:r>
          </a:p>
          <a:p>
            <a:pPr algn="l"/>
            <a:r>
              <a:rPr lang="en-US" dirty="0" err="1" smtClean="0">
                <a:solidFill>
                  <a:schemeClr val="bg1"/>
                </a:solidFill>
              </a:rPr>
              <a:t>Chandana</a:t>
            </a:r>
            <a:r>
              <a:rPr lang="en-US" dirty="0" smtClean="0">
                <a:solidFill>
                  <a:schemeClr val="bg1"/>
                </a:solidFill>
              </a:rPr>
              <a:t> </a:t>
            </a:r>
            <a:r>
              <a:rPr lang="en-US" dirty="0" err="1" smtClean="0">
                <a:solidFill>
                  <a:schemeClr val="bg1"/>
                </a:solidFill>
              </a:rPr>
              <a:t>Laxmi</a:t>
            </a:r>
            <a:r>
              <a:rPr lang="en-US" dirty="0" smtClean="0">
                <a:solidFill>
                  <a:schemeClr val="bg1"/>
                </a:solidFill>
              </a:rPr>
              <a:t> H</a:t>
            </a:r>
          </a:p>
          <a:p>
            <a:pPr algn="l"/>
            <a:r>
              <a:rPr lang="en-US" dirty="0" err="1" smtClean="0">
                <a:solidFill>
                  <a:schemeClr val="bg1"/>
                </a:solidFill>
              </a:rPr>
              <a:t>Arpita</a:t>
            </a:r>
            <a:r>
              <a:rPr lang="en-US" dirty="0" smtClean="0">
                <a:solidFill>
                  <a:schemeClr val="bg1"/>
                </a:solidFill>
              </a:rPr>
              <a:t> </a:t>
            </a:r>
            <a:r>
              <a:rPr lang="en-US" dirty="0" err="1" smtClean="0">
                <a:solidFill>
                  <a:schemeClr val="bg1"/>
                </a:solidFill>
              </a:rPr>
              <a:t>Telkar</a:t>
            </a:r>
            <a:endParaRPr lang="en-US" dirty="0" smtClean="0">
              <a:solidFill>
                <a:schemeClr val="bg1"/>
              </a:solidFill>
            </a:endParaRPr>
          </a:p>
          <a:p>
            <a:pPr algn="l"/>
            <a:r>
              <a:rPr lang="en-US" dirty="0" err="1" smtClean="0">
                <a:solidFill>
                  <a:schemeClr val="bg1"/>
                </a:solidFill>
              </a:rPr>
              <a:t>Pooja</a:t>
            </a:r>
            <a:r>
              <a:rPr lang="en-US" dirty="0" smtClean="0">
                <a:solidFill>
                  <a:schemeClr val="bg1"/>
                </a:solidFill>
              </a:rPr>
              <a:t> Y U</a:t>
            </a:r>
          </a:p>
          <a:p>
            <a:pPr algn="l"/>
            <a:r>
              <a:rPr lang="en-US" dirty="0" err="1" smtClean="0">
                <a:solidFill>
                  <a:schemeClr val="bg1"/>
                </a:solidFill>
              </a:rPr>
              <a:t>Rooja</a:t>
            </a:r>
            <a:r>
              <a:rPr lang="en-US" dirty="0" smtClean="0">
                <a:solidFill>
                  <a:schemeClr val="bg1"/>
                </a:solidFill>
              </a:rPr>
              <a:t> </a:t>
            </a:r>
            <a:r>
              <a:rPr lang="en-IN" dirty="0" err="1" smtClean="0">
                <a:solidFill>
                  <a:schemeClr val="bg1"/>
                </a:solidFill>
              </a:rPr>
              <a:t>Devina</a:t>
            </a:r>
            <a:endParaRPr lang="en-IN" dirty="0" smtClean="0">
              <a:solidFill>
                <a:schemeClr val="bg1"/>
              </a:solidFill>
            </a:endParaRPr>
          </a:p>
          <a:p>
            <a:pPr algn="l"/>
            <a:r>
              <a:rPr lang="en-IN" dirty="0" smtClean="0">
                <a:solidFill>
                  <a:schemeClr val="bg1"/>
                </a:solidFill>
              </a:rPr>
              <a:t>Nikita G </a:t>
            </a:r>
            <a:r>
              <a:rPr lang="en-IN" dirty="0" err="1" smtClean="0">
                <a:solidFill>
                  <a:schemeClr val="bg1"/>
                </a:solidFill>
              </a:rPr>
              <a:t>Ghante</a:t>
            </a:r>
            <a:endParaRPr lang="en-US" dirty="0" smtClean="0">
              <a:solidFill>
                <a:schemeClr val="bg1"/>
              </a:solidFill>
            </a:endParaRPr>
          </a:p>
          <a:p>
            <a:pPr algn="l"/>
            <a:endParaRPr lang="en-US" dirty="0">
              <a:solidFill>
                <a:schemeClr val="bg1"/>
              </a:solidFill>
            </a:endParaRPr>
          </a:p>
        </p:txBody>
      </p:sp>
      <p:sp>
        <p:nvSpPr>
          <p:cNvPr id="2" name="TextBox 1"/>
          <p:cNvSpPr txBox="1"/>
          <p:nvPr/>
        </p:nvSpPr>
        <p:spPr>
          <a:xfrm>
            <a:off x="662730" y="3183009"/>
            <a:ext cx="10066789" cy="461665"/>
          </a:xfrm>
          <a:prstGeom prst="rect">
            <a:avLst/>
          </a:prstGeom>
          <a:noFill/>
        </p:spPr>
        <p:txBody>
          <a:bodyPr wrap="square" rtlCol="0">
            <a:spAutoFit/>
          </a:bodyPr>
          <a:lstStyle/>
          <a:p>
            <a:r>
              <a:rPr lang="en-IN" sz="2400" b="1" dirty="0">
                <a:solidFill>
                  <a:schemeClr val="tx2"/>
                </a:solidFill>
                <a:latin typeface="Times New Roman" panose="02020603050405020304" pitchFamily="18" charset="0"/>
                <a:cs typeface="Times New Roman" panose="02020603050405020304" pitchFamily="18" charset="0"/>
              </a:rPr>
              <a:t>SMART BRIDGE-REMOTE  SUMMER INTERNSHIP  PROGRAM</a:t>
            </a:r>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solidFill>
                  <a:schemeClr val="accent2">
                    <a:lumMod val="75000"/>
                  </a:schemeClr>
                </a:solidFill>
              </a:rPr>
              <a:t>Conclusion</a:t>
            </a:r>
            <a:endParaRPr lang="en-IN" dirty="0">
              <a:solidFill>
                <a:schemeClr val="accent2">
                  <a:lumMod val="75000"/>
                </a:schemeClr>
              </a:solidFill>
            </a:endParaRPr>
          </a:p>
        </p:txBody>
      </p:sp>
      <p:sp>
        <p:nvSpPr>
          <p:cNvPr id="3" name="Content Placeholder 2"/>
          <p:cNvSpPr>
            <a:spLocks noGrp="1"/>
          </p:cNvSpPr>
          <p:nvPr>
            <p:ph idx="1"/>
          </p:nvPr>
        </p:nvSpPr>
        <p:spPr>
          <a:xfrm>
            <a:off x="677334" y="1581748"/>
            <a:ext cx="8596668" cy="3880773"/>
          </a:xfrm>
        </p:spPr>
        <p:txBody>
          <a:bodyPr/>
          <a:lstStyle/>
          <a:p>
            <a:pPr>
              <a:buFont typeface="Wingdings" panose="05000000000000000000" pitchFamily="2" charset="2"/>
              <a:buChar char="Ø"/>
            </a:pPr>
            <a:r>
              <a:rPr lang="en-US" dirty="0"/>
              <a:t>The developed model has the potential to be deployed on an embedded mobile platform like the </a:t>
            </a:r>
            <a:r>
              <a:rPr lang="en-US" dirty="0" err="1"/>
              <a:t>Jetson</a:t>
            </a:r>
            <a:r>
              <a:rPr lang="en-US" dirty="0"/>
              <a:t> TX for online weed detection and management due to its high-speed inference</a:t>
            </a:r>
            <a:r>
              <a:rPr lang="en-US" dirty="0" smtClean="0"/>
              <a:t>.</a:t>
            </a:r>
          </a:p>
          <a:p>
            <a:pPr>
              <a:buFont typeface="Wingdings" panose="05000000000000000000" pitchFamily="2" charset="2"/>
              <a:buChar char="Ø"/>
            </a:pPr>
            <a:r>
              <a:rPr lang="en-US" dirty="0" smtClean="0"/>
              <a:t> </a:t>
            </a:r>
            <a:r>
              <a:rPr lang="en-US" dirty="0"/>
              <a:t>It is recommendable to use synthetic images and empirical field images together in training stage to improve the performance of models</a:t>
            </a:r>
            <a:r>
              <a:rPr lang="en-US" dirty="0" smtClean="0"/>
              <a:t>.</a:t>
            </a:r>
          </a:p>
          <a:p>
            <a:pPr>
              <a:buFont typeface="Wingdings" panose="05000000000000000000" pitchFamily="2" charset="2"/>
              <a:buChar char="Ø"/>
            </a:pPr>
            <a:r>
              <a:rPr lang="en-US" dirty="0"/>
              <a:t>This </a:t>
            </a:r>
            <a:r>
              <a:rPr lang="en-US" dirty="0" smtClean="0"/>
              <a:t>project </a:t>
            </a:r>
            <a:r>
              <a:rPr lang="en-US" dirty="0"/>
              <a:t>demonstrated the feasibility of using </a:t>
            </a:r>
            <a:r>
              <a:rPr lang="en-US" dirty="0" smtClean="0"/>
              <a:t>CNN </a:t>
            </a:r>
            <a:r>
              <a:rPr lang="en-US" dirty="0"/>
              <a:t>for weed detection in </a:t>
            </a:r>
            <a:r>
              <a:rPr lang="en-US" dirty="0" smtClean="0"/>
              <a:t>different weeds. </a:t>
            </a:r>
            <a:r>
              <a:rPr lang="en-US" dirty="0"/>
              <a:t>When the neural networks were trained using training datasets containing a </a:t>
            </a:r>
            <a:r>
              <a:rPr lang="en-US" dirty="0" smtClean="0"/>
              <a:t>three </a:t>
            </a:r>
            <a:r>
              <a:rPr lang="en-US" dirty="0"/>
              <a:t>weed species, </a:t>
            </a:r>
            <a:r>
              <a:rPr lang="en-US" dirty="0" smtClean="0"/>
              <a:t>it </a:t>
            </a:r>
            <a:r>
              <a:rPr lang="en-US" dirty="0"/>
              <a:t>performed </a:t>
            </a:r>
            <a:r>
              <a:rPr lang="en-US" dirty="0" smtClean="0"/>
              <a:t>well to recognize each variety of weed and can be extended to many number of weeds that grow with the crops in agricultural lands.</a:t>
            </a:r>
          </a:p>
          <a:p>
            <a:pPr marL="0" indent="0">
              <a:buNone/>
            </a:pPr>
            <a:endParaRPr lang="en-US" dirty="0"/>
          </a:p>
        </p:txBody>
      </p:sp>
    </p:spTree>
    <p:extLst>
      <p:ext uri="{BB962C8B-B14F-4D97-AF65-F5344CB8AC3E}">
        <p14:creationId xmlns:p14="http://schemas.microsoft.com/office/powerpoint/2010/main" val="40165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712" y="2969115"/>
            <a:ext cx="11074400" cy="1510605"/>
          </a:xfrm>
        </p:spPr>
        <p:txBody>
          <a:bodyPr>
            <a:noAutofit/>
          </a:bodyPr>
          <a:lstStyle/>
          <a:p>
            <a:pPr algn="ctr"/>
            <a:r>
              <a:rPr lang="en-US" sz="9600" dirty="0" smtClean="0">
                <a:solidFill>
                  <a:schemeClr val="accent2">
                    <a:lumMod val="75000"/>
                  </a:schemeClr>
                </a:solidFill>
              </a:rPr>
              <a:t>THANK YOU</a:t>
            </a:r>
            <a:endParaRPr lang="en-IN" sz="9600" dirty="0">
              <a:solidFill>
                <a:schemeClr val="accent2">
                  <a:lumMod val="75000"/>
                </a:schemeClr>
              </a:solidFill>
            </a:endParaRPr>
          </a:p>
        </p:txBody>
      </p:sp>
    </p:spTree>
    <p:extLst>
      <p:ext uri="{BB962C8B-B14F-4D97-AF65-F5344CB8AC3E}">
        <p14:creationId xmlns:p14="http://schemas.microsoft.com/office/powerpoint/2010/main" val="426547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solidFill>
                  <a:schemeClr val="accent2">
                    <a:lumMod val="75000"/>
                  </a:schemeClr>
                </a:solidFill>
              </a:rPr>
              <a:t>Introduction</a:t>
            </a:r>
            <a:endParaRPr lang="en-US" dirty="0">
              <a:solidFill>
                <a:schemeClr val="accent2">
                  <a:lumMod val="75000"/>
                </a:schemeClr>
              </a:solidFill>
            </a:endParaRPr>
          </a:p>
        </p:txBody>
      </p:sp>
      <p:sp>
        <p:nvSpPr>
          <p:cNvPr id="2" name="Content Placeholder 1"/>
          <p:cNvSpPr>
            <a:spLocks noGrp="1"/>
          </p:cNvSpPr>
          <p:nvPr>
            <p:ph idx="1"/>
          </p:nvPr>
        </p:nvSpPr>
        <p:spPr>
          <a:xfrm>
            <a:off x="744446" y="1489469"/>
            <a:ext cx="8596668" cy="3880773"/>
          </a:xfrm>
        </p:spPr>
        <p:txBody>
          <a:bodyPr>
            <a:normAutofit lnSpcReduction="10000"/>
          </a:bodyPr>
          <a:lstStyle/>
          <a:p>
            <a:pPr>
              <a:buFont typeface="Wingdings" panose="05000000000000000000" pitchFamily="2" charset="2"/>
              <a:buChar char="Ø"/>
            </a:pPr>
            <a:r>
              <a:rPr lang="en-US" dirty="0"/>
              <a:t>Weeds have a devastating impact on crop production and yield in general. Current practice uses uniform application of herbicides leading to high costs and degradation of the environment and the field productivity</a:t>
            </a:r>
            <a:r>
              <a:rPr lang="en-US" dirty="0" smtClean="0"/>
              <a:t>.</a:t>
            </a:r>
          </a:p>
          <a:p>
            <a:pPr>
              <a:buFont typeface="Wingdings" panose="05000000000000000000" pitchFamily="2" charset="2"/>
              <a:buChar char="Ø"/>
            </a:pPr>
            <a:r>
              <a:rPr lang="en-US" dirty="0"/>
              <a:t>The identification and classification of weeds are of major technical and economical importance in the agricultural industry.</a:t>
            </a:r>
            <a:endParaRPr lang="en-US" dirty="0" smtClean="0"/>
          </a:p>
          <a:p>
            <a:pPr>
              <a:buFont typeface="Wingdings" panose="05000000000000000000" pitchFamily="2" charset="2"/>
              <a:buChar char="Ø"/>
            </a:pPr>
            <a:r>
              <a:rPr lang="en-US" dirty="0"/>
              <a:t> Deep learning method has been proposed in our project which identifies the weed among the crops with the help of CNN</a:t>
            </a:r>
            <a:r>
              <a:rPr lang="en-US" dirty="0" smtClean="0"/>
              <a:t>.</a:t>
            </a:r>
          </a:p>
          <a:p>
            <a:pPr>
              <a:buFont typeface="Wingdings" panose="05000000000000000000" pitchFamily="2" charset="2"/>
              <a:buChar char="Ø"/>
            </a:pPr>
            <a:r>
              <a:rPr lang="en-US" dirty="0" smtClean="0"/>
              <a:t> </a:t>
            </a:r>
            <a:r>
              <a:rPr lang="en-US" dirty="0"/>
              <a:t>CNN is used to classify the images based on the method of feature extraction. It detects the weed if present in the image classifies it. The dataset used in this project is the collection of several crops and the weeds. </a:t>
            </a:r>
          </a:p>
          <a:p>
            <a:pPr marL="0" indent="0">
              <a:buNone/>
            </a:pPr>
            <a:r>
              <a:rPr lang="en-US" dirty="0"/>
              <a:t/>
            </a:r>
            <a:br>
              <a:rPr lang="en-US" dirty="0"/>
            </a:b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solidFill>
                  <a:schemeClr val="accent2">
                    <a:lumMod val="75000"/>
                  </a:schemeClr>
                </a:solidFill>
              </a:rPr>
              <a:t>CNN Layers</a:t>
            </a:r>
            <a:endParaRPr lang="en-US" dirty="0">
              <a:solidFill>
                <a:schemeClr val="accent2">
                  <a:lumMod val="75000"/>
                </a:schemeClr>
              </a:solidFill>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560" y="1812022"/>
            <a:ext cx="8938615" cy="3874975"/>
          </a:xfr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358113">
            <a:off x="1058913" y="2946445"/>
            <a:ext cx="717400" cy="1139620"/>
          </a:xfrm>
          <a:prstGeom prst="rect">
            <a:avLst/>
          </a:prstGeom>
        </p:spPr>
      </p:pic>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solidFill>
                  <a:schemeClr val="accent2">
                    <a:lumMod val="75000"/>
                  </a:schemeClr>
                </a:solidFill>
              </a:rPr>
              <a:t>Block Diagram</a:t>
            </a:r>
            <a:endParaRPr lang="en-US" dirty="0">
              <a:solidFill>
                <a:schemeClr val="accent2">
                  <a:lumMod val="75000"/>
                </a:schemeClr>
              </a:solidFill>
            </a:endParaRPr>
          </a:p>
        </p:txBody>
      </p:sp>
      <p:pic>
        <p:nvPicPr>
          <p:cNvPr id="4" name="Content Placeholder 3" descr="C:\Users\Neha\Pictures\forest\WhatsApp Image 2020-09-04 at 10.24.44 AM.jpe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47903" y="1623692"/>
            <a:ext cx="8322008" cy="38814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solidFill>
                  <a:schemeClr val="accent2">
                    <a:lumMod val="75000"/>
                  </a:schemeClr>
                </a:solidFill>
              </a:rPr>
              <a:t>Software Designing</a:t>
            </a:r>
            <a:endParaRPr lang="en-US" dirty="0">
              <a:solidFill>
                <a:schemeClr val="accent2">
                  <a:lumMod val="75000"/>
                </a:schemeClr>
              </a:solidFill>
            </a:endParaRPr>
          </a:p>
        </p:txBody>
      </p:sp>
      <p:sp>
        <p:nvSpPr>
          <p:cNvPr id="2" name="Content Placeholder 1"/>
          <p:cNvSpPr>
            <a:spLocks noGrp="1"/>
          </p:cNvSpPr>
          <p:nvPr>
            <p:ph idx="1"/>
          </p:nvPr>
        </p:nvSpPr>
        <p:spPr>
          <a:xfrm>
            <a:off x="677334" y="1421002"/>
            <a:ext cx="8596668" cy="4686183"/>
          </a:xfrm>
        </p:spPr>
        <p:txBody>
          <a:bodyPr>
            <a:noAutofit/>
          </a:bodyPr>
          <a:lstStyle/>
          <a:p>
            <a:r>
              <a:rPr lang="en-US" sz="1600" dirty="0" err="1" smtClean="0"/>
              <a:t>Jupyter</a:t>
            </a:r>
            <a:r>
              <a:rPr lang="en-US" sz="1600" dirty="0" smtClean="0"/>
              <a:t> </a:t>
            </a:r>
            <a:r>
              <a:rPr lang="en-US" sz="1600" dirty="0"/>
              <a:t>Notebook Environment</a:t>
            </a:r>
          </a:p>
          <a:p>
            <a:r>
              <a:rPr lang="en-US" sz="1600" dirty="0" err="1" smtClean="0"/>
              <a:t>Spyder</a:t>
            </a:r>
            <a:r>
              <a:rPr lang="en-US" sz="1600" dirty="0" smtClean="0"/>
              <a:t> IDE</a:t>
            </a:r>
            <a:r>
              <a:rPr lang="en-US" sz="1600" dirty="0"/>
              <a:t> </a:t>
            </a:r>
          </a:p>
          <a:p>
            <a:r>
              <a:rPr lang="en-US" sz="1600" dirty="0" smtClean="0"/>
              <a:t>Python (pandas, </a:t>
            </a:r>
            <a:r>
              <a:rPr lang="en-US" sz="1600" dirty="0" err="1" smtClean="0"/>
              <a:t>numpy</a:t>
            </a:r>
            <a:r>
              <a:rPr lang="en-US" sz="1600" dirty="0" smtClean="0"/>
              <a:t>, </a:t>
            </a:r>
            <a:r>
              <a:rPr lang="en-US" sz="1600" dirty="0" err="1" smtClean="0"/>
              <a:t>Keras,Tensorflow,ImageDataGenerator</a:t>
            </a:r>
            <a:r>
              <a:rPr lang="en-US" sz="1600" dirty="0" smtClean="0"/>
              <a:t>, Model Building, CNN Layers)</a:t>
            </a:r>
            <a:r>
              <a:rPr lang="en-US" sz="1600" dirty="0"/>
              <a:t> </a:t>
            </a:r>
          </a:p>
          <a:p>
            <a:r>
              <a:rPr lang="en-US" sz="1600" dirty="0" smtClean="0"/>
              <a:t>HTML,CSS,JS</a:t>
            </a:r>
            <a:endParaRPr lang="en-US" sz="1600" dirty="0"/>
          </a:p>
          <a:p>
            <a:r>
              <a:rPr lang="en-US" sz="1600" dirty="0" smtClean="0"/>
              <a:t>Flask</a:t>
            </a:r>
            <a:r>
              <a:rPr lang="en-US" sz="1600" dirty="0"/>
              <a:t> </a:t>
            </a:r>
            <a:r>
              <a:rPr lang="en-US" sz="1600" dirty="0" smtClean="0"/>
              <a:t>Framework</a:t>
            </a:r>
          </a:p>
          <a:p>
            <a:r>
              <a:rPr lang="en-US" sz="1600" dirty="0"/>
              <a:t>We developed this </a:t>
            </a:r>
            <a:r>
              <a:rPr lang="en-US" sz="1600" dirty="0" smtClean="0"/>
              <a:t>weed recognition system </a:t>
            </a:r>
            <a:r>
              <a:rPr lang="en-US" sz="1600" dirty="0"/>
              <a:t>by using the Python language which is an interpreted and high level programming language and using the </a:t>
            </a:r>
            <a:r>
              <a:rPr lang="en-US" sz="1600" dirty="0" smtClean="0"/>
              <a:t>Convolution neural network.</a:t>
            </a:r>
            <a:r>
              <a:rPr lang="en-US" sz="1600" dirty="0"/>
              <a:t> </a:t>
            </a:r>
            <a:r>
              <a:rPr lang="en-US" sz="1600" dirty="0" smtClean="0"/>
              <a:t>For </a:t>
            </a:r>
            <a:r>
              <a:rPr lang="en-US" sz="1600" dirty="0"/>
              <a:t>coding we used the </a:t>
            </a:r>
            <a:r>
              <a:rPr lang="en-US" sz="1600" dirty="0" err="1"/>
              <a:t>Jupyter</a:t>
            </a:r>
            <a:r>
              <a:rPr lang="en-US" sz="1600" dirty="0"/>
              <a:t> Notebook environment of the Anaconda distributions and the </a:t>
            </a:r>
            <a:r>
              <a:rPr lang="en-US" sz="1600" dirty="0" err="1" smtClean="0"/>
              <a:t>Spyder</a:t>
            </a:r>
            <a:r>
              <a:rPr lang="en-US" sz="1600" dirty="0"/>
              <a:t>, it is an integrated scientiﬁc programming in the python language. For creating an user interface for the prediction we used </a:t>
            </a:r>
            <a:r>
              <a:rPr lang="en-US" sz="1600" dirty="0" smtClean="0"/>
              <a:t>the Flask framework. </a:t>
            </a:r>
            <a:r>
              <a:rPr lang="en-US" sz="1600" dirty="0"/>
              <a:t>It is a micro web  framework written in Python. s</a:t>
            </a:r>
          </a:p>
          <a:p>
            <a:endParaRPr lang="en-US" sz="1600" dirty="0" smtClean="0"/>
          </a:p>
          <a:p>
            <a:endParaRPr lang="en-US" sz="1600" dirty="0"/>
          </a:p>
          <a:p>
            <a:pPr marL="0" indent="0">
              <a:buNone/>
            </a:pPr>
            <a:r>
              <a:rPr lang="en-US" sz="1600" dirty="0"/>
              <a:t/>
            </a:r>
            <a:br>
              <a:rPr lang="en-US" sz="1600" dirty="0"/>
            </a:br>
            <a:endParaRPr lang="en-US" sz="1600" dirty="0"/>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solidFill>
                  <a:schemeClr val="accent2">
                    <a:lumMod val="75000"/>
                  </a:schemeClr>
                </a:solidFill>
              </a:rPr>
              <a:t>Experimental Analysis</a:t>
            </a:r>
            <a:endParaRPr lang="en-US" dirty="0">
              <a:solidFill>
                <a:schemeClr val="accent2">
                  <a:lumMod val="75000"/>
                </a:schemeClr>
              </a:solidFill>
            </a:endParaRPr>
          </a:p>
        </p:txBody>
      </p:sp>
      <p:sp>
        <p:nvSpPr>
          <p:cNvPr id="2" name="Content Placeholder 1"/>
          <p:cNvSpPr>
            <a:spLocks noGrp="1"/>
          </p:cNvSpPr>
          <p:nvPr>
            <p:ph idx="1"/>
          </p:nvPr>
        </p:nvSpPr>
        <p:spPr>
          <a:xfrm>
            <a:off x="677334" y="1342239"/>
            <a:ext cx="8835782" cy="4699123"/>
          </a:xfrm>
        </p:spPr>
        <p:txBody>
          <a:bodyPr/>
          <a:lstStyle/>
          <a:p>
            <a:r>
              <a:rPr lang="en-US" dirty="0" smtClean="0"/>
              <a:t>In this project we have created a dataset with a collection of different types of weeds that commonly grow with the crops. Sample images of weed dataset is given below.</a:t>
            </a:r>
          </a:p>
          <a:p>
            <a:r>
              <a:rPr lang="en-US" dirty="0" smtClean="0"/>
              <a:t>The set of weeds that we have trained to this model are Crab grass, hedge bindweed and stinging nettle respectively.</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44" y="3474310"/>
            <a:ext cx="2447445" cy="182753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4671" y="3474310"/>
            <a:ext cx="2609850" cy="182753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4627" y="3474310"/>
            <a:ext cx="2619375" cy="1827532"/>
          </a:xfrm>
          <a:prstGeom prst="rect">
            <a:avLst/>
          </a:prstGeom>
        </p:spPr>
      </p:pic>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816"/>
            <a:ext cx="8596668" cy="1320800"/>
          </a:xfrm>
        </p:spPr>
        <p:txBody>
          <a:bodyPr/>
          <a:lstStyle/>
          <a:p>
            <a:pPr algn="ctr"/>
            <a:r>
              <a:rPr lang="en-US" dirty="0" smtClean="0">
                <a:solidFill>
                  <a:schemeClr val="accent2">
                    <a:lumMod val="75000"/>
                  </a:schemeClr>
                </a:solidFill>
              </a:rPr>
              <a:t>Result</a:t>
            </a:r>
            <a:endParaRPr lang="en-IN" dirty="0">
              <a:solidFill>
                <a:schemeClr val="accent2">
                  <a:lumMod val="75000"/>
                </a:schemeClr>
              </a:solidFill>
            </a:endParaRPr>
          </a:p>
        </p:txBody>
      </p:sp>
      <p:sp>
        <p:nvSpPr>
          <p:cNvPr id="3" name="Content Placeholder 2"/>
          <p:cNvSpPr>
            <a:spLocks noGrp="1"/>
          </p:cNvSpPr>
          <p:nvPr>
            <p:ph idx="1"/>
          </p:nvPr>
        </p:nvSpPr>
        <p:spPr>
          <a:xfrm>
            <a:off x="677334" y="824216"/>
            <a:ext cx="8596668" cy="4682345"/>
          </a:xfrm>
        </p:spPr>
        <p:txBody>
          <a:bodyPr/>
          <a:lstStyle/>
          <a:p>
            <a:r>
              <a:rPr lang="en-US" dirty="0" smtClean="0"/>
              <a:t>After training the model and building the flask application to predict the type of weed. The outputs are generated as follows</a:t>
            </a:r>
          </a:p>
          <a:p>
            <a:pPr marL="0" indent="0">
              <a:buNone/>
            </a:pPr>
            <a:endParaRPr lang="en-US" dirty="0"/>
          </a:p>
          <a:p>
            <a:pPr marL="0" indent="0">
              <a:buNone/>
            </a:pP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7427" y="1565212"/>
            <a:ext cx="3621256" cy="203695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763" y="1565213"/>
            <a:ext cx="3621254" cy="2036955"/>
          </a:xfrm>
          <a:prstGeom prst="rect">
            <a:avLst/>
          </a:prstGeom>
        </p:spPr>
      </p:pic>
      <p:sp>
        <p:nvSpPr>
          <p:cNvPr id="10" name="TextBox 9"/>
          <p:cNvSpPr txBox="1"/>
          <p:nvPr/>
        </p:nvSpPr>
        <p:spPr>
          <a:xfrm>
            <a:off x="1159744" y="3615240"/>
            <a:ext cx="3986945" cy="307777"/>
          </a:xfrm>
          <a:prstGeom prst="rect">
            <a:avLst/>
          </a:prstGeom>
          <a:noFill/>
        </p:spPr>
        <p:txBody>
          <a:bodyPr wrap="square" rtlCol="0">
            <a:spAutoFit/>
          </a:bodyPr>
          <a:lstStyle/>
          <a:p>
            <a:r>
              <a:rPr lang="en-US" sz="1400" dirty="0" smtClean="0"/>
              <a:t>(a) Program output for weed detection</a:t>
            </a:r>
            <a:endParaRPr lang="en-IN" sz="1400" dirty="0"/>
          </a:p>
        </p:txBody>
      </p:sp>
      <p:sp>
        <p:nvSpPr>
          <p:cNvPr id="11" name="TextBox 10"/>
          <p:cNvSpPr txBox="1"/>
          <p:nvPr/>
        </p:nvSpPr>
        <p:spPr>
          <a:xfrm>
            <a:off x="5436152" y="3620598"/>
            <a:ext cx="3741490" cy="307777"/>
          </a:xfrm>
          <a:prstGeom prst="rect">
            <a:avLst/>
          </a:prstGeom>
          <a:noFill/>
        </p:spPr>
        <p:txBody>
          <a:bodyPr wrap="square" rtlCol="0">
            <a:spAutoFit/>
          </a:bodyPr>
          <a:lstStyle/>
          <a:p>
            <a:r>
              <a:rPr lang="en-US" sz="1400" dirty="0" smtClean="0"/>
              <a:t>(b)Output after selecting the test image</a:t>
            </a:r>
            <a:endParaRPr lang="en-IN" sz="1400" dirty="0"/>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763" y="4031893"/>
            <a:ext cx="3594218" cy="2021748"/>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77426" y="4031893"/>
            <a:ext cx="3594219" cy="2021748"/>
          </a:xfrm>
          <a:prstGeom prst="rect">
            <a:avLst/>
          </a:prstGeom>
        </p:spPr>
      </p:pic>
      <p:sp>
        <p:nvSpPr>
          <p:cNvPr id="14" name="TextBox 13"/>
          <p:cNvSpPr txBox="1"/>
          <p:nvPr/>
        </p:nvSpPr>
        <p:spPr>
          <a:xfrm>
            <a:off x="876116" y="6177095"/>
            <a:ext cx="3850547" cy="523220"/>
          </a:xfrm>
          <a:prstGeom prst="rect">
            <a:avLst/>
          </a:prstGeom>
          <a:noFill/>
        </p:spPr>
        <p:txBody>
          <a:bodyPr wrap="square" rtlCol="0">
            <a:spAutoFit/>
          </a:bodyPr>
          <a:lstStyle/>
          <a:p>
            <a:r>
              <a:rPr lang="en-US" sz="1400" dirty="0" smtClean="0"/>
              <a:t>(c)Output prediction of Hedge bindweed and its description</a:t>
            </a:r>
            <a:endParaRPr lang="en-IN" sz="1400" dirty="0"/>
          </a:p>
        </p:txBody>
      </p:sp>
      <p:sp>
        <p:nvSpPr>
          <p:cNvPr id="15" name="TextBox 14"/>
          <p:cNvSpPr txBox="1"/>
          <p:nvPr/>
        </p:nvSpPr>
        <p:spPr>
          <a:xfrm>
            <a:off x="5377425" y="6214042"/>
            <a:ext cx="3594219" cy="523220"/>
          </a:xfrm>
          <a:prstGeom prst="rect">
            <a:avLst/>
          </a:prstGeom>
          <a:noFill/>
        </p:spPr>
        <p:txBody>
          <a:bodyPr wrap="square" rtlCol="0">
            <a:spAutoFit/>
          </a:bodyPr>
          <a:lstStyle/>
          <a:p>
            <a:r>
              <a:rPr lang="en-US" sz="1400" dirty="0" smtClean="0"/>
              <a:t>(d)Output prediction of Stinging nettle weed and its description</a:t>
            </a:r>
            <a:endParaRPr lang="en-IN" sz="1400" dirty="0"/>
          </a:p>
        </p:txBody>
      </p:sp>
    </p:spTree>
    <p:extLst>
      <p:ext uri="{BB962C8B-B14F-4D97-AF65-F5344CB8AC3E}">
        <p14:creationId xmlns:p14="http://schemas.microsoft.com/office/powerpoint/2010/main" val="170786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solidFill>
                  <a:schemeClr val="accent2">
                    <a:lumMod val="75000"/>
                  </a:schemeClr>
                </a:solidFill>
              </a:rPr>
              <a:t>Applications</a:t>
            </a:r>
            <a:endParaRPr lang="en-US" dirty="0">
              <a:solidFill>
                <a:schemeClr val="accent2">
                  <a:lumMod val="75000"/>
                </a:schemeClr>
              </a:solidFill>
            </a:endParaRPr>
          </a:p>
        </p:txBody>
      </p:sp>
      <p:sp>
        <p:nvSpPr>
          <p:cNvPr id="2" name="Content Placeholder 1"/>
          <p:cNvSpPr>
            <a:spLocks noGrp="1"/>
          </p:cNvSpPr>
          <p:nvPr>
            <p:ph idx="1"/>
          </p:nvPr>
        </p:nvSpPr>
        <p:spPr/>
        <p:txBody>
          <a:bodyPr>
            <a:normAutofit/>
          </a:bodyPr>
          <a:lstStyle/>
          <a:p>
            <a:pPr fontAlgn="base"/>
            <a:r>
              <a:rPr lang="en-US" dirty="0"/>
              <a:t>Weed recognition can be a useful system in detecting the weeds among the crops in the farm.</a:t>
            </a:r>
          </a:p>
          <a:p>
            <a:pPr fontAlgn="base"/>
            <a:r>
              <a:rPr lang="en-US" dirty="0"/>
              <a:t>Our system is more typically useful for the detection of  types of weed grown anywhere. This helps every individual make sure of their crop’s nutrients</a:t>
            </a:r>
            <a:r>
              <a:rPr lang="en-US" dirty="0" smtClean="0"/>
              <a:t>.</a:t>
            </a:r>
          </a:p>
          <a:p>
            <a:pPr fontAlgn="base"/>
            <a:r>
              <a:rPr lang="en-US" dirty="0"/>
              <a:t>Weed detection using </a:t>
            </a:r>
            <a:r>
              <a:rPr lang="en-US" dirty="0" smtClean="0"/>
              <a:t>Deep </a:t>
            </a:r>
            <a:r>
              <a:rPr lang="en-US" dirty="0"/>
              <a:t>Learning is a game-changer as it allows us to significantly cut the time spent on manual work and the cost of it.</a:t>
            </a:r>
          </a:p>
          <a:p>
            <a:pPr fontAlgn="base"/>
            <a:endParaRPr lang="en-US" dirty="0"/>
          </a:p>
          <a:p>
            <a:pPr marL="0" indent="0">
              <a:buNone/>
            </a:pPr>
            <a:r>
              <a:rPr lang="en-US" dirty="0"/>
              <a:t/>
            </a:r>
            <a:br>
              <a:rPr lang="en-US" dirty="0"/>
            </a:br>
            <a:endParaRPr lang="en-US" dirty="0"/>
          </a:p>
        </p:txBody>
      </p:sp>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288" y="357232"/>
            <a:ext cx="8596668" cy="657138"/>
          </a:xfrm>
        </p:spPr>
        <p:txBody>
          <a:bodyPr>
            <a:normAutofit/>
          </a:bodyPr>
          <a:lstStyle/>
          <a:p>
            <a:r>
              <a:rPr lang="en-US" sz="2800" dirty="0" smtClean="0">
                <a:solidFill>
                  <a:schemeClr val="accent2">
                    <a:lumMod val="75000"/>
                  </a:schemeClr>
                </a:solidFill>
              </a:rPr>
              <a:t>Advantages</a:t>
            </a:r>
            <a:endParaRPr lang="en-IN" sz="2800" dirty="0">
              <a:solidFill>
                <a:schemeClr val="accent2">
                  <a:lumMod val="75000"/>
                </a:schemeClr>
              </a:solidFill>
            </a:endParaRPr>
          </a:p>
        </p:txBody>
      </p:sp>
      <p:sp>
        <p:nvSpPr>
          <p:cNvPr id="3" name="Content Placeholder 2"/>
          <p:cNvSpPr>
            <a:spLocks noGrp="1"/>
          </p:cNvSpPr>
          <p:nvPr>
            <p:ph idx="1"/>
          </p:nvPr>
        </p:nvSpPr>
        <p:spPr>
          <a:xfrm>
            <a:off x="712288" y="3955410"/>
            <a:ext cx="8596668" cy="2617364"/>
          </a:xfrm>
        </p:spPr>
        <p:txBody>
          <a:bodyPr>
            <a:normAutofit/>
          </a:bodyPr>
          <a:lstStyle/>
          <a:p>
            <a:pPr fontAlgn="base"/>
            <a:r>
              <a:rPr lang="en-US" sz="1600" dirty="0"/>
              <a:t>This system must be used on regular intervals to remove the weeds regularly from the farm.</a:t>
            </a:r>
          </a:p>
          <a:p>
            <a:pPr fontAlgn="base"/>
            <a:r>
              <a:rPr lang="en-US" sz="1600" dirty="0"/>
              <a:t>Some hidden weeds are not </a:t>
            </a:r>
            <a:r>
              <a:rPr lang="en-US" sz="1600" dirty="0" smtClean="0"/>
              <a:t>recognizable </a:t>
            </a:r>
            <a:r>
              <a:rPr lang="en-US" sz="1600" dirty="0"/>
              <a:t>by the system. This way, our system cannot accomplish its task perfectly.</a:t>
            </a:r>
          </a:p>
          <a:p>
            <a:pPr fontAlgn="base"/>
            <a:r>
              <a:rPr lang="en-US" sz="1600" dirty="0"/>
              <a:t>Requires video capturing systems which may not be affordable</a:t>
            </a:r>
          </a:p>
          <a:p>
            <a:pPr marL="0" indent="0" fontAlgn="base">
              <a:buNone/>
            </a:pPr>
            <a:endParaRPr lang="en-US" sz="1600" dirty="0"/>
          </a:p>
        </p:txBody>
      </p:sp>
      <p:sp>
        <p:nvSpPr>
          <p:cNvPr id="4" name="Title 1"/>
          <p:cNvSpPr txBox="1">
            <a:spLocks/>
          </p:cNvSpPr>
          <p:nvPr/>
        </p:nvSpPr>
        <p:spPr>
          <a:xfrm>
            <a:off x="712288" y="3229761"/>
            <a:ext cx="8596668" cy="65713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solidFill>
                  <a:schemeClr val="accent2">
                    <a:lumMod val="75000"/>
                  </a:schemeClr>
                </a:solidFill>
              </a:rPr>
              <a:t>Disadvantages</a:t>
            </a:r>
            <a:endParaRPr lang="en-IN" sz="2800" dirty="0">
              <a:solidFill>
                <a:schemeClr val="accent2">
                  <a:lumMod val="75000"/>
                </a:schemeClr>
              </a:solidFill>
            </a:endParaRPr>
          </a:p>
        </p:txBody>
      </p:sp>
      <p:sp>
        <p:nvSpPr>
          <p:cNvPr id="5" name="Content Placeholder 2"/>
          <p:cNvSpPr txBox="1">
            <a:spLocks/>
          </p:cNvSpPr>
          <p:nvPr/>
        </p:nvSpPr>
        <p:spPr>
          <a:xfrm>
            <a:off x="712288" y="1014370"/>
            <a:ext cx="8596668" cy="22153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fontAlgn="base"/>
            <a:r>
              <a:rPr lang="en-US" sz="1600" dirty="0" smtClean="0"/>
              <a:t>Allows crops to grow in a weed free environment or with minimum competition during their tender and seedling stage. </a:t>
            </a:r>
          </a:p>
          <a:p>
            <a:pPr fontAlgn="base"/>
            <a:r>
              <a:rPr lang="en-US" sz="1600" dirty="0" smtClean="0"/>
              <a:t>Weed killers, known as herbicides, aid in controlling unwanted plants, but the chemicals come with unpleasant and sometimes dangerous side effects. Our system recognizes the weed from the crop and  has no side effects on the crop.</a:t>
            </a:r>
          </a:p>
          <a:p>
            <a:pPr fontAlgn="base"/>
            <a:r>
              <a:rPr lang="en-US" sz="1600" dirty="0" smtClean="0"/>
              <a:t>Reduces the manual work of farmers to go in search of weeds once the crops are  germinated.</a:t>
            </a:r>
            <a:endParaRPr lang="en-US" sz="1600" dirty="0"/>
          </a:p>
        </p:txBody>
      </p:sp>
    </p:spTree>
    <p:extLst>
      <p:ext uri="{BB962C8B-B14F-4D97-AF65-F5344CB8AC3E}">
        <p14:creationId xmlns:p14="http://schemas.microsoft.com/office/powerpoint/2010/main" val="40603372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948</TotalTime>
  <Words>414</Words>
  <Application>Microsoft Office PowerPoint</Application>
  <PresentationFormat>Widescreen</PresentationFormat>
  <Paragraphs>55</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Times New Roman</vt:lpstr>
      <vt:lpstr>Trebuchet MS</vt:lpstr>
      <vt:lpstr>Wingdings</vt:lpstr>
      <vt:lpstr>Wingdings 3</vt:lpstr>
      <vt:lpstr>Facet</vt:lpstr>
      <vt:lpstr>AI ENABLED WEED RECOGNITION SYSTEM   </vt:lpstr>
      <vt:lpstr>Introduction</vt:lpstr>
      <vt:lpstr>CNN Layers</vt:lpstr>
      <vt:lpstr>Block Diagram</vt:lpstr>
      <vt:lpstr>Software Designing</vt:lpstr>
      <vt:lpstr>Experimental Analysis</vt:lpstr>
      <vt:lpstr>Result</vt:lpstr>
      <vt:lpstr>Applications</vt:lpstr>
      <vt:lpstr>Advantages</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Weed Recognition System</dc:title>
  <dc:creator>PC</dc:creator>
  <cp:lastModifiedBy>PC</cp:lastModifiedBy>
  <cp:revision>25</cp:revision>
  <dcterms:created xsi:type="dcterms:W3CDTF">2020-09-04T05:25:51Z</dcterms:created>
  <dcterms:modified xsi:type="dcterms:W3CDTF">2020-09-05T07:33:13Z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