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72" r:id="rId3"/>
    <p:sldId id="257" r:id="rId4"/>
    <p:sldId id="258" r:id="rId5"/>
    <p:sldId id="263" r:id="rId6"/>
    <p:sldId id="269" r:id="rId7"/>
    <p:sldId id="273" r:id="rId8"/>
    <p:sldId id="264" r:id="rId9"/>
    <p:sldId id="270" r:id="rId10"/>
    <p:sldId id="271"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86" d="100"/>
          <a:sy n="86" d="100"/>
        </p:scale>
        <p:origin x="56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0097A-E3F6-4500-8359-FEBB2880A54A}" type="datetimeFigureOut">
              <a:rPr lang="en-US" smtClean="0"/>
              <a:pPr/>
              <a:t>9/5/2020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0F71B-43C6-40F4-8D15-FBEC8529FFBC}" type="slidenum">
              <a:rPr lang="en-US" smtClean="0"/>
              <a:pPr/>
              <a:t>‹#›</a:t>
            </a:fld>
            <a:endParaRPr lang="en-US"/>
          </a:p>
        </p:txBody>
      </p:sp>
    </p:spTree>
    <p:extLst>
      <p:ext uri="{BB962C8B-B14F-4D97-AF65-F5344CB8AC3E}">
        <p14:creationId xmlns:p14="http://schemas.microsoft.com/office/powerpoint/2010/main" val="40517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363231"/>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1873327"/>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9989848"/>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7313376"/>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6656972"/>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072001"/>
      </p:ext>
    </p:extLst>
  </p:cSld>
  <p:clrMapOvr>
    <a:masterClrMapping/>
  </p:clrMapOvr>
  <p:transition spd="slow">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294637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592802"/>
      </p:ext>
    </p:extLst>
  </p:cSld>
  <p:clrMapOvr>
    <a:masterClrMapping/>
  </p:clrMapOvr>
  <p:transition spd="slow">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6414388"/>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1227987"/>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991375"/>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5280176"/>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044887"/>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7788957"/>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946194"/>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6276113"/>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3251440"/>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65512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ransition spd="slow">
    <p:wipe dir="d"/>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464418"/>
          </a:xfrm>
        </p:spPr>
        <p:txBody>
          <a:bodyPr>
            <a:normAutofit/>
          </a:bodyPr>
          <a:lstStyle/>
          <a:p>
            <a:pPr algn="ctr"/>
            <a:r>
              <a:rPr lang="en-IN" sz="4000" b="1" dirty="0">
                <a:latin typeface="Times New Roman" panose="02020603050405020304" pitchFamily="18" charset="0"/>
                <a:cs typeface="Times New Roman" panose="02020603050405020304" pitchFamily="18" charset="0"/>
              </a:rPr>
              <a:t>VISA APPROVAL PREDICTION</a:t>
            </a:r>
            <a:br>
              <a:rPr lang="en-IN" sz="40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Using Machine Learning</a:t>
            </a:r>
            <a:br>
              <a:rPr lang="en-IN" sz="2000" dirty="0"/>
            </a:br>
            <a:br>
              <a:rPr lang="en-IN" sz="2000" dirty="0"/>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Smart Bridge-Remote Summer Internship Program</a:t>
            </a:r>
            <a:endParaRPr lang="en-IN" sz="2400" b="1" dirty="0"/>
          </a:p>
        </p:txBody>
      </p:sp>
      <p:sp>
        <p:nvSpPr>
          <p:cNvPr id="3" name="Subtitle 2"/>
          <p:cNvSpPr>
            <a:spLocks noGrp="1"/>
          </p:cNvSpPr>
          <p:nvPr>
            <p:ph type="subTitle" idx="1"/>
          </p:nvPr>
        </p:nvSpPr>
        <p:spPr>
          <a:xfrm>
            <a:off x="5811675" y="4101261"/>
            <a:ext cx="6413679" cy="290833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Developed by: </a:t>
            </a:r>
            <a:r>
              <a:rPr lang="en-US" sz="2000" b="1" dirty="0" err="1">
                <a:solidFill>
                  <a:schemeClr val="tx1"/>
                </a:solidFill>
                <a:latin typeface="Times New Roman" panose="02020603050405020304" pitchFamily="18" charset="0"/>
                <a:cs typeface="Times New Roman" panose="02020603050405020304" pitchFamily="18" charset="0"/>
              </a:rPr>
              <a:t>Vivek</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Gupta</a:t>
            </a:r>
          </a:p>
          <a:p>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Darshan</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Gondakar</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cs typeface="Times New Roman" panose="02020603050405020304" pitchFamily="18" charset="0"/>
              </a:rPr>
              <a:t>Niranjan</a:t>
            </a:r>
            <a:r>
              <a:rPr lang="en-US" sz="2000" b="1" dirty="0">
                <a:solidFill>
                  <a:schemeClr val="tx1"/>
                </a:solidFill>
                <a:effectLst/>
                <a:latin typeface="Times New Roman" panose="02020603050405020304" pitchFamily="18" charset="0"/>
                <a:cs typeface="Times New Roman" panose="02020603050405020304" pitchFamily="18" charset="0"/>
              </a:rPr>
              <a:t> S</a:t>
            </a:r>
            <a:endParaRPr lang="en-IN" sz="2000" b="1" dirty="0">
              <a:solidFill>
                <a:schemeClr val="tx1"/>
              </a:solidFill>
              <a:effectLst/>
              <a:latin typeface="Times New Roman" panose="02020603050405020304" pitchFamily="18" charset="0"/>
              <a:cs typeface="Times New Roman" panose="02020603050405020304" pitchFamily="18" charset="0"/>
            </a:endParaRPr>
          </a:p>
          <a:p>
            <a:r>
              <a:rPr lang="en-IN" sz="2000" dirty="0">
                <a:solidFill>
                  <a:schemeClr val="tx1"/>
                </a:solidFill>
                <a:effectLst/>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Dhanush</a:t>
            </a:r>
            <a:r>
              <a:rPr lang="en-IN" sz="2000" b="1" dirty="0">
                <a:solidFill>
                  <a:schemeClr val="tx1"/>
                </a:solidFill>
                <a:latin typeface="Times New Roman" panose="02020603050405020304" pitchFamily="18" charset="0"/>
                <a:cs typeface="Times New Roman" panose="02020603050405020304" pitchFamily="18" charset="0"/>
              </a:rPr>
              <a:t> G </a:t>
            </a:r>
            <a:r>
              <a:rPr lang="en-IN" sz="2000" b="1" dirty="0" err="1">
                <a:solidFill>
                  <a:schemeClr val="tx1"/>
                </a:solidFill>
                <a:latin typeface="Times New Roman" panose="02020603050405020304" pitchFamily="18" charset="0"/>
                <a:cs typeface="Times New Roman" panose="02020603050405020304" pitchFamily="18" charset="0"/>
              </a:rPr>
              <a:t>Pattanashetti</a:t>
            </a:r>
            <a:endParaRPr lang="en-IN" b="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                                   Syed </a:t>
            </a:r>
            <a:r>
              <a:rPr lang="en-US" sz="2000" b="1" dirty="0" err="1">
                <a:solidFill>
                  <a:schemeClr val="tx1"/>
                </a:solidFill>
                <a:latin typeface="Times New Roman" panose="02020603050405020304" pitchFamily="18" charset="0"/>
                <a:cs typeface="Times New Roman" panose="02020603050405020304" pitchFamily="18" charset="0"/>
              </a:rPr>
              <a:t>Maaz</a:t>
            </a:r>
            <a:r>
              <a:rPr lang="en-US" sz="2000" b="1" dirty="0">
                <a:solidFill>
                  <a:schemeClr val="tx1"/>
                </a:solidFill>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24013997"/>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858" y="0"/>
            <a:ext cx="10353761" cy="767255"/>
          </a:xfrm>
        </p:spPr>
        <p:txBody>
          <a:bodyPr>
            <a:normAutofit/>
          </a:bodyPr>
          <a:lstStyle/>
          <a:p>
            <a:r>
              <a:rPr lang="en-US" sz="2800" b="1" dirty="0">
                <a:latin typeface="Times New Roman" panose="02020603050405020304" pitchFamily="18" charset="0"/>
                <a:cs typeface="Times New Roman" panose="02020603050405020304" pitchFamily="18" charset="0"/>
              </a:rPr>
              <a:t>Conti.</a:t>
            </a:r>
            <a:r>
              <a:rPr lang="en-US" dirty="0"/>
              <a:t>.</a:t>
            </a:r>
          </a:p>
        </p:txBody>
      </p:sp>
      <p:pic>
        <p:nvPicPr>
          <p:cNvPr id="15" name="Content Placeholder 14"/>
          <p:cNvPicPr>
            <a:picLocks noGrp="1" noChangeAspect="1"/>
          </p:cNvPicPr>
          <p:nvPr>
            <p:ph idx="1"/>
          </p:nvPr>
        </p:nvPicPr>
        <p:blipFill>
          <a:blip r:embed="rId2"/>
          <a:stretch>
            <a:fillRect/>
          </a:stretch>
        </p:blipFill>
        <p:spPr>
          <a:xfrm>
            <a:off x="6244683" y="864717"/>
            <a:ext cx="5252224" cy="2952934"/>
          </a:xfrm>
          <a:prstGeom prst="rect">
            <a:avLst/>
          </a:prstGeom>
        </p:spPr>
      </p:pic>
      <p:sp>
        <p:nvSpPr>
          <p:cNvPr id="9" name="TextBox 8"/>
          <p:cNvSpPr txBox="1"/>
          <p:nvPr/>
        </p:nvSpPr>
        <p:spPr>
          <a:xfrm>
            <a:off x="415670" y="1513235"/>
            <a:ext cx="4603531" cy="461665"/>
          </a:xfrm>
          <a:prstGeom prst="rect">
            <a:avLst/>
          </a:prstGeom>
          <a:noFill/>
        </p:spPr>
        <p:txBody>
          <a:bodyPr wrap="square" rtlCol="0">
            <a:spAutoFit/>
          </a:bodyPr>
          <a:lstStyle/>
          <a:p>
            <a:r>
              <a:rPr lang="en-US" sz="2400" dirty="0">
                <a:latin typeface="Arial" pitchFamily="34" charset="0"/>
                <a:cs typeface="Arial" pitchFamily="34" charset="0"/>
              </a:rPr>
              <a:t>(</a:t>
            </a:r>
            <a:r>
              <a:rPr lang="en-US" sz="2400" dirty="0">
                <a:latin typeface="Times New Roman" panose="02020603050405020304" pitchFamily="18" charset="0"/>
                <a:cs typeface="Times New Roman" panose="02020603050405020304" pitchFamily="18" charset="0"/>
              </a:rPr>
              <a:t>a)Predict when Visa Certified</a:t>
            </a:r>
          </a:p>
        </p:txBody>
      </p:sp>
      <p:sp>
        <p:nvSpPr>
          <p:cNvPr id="10" name="TextBox 9"/>
          <p:cNvSpPr txBox="1"/>
          <p:nvPr/>
        </p:nvSpPr>
        <p:spPr>
          <a:xfrm>
            <a:off x="306592" y="4138138"/>
            <a:ext cx="5118538" cy="461665"/>
          </a:xfrm>
          <a:prstGeom prst="rect">
            <a:avLst/>
          </a:prstGeom>
          <a:noFill/>
        </p:spPr>
        <p:txBody>
          <a:bodyPr wrap="square" rtlCol="0">
            <a:spAutoFit/>
          </a:bodyPr>
          <a:lstStyle/>
          <a:p>
            <a:r>
              <a:rPr lang="en-US" sz="2400" dirty="0">
                <a:latin typeface="Arial" pitchFamily="34" charset="0"/>
                <a:cs typeface="Arial" pitchFamily="34" charset="0"/>
              </a:rPr>
              <a:t>(b) </a:t>
            </a:r>
            <a:r>
              <a:rPr lang="en-US" sz="2400" dirty="0">
                <a:latin typeface="Times New Roman" panose="02020603050405020304" pitchFamily="18" charset="0"/>
                <a:cs typeface="Times New Roman" panose="02020603050405020304" pitchFamily="18" charset="0"/>
              </a:rPr>
              <a:t>Predict when Visa Denied</a:t>
            </a: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6244683" y="3915113"/>
            <a:ext cx="5176881" cy="2910574"/>
          </a:xfrm>
          <a:prstGeom prst="rect">
            <a:avLst/>
          </a:prstGeom>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09" y="336330"/>
            <a:ext cx="11617349" cy="6369269"/>
          </a:xfrm>
        </p:spPr>
        <p:txBody>
          <a:bodyPr>
            <a:normAutofit fontScale="32500" lnSpcReduction="20000"/>
          </a:bodyPr>
          <a:lstStyle/>
          <a:p>
            <a:pPr marL="0" indent="0">
              <a:buNone/>
            </a:pPr>
            <a:r>
              <a:rPr lang="en-IN" sz="5900" b="1" dirty="0">
                <a:latin typeface="+mj-lt"/>
                <a:cs typeface="Arial" pitchFamily="34" charset="0"/>
              </a:rPr>
              <a:t>                                                                 </a:t>
            </a:r>
            <a:r>
              <a:rPr lang="en-IN" sz="8600" b="1" dirty="0">
                <a:latin typeface="Times New Roman" panose="02020603050405020304" pitchFamily="18" charset="0"/>
                <a:cs typeface="Times New Roman" panose="02020603050405020304" pitchFamily="18" charset="0"/>
              </a:rPr>
              <a:t>ADVANTAGES</a:t>
            </a:r>
            <a:r>
              <a:rPr lang="en-IN" sz="8600" b="1" dirty="0">
                <a:latin typeface="+mj-lt"/>
              </a:rPr>
              <a:t> </a:t>
            </a:r>
            <a:endParaRPr lang="en-US" sz="8600" dirty="0">
              <a:effectLst/>
              <a:latin typeface="+mj-lt"/>
              <a:cs typeface="Times New Roman" panose="02020603050405020304" pitchFamily="18" charset="0"/>
            </a:endParaRPr>
          </a:p>
          <a:p>
            <a:pPr lvl="0" fontAlgn="base"/>
            <a:r>
              <a:rPr lang="en-IN" sz="7400" dirty="0">
                <a:effectLst/>
                <a:latin typeface="Times New Roman" panose="02020603050405020304" pitchFamily="18" charset="0"/>
                <a:cs typeface="Times New Roman" panose="02020603050405020304" pitchFamily="18" charset="0"/>
              </a:rPr>
              <a:t>Naive Bayes give the accurate result of the prediction </a:t>
            </a:r>
            <a:r>
              <a:rPr lang="en-IN" sz="7400" dirty="0" err="1">
                <a:effectLst/>
                <a:latin typeface="Times New Roman" panose="02020603050405020304" pitchFamily="18" charset="0"/>
                <a:cs typeface="Times New Roman" panose="02020603050405020304" pitchFamily="18" charset="0"/>
              </a:rPr>
              <a:t>upto</a:t>
            </a:r>
            <a:r>
              <a:rPr lang="en-IN" sz="7400" dirty="0">
                <a:effectLst/>
                <a:latin typeface="Times New Roman" panose="02020603050405020304" pitchFamily="18" charset="0"/>
                <a:cs typeface="Times New Roman" panose="02020603050405020304" pitchFamily="18" charset="0"/>
              </a:rPr>
              <a:t> 98% which is the algorithm we used for prediction. </a:t>
            </a:r>
          </a:p>
          <a:p>
            <a:pPr lvl="0" fontAlgn="base"/>
            <a:r>
              <a:rPr lang="en-IN" sz="7400" dirty="0">
                <a:effectLst/>
                <a:latin typeface="Times New Roman" panose="02020603050405020304" pitchFamily="18" charset="0"/>
                <a:cs typeface="Times New Roman" panose="02020603050405020304" pitchFamily="18" charset="0"/>
              </a:rPr>
              <a:t>H-1B visa benefit ,and perhaps the main reason for its popularity, is the board requirements associated with qualifying for the visa</a:t>
            </a:r>
          </a:p>
          <a:p>
            <a:pPr lvl="0" fontAlgn="base"/>
            <a:r>
              <a:rPr lang="en-IN" sz="7400" dirty="0">
                <a:effectLst/>
                <a:latin typeface="Times New Roman" panose="02020603050405020304" pitchFamily="18" charset="0"/>
                <a:cs typeface="Times New Roman" panose="02020603050405020304" pitchFamily="18" charset="0"/>
              </a:rPr>
              <a:t>Duration of Stay</a:t>
            </a:r>
          </a:p>
          <a:p>
            <a:pPr fontAlgn="base"/>
            <a:r>
              <a:rPr lang="en-IN" sz="7400" dirty="0">
                <a:effectLst/>
                <a:latin typeface="Times New Roman" panose="02020603050405020304" pitchFamily="18" charset="0"/>
                <a:cs typeface="Times New Roman" panose="02020603050405020304" pitchFamily="18" charset="0"/>
              </a:rPr>
              <a:t>  Dual Intent (pursue legal permanent residency) while under H-1B non-immigrant status. </a:t>
            </a:r>
          </a:p>
          <a:p>
            <a:pPr marL="0" indent="0">
              <a:buNone/>
            </a:pPr>
            <a:endParaRPr lang="en-US" sz="8600" dirty="0">
              <a:effectLst/>
              <a:latin typeface="Times New Roman" panose="02020603050405020304" pitchFamily="18" charset="0"/>
              <a:cs typeface="Times New Roman" panose="02020603050405020304" pitchFamily="18" charset="0"/>
            </a:endParaRPr>
          </a:p>
          <a:p>
            <a:pPr>
              <a:buNone/>
            </a:pPr>
            <a:r>
              <a:rPr lang="en-US" sz="8600" b="1" dirty="0">
                <a:effectLst/>
                <a:latin typeface="Times New Roman" panose="02020603050405020304" pitchFamily="18" charset="0"/>
                <a:cs typeface="Times New Roman" panose="02020603050405020304" pitchFamily="18" charset="0"/>
              </a:rPr>
              <a:t>                                                 </a:t>
            </a:r>
            <a:r>
              <a:rPr lang="en-IN" sz="8600" b="1" dirty="0">
                <a:latin typeface="Times New Roman" panose="02020603050405020304" pitchFamily="18" charset="0"/>
                <a:cs typeface="Times New Roman" panose="02020603050405020304" pitchFamily="18" charset="0"/>
              </a:rPr>
              <a:t>DISADVANTAGE</a:t>
            </a:r>
          </a:p>
          <a:p>
            <a:pPr lvl="0" fontAlgn="base"/>
            <a:r>
              <a:rPr lang="en-IN" sz="7400" dirty="0">
                <a:effectLst/>
                <a:latin typeface="Times New Roman" panose="02020603050405020304" pitchFamily="18" charset="0"/>
                <a:cs typeface="Times New Roman" panose="02020603050405020304" pitchFamily="18" charset="0"/>
              </a:rPr>
              <a:t>Lottery.</a:t>
            </a:r>
          </a:p>
          <a:p>
            <a:pPr lvl="0" fontAlgn="base"/>
            <a:r>
              <a:rPr lang="en-IN" sz="7400" dirty="0">
                <a:effectLst/>
                <a:latin typeface="Times New Roman" panose="02020603050405020304" pitchFamily="18" charset="0"/>
                <a:cs typeface="Times New Roman" panose="02020603050405020304" pitchFamily="18" charset="0"/>
              </a:rPr>
              <a:t>Extensions.</a:t>
            </a:r>
          </a:p>
          <a:p>
            <a:pPr lvl="0" fontAlgn="base"/>
            <a:r>
              <a:rPr lang="en-IN" sz="7400" dirty="0">
                <a:effectLst/>
                <a:latin typeface="Times New Roman" panose="02020603050405020304" pitchFamily="18" charset="0"/>
                <a:cs typeface="Times New Roman" panose="02020603050405020304" pitchFamily="18" charset="0"/>
              </a:rPr>
              <a:t>Due to lottery </a:t>
            </a:r>
            <a:r>
              <a:rPr lang="en-IN" sz="7400" dirty="0" err="1">
                <a:effectLst/>
                <a:latin typeface="Times New Roman" panose="02020603050405020304" pitchFamily="18" charset="0"/>
                <a:cs typeface="Times New Roman" panose="02020603050405020304" pitchFamily="18" charset="0"/>
              </a:rPr>
              <a:t>process,there</a:t>
            </a:r>
            <a:r>
              <a:rPr lang="en-IN" sz="7400" dirty="0">
                <a:effectLst/>
                <a:latin typeface="Times New Roman" panose="02020603050405020304" pitchFamily="18" charset="0"/>
                <a:cs typeface="Times New Roman" panose="02020603050405020304" pitchFamily="18" charset="0"/>
              </a:rPr>
              <a:t> are strict dates the must be </a:t>
            </a:r>
            <a:r>
              <a:rPr lang="en-IN" sz="7400" dirty="0" err="1">
                <a:effectLst/>
                <a:latin typeface="Times New Roman" panose="02020603050405020304" pitchFamily="18" charset="0"/>
                <a:cs typeface="Times New Roman" panose="02020603050405020304" pitchFamily="18" charset="0"/>
              </a:rPr>
              <a:t>adhgered</a:t>
            </a:r>
            <a:r>
              <a:rPr lang="en-IN" sz="7400" dirty="0">
                <a:effectLst/>
                <a:latin typeface="Times New Roman" panose="02020603050405020304" pitchFamily="18" charset="0"/>
                <a:cs typeface="Times New Roman" panose="02020603050405020304" pitchFamily="18" charset="0"/>
              </a:rPr>
              <a:t> to during process. </a:t>
            </a:r>
          </a:p>
          <a:p>
            <a:pPr marL="0" indent="0">
              <a:buNone/>
            </a:pPr>
            <a:endParaRPr lang="en-US" sz="86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900" dirty="0">
              <a:latin typeface="Times New Roman" panose="02020603050405020304" pitchFamily="18" charset="0"/>
              <a:cs typeface="Times New Roman" panose="02020603050405020304" pitchFamily="18" charset="0"/>
            </a:endParaRPr>
          </a:p>
          <a:p>
            <a:endParaRPr lang="en-IN" sz="2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27594240"/>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294289"/>
            <a:ext cx="11694017" cy="4924425"/>
          </a:xfrm>
          <a:prstGeom prst="rect">
            <a:avLst/>
          </a:prstGeom>
        </p:spPr>
        <p:txBody>
          <a:bodyPr wrap="square">
            <a:spAutoFit/>
          </a:bodyPr>
          <a:lstStyle/>
          <a:p>
            <a:endParaRPr lang="en-IN" sz="2000" dirty="0"/>
          </a:p>
          <a:p>
            <a:endParaRPr lang="en-IN" sz="2000" dirty="0"/>
          </a:p>
          <a:p>
            <a:endParaRPr lang="en-IN" sz="2000" dirty="0"/>
          </a:p>
          <a:p>
            <a:r>
              <a:rPr lang="en-IN" sz="2800" dirty="0">
                <a:latin typeface="Arial" pitchFamily="34" charset="0"/>
                <a:cs typeface="Arial" pitchFamily="34" charset="0"/>
              </a:rPr>
              <a:t>									</a:t>
            </a:r>
            <a:r>
              <a:rPr lang="en-IN" sz="2800" b="1" dirty="0">
                <a:latin typeface="+mj-lt"/>
                <a:cs typeface="Arial" pitchFamily="34" charset="0"/>
              </a:rPr>
              <a:t> </a:t>
            </a:r>
            <a:r>
              <a:rPr lang="en-IN"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   </a:t>
            </a:r>
          </a:p>
          <a:p>
            <a:endParaRPr lang="en-IN" dirty="0"/>
          </a:p>
          <a:p>
            <a:r>
              <a:rPr lang="en-IN"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Inorder</a:t>
            </a:r>
            <a:r>
              <a:rPr lang="en-IN" sz="2400" dirty="0">
                <a:latin typeface="Times New Roman" panose="02020603050405020304" pitchFamily="18" charset="0"/>
                <a:cs typeface="Times New Roman" panose="02020603050405020304" pitchFamily="18" charset="0"/>
              </a:rPr>
              <a:t> to predict the outcome of H-1B visa applications based on the                     attributes of the applicant ,several machine learning models like SVM, Naive Bayes can be used. </a:t>
            </a:r>
            <a:r>
              <a:rPr lang="en-IN" sz="2400" dirty="0" err="1">
                <a:latin typeface="Times New Roman" panose="02020603050405020304" pitchFamily="18" charset="0"/>
                <a:cs typeface="Times New Roman" panose="02020603050405020304" pitchFamily="18" charset="0"/>
              </a:rPr>
              <a:t>Finally,this</a:t>
            </a:r>
            <a:r>
              <a:rPr lang="en-IN" sz="2400" dirty="0">
                <a:latin typeface="Times New Roman" panose="02020603050405020304" pitchFamily="18" charset="0"/>
                <a:cs typeface="Times New Roman" panose="02020603050405020304" pitchFamily="18" charset="0"/>
              </a:rPr>
              <a:t> can be integrated to a web </a:t>
            </a:r>
            <a:r>
              <a:rPr lang="en-IN" sz="2400" dirty="0" err="1">
                <a:latin typeface="Times New Roman" panose="02020603050405020304" pitchFamily="18" charset="0"/>
                <a:cs typeface="Times New Roman" panose="02020603050405020304" pitchFamily="18" charset="0"/>
              </a:rPr>
              <a:t>appliction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The results show that the proposed algorithm achieves good detection rates. These results indicate that the proposed method is accurate and can be used in Visa Approval.</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r>
              <a:rPr lang="en-US" dirty="0"/>
              <a:t> </a:t>
            </a:r>
            <a:endParaRPr lang="en-IN" dirty="0"/>
          </a:p>
        </p:txBody>
      </p:sp>
    </p:spTree>
    <p:extLst>
      <p:ext uri="{BB962C8B-B14F-4D97-AF65-F5344CB8AC3E}">
        <p14:creationId xmlns:p14="http://schemas.microsoft.com/office/powerpoint/2010/main" val="4113313255"/>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283" y="2305317"/>
            <a:ext cx="8702565" cy="1446550"/>
          </a:xfrm>
          <a:prstGeom prst="rect">
            <a:avLst/>
          </a:prstGeom>
        </p:spPr>
        <p:txBody>
          <a:bodyPr wrap="square">
            <a:spAutoFit/>
          </a:bodyPr>
          <a:lstStyle/>
          <a:p>
            <a:r>
              <a:rPr lang="en-IN" sz="8800" dirty="0">
                <a:latin typeface="Arial Rounded MT Bold" pitchFamily="34" charset="0"/>
              </a:rPr>
              <a:t> </a:t>
            </a:r>
            <a:r>
              <a:rPr lang="en-IN" sz="8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96843670"/>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89857"/>
            <a:ext cx="10353761" cy="947058"/>
          </a:xfrm>
        </p:spPr>
        <p:txBody>
          <a:bodyPr/>
          <a:lstStyle/>
          <a:p>
            <a:pPr algn="ctr"/>
            <a:r>
              <a:rPr lang="en-US" sz="2800" b="1" dirty="0">
                <a:latin typeface="Times New Roman" panose="02020603050405020304" pitchFamily="18" charset="0"/>
                <a:cs typeface="Times New Roman" panose="02020603050405020304" pitchFamily="18" charset="0"/>
              </a:rPr>
              <a:t>TABLE OF CONTENTS</a:t>
            </a:r>
          </a:p>
        </p:txBody>
      </p:sp>
      <p:sp>
        <p:nvSpPr>
          <p:cNvPr id="7" name="Content Placeholder 6"/>
          <p:cNvSpPr>
            <a:spLocks noGrp="1"/>
          </p:cNvSpPr>
          <p:nvPr>
            <p:ph idx="1"/>
          </p:nvPr>
        </p:nvSpPr>
        <p:spPr>
          <a:xfrm>
            <a:off x="249765" y="1534886"/>
            <a:ext cx="11942235" cy="5127171"/>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Process Flow</a:t>
            </a:r>
          </a:p>
          <a:p>
            <a:r>
              <a:rPr lang="en-US" sz="2400" dirty="0">
                <a:latin typeface="Times New Roman" panose="02020603050405020304" pitchFamily="18" charset="0"/>
                <a:cs typeface="Times New Roman" panose="02020603050405020304" pitchFamily="18" charset="0"/>
              </a:rPr>
              <a:t>Flow Chart</a:t>
            </a:r>
          </a:p>
          <a:p>
            <a:r>
              <a:rPr lang="en-US" sz="2400" dirty="0">
                <a:latin typeface="Times New Roman" panose="02020603050405020304" pitchFamily="18" charset="0"/>
                <a:cs typeface="Times New Roman" panose="02020603050405020304" pitchFamily="18" charset="0"/>
              </a:rPr>
              <a:t>Software Designing</a:t>
            </a:r>
          </a:p>
          <a:p>
            <a:r>
              <a:rPr lang="en-US" sz="2400" dirty="0">
                <a:latin typeface="Times New Roman" panose="02020603050405020304" pitchFamily="18" charset="0"/>
                <a:cs typeface="Times New Roman" panose="02020603050405020304" pitchFamily="18" charset="0"/>
              </a:rPr>
              <a:t>Experimental Investigation</a:t>
            </a:r>
          </a:p>
          <a:p>
            <a:r>
              <a:rPr lang="en-US" sz="2400" dirty="0">
                <a:latin typeface="Times New Roman" panose="02020603050405020304" pitchFamily="18" charset="0"/>
                <a:cs typeface="Times New Roman" panose="02020603050405020304" pitchFamily="18" charset="0"/>
              </a:rPr>
              <a:t>Advantages and Disadvantages</a:t>
            </a:r>
          </a:p>
          <a:p>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5" y="138474"/>
            <a:ext cx="11771587" cy="6546105"/>
          </a:xfrm>
          <a:ln>
            <a:noFill/>
          </a:ln>
          <a:scene3d>
            <a:camera prst="orthographicFront"/>
            <a:lightRig rig="threePt" dir="t"/>
          </a:scene3d>
          <a:sp3d>
            <a:bevelT w="165100" prst="coolSlant"/>
          </a:sp3d>
        </p:spPr>
        <p:txBody>
          <a:bodyPr>
            <a:normAutofit fontScale="92500" lnSpcReduction="10000"/>
          </a:bodyPr>
          <a:lstStyle/>
          <a:p>
            <a:pPr marL="0" indent="0" algn="ctr">
              <a:buNone/>
            </a:pPr>
            <a:endParaRPr lang="en-US" sz="3000" b="1" dirty="0">
              <a:effectLst/>
              <a:latin typeface="Arial" pitchFamily="34" charset="0"/>
              <a:cs typeface="Arial" pitchFamily="34" charset="0"/>
            </a:endParaRPr>
          </a:p>
          <a:p>
            <a:pPr marL="0" indent="0" algn="ctr">
              <a:buNone/>
            </a:pPr>
            <a:r>
              <a:rPr lang="en-US" sz="3000" b="1" dirty="0">
                <a:effectLst/>
                <a:latin typeface="Times New Roman" panose="02020603050405020304" pitchFamily="18" charset="0"/>
                <a:cs typeface="Times New Roman" panose="02020603050405020304" pitchFamily="18" charset="0"/>
              </a:rPr>
              <a:t>INTRODUCTION</a:t>
            </a:r>
          </a:p>
          <a:p>
            <a:pPr marL="0" indent="0" algn="ctr">
              <a:buNone/>
            </a:pPr>
            <a:r>
              <a:rPr lang="en-US" sz="3000" dirty="0">
                <a:effectLst/>
                <a:latin typeface="Times New Roman" panose="02020603050405020304" pitchFamily="18" charset="0"/>
                <a:cs typeface="Times New Roman" panose="02020603050405020304" pitchFamily="18" charset="0"/>
              </a:rPr>
              <a:t>   </a:t>
            </a:r>
            <a:r>
              <a:rPr lang="en-IN" sz="2800" dirty="0">
                <a:effectLst/>
                <a:latin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cs typeface="Times New Roman" panose="02020603050405020304" pitchFamily="18" charset="0"/>
              </a:rPr>
              <a:t>In our project, we aim to predict the outcome of H-1B visa applications that are ﬁled by many high-skilled foreign nationals every year. We framed the problem as a classiﬁcation problem and applied Naive Bayes, SVM in order to output a predicted case status of the application. The input to our algorithm is the attributes of the applicant which will be further explained in the following parts.</a:t>
            </a:r>
          </a:p>
          <a:p>
            <a:pPr marL="0" indent="0" algn="ctr">
              <a:buNone/>
            </a:pPr>
            <a:r>
              <a:rPr lang="en-IN" sz="2600" dirty="0">
                <a:effectLst/>
                <a:latin typeface="Times New Roman" panose="02020603050405020304" pitchFamily="18" charset="0"/>
                <a:cs typeface="Times New Roman" panose="02020603050405020304" pitchFamily="18" charset="0"/>
              </a:rPr>
              <a:t>                   H-1B is a type of non-immigrant visa in the United States that allows foreign nationals to work in occupations that require specialized knowledge and a bachelor’s degree or higher in the speciﬁc specialty [1]. This visa requires the applicant to have a job oﬀer from an employer in the US before they can ﬁle an application to the US immigration service (USCIS). USCIS grants 85,000 H-1B visas every year, even though the number of applicants far exceed that number [2]. The selection process is claimed to be based on a lottery, hence how the attributes of the applicants aﬀect the ﬁnal outcome is unclear. We believe that this prediction algorithm could be a useful resource both for the future H-1B visa applicants and the employers who are considering to sponsor them. </a:t>
            </a:r>
            <a:endParaRPr lang="en-US" sz="2600" dirty="0">
              <a:effectLst/>
              <a:latin typeface="Times New Roman" panose="02020603050405020304" pitchFamily="18" charset="0"/>
              <a:cs typeface="Times New Roman" panose="02020603050405020304" pitchFamily="18" charset="0"/>
            </a:endParaRPr>
          </a:p>
          <a:p>
            <a:pPr marL="0" indent="0" algn="ctr">
              <a:buNone/>
            </a:pPr>
            <a:r>
              <a:rPr lang="en-US" sz="310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2660489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54547"/>
            <a:ext cx="11719775" cy="6530032"/>
          </a:xfrm>
        </p:spPr>
        <p:txBody>
          <a:bodyPr>
            <a:normAutofit/>
          </a:bodyPr>
          <a:lstStyle/>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sz="2800" b="1" dirty="0">
                <a:effectLst/>
                <a:latin typeface="Arial" pitchFamily="34" charset="0"/>
                <a:cs typeface="Arial" pitchFamily="34" charset="0"/>
              </a:rPr>
              <a:t>					</a:t>
            </a:r>
            <a:r>
              <a:rPr lang="en-US" sz="2800" b="1" dirty="0">
                <a:effectLst/>
                <a:latin typeface="+mj-lt"/>
                <a:cs typeface="Arial" pitchFamily="34" charset="0"/>
              </a:rPr>
              <a:t>                      </a:t>
            </a:r>
            <a:r>
              <a:rPr lang="en-US" sz="2800" b="1" dirty="0">
                <a:effectLst/>
                <a:latin typeface="Times New Roman" panose="02020603050405020304" pitchFamily="18" charset="0"/>
                <a:cs typeface="Times New Roman" panose="02020603050405020304" pitchFamily="18" charset="0"/>
              </a:rPr>
              <a:t>PURPOSE</a:t>
            </a:r>
            <a:r>
              <a:rPr lang="en-US" b="1" dirty="0">
                <a:effectLst/>
                <a:latin typeface="Arial" pitchFamily="34" charset="0"/>
                <a:cs typeface="Arial" pitchFamily="34" charset="0"/>
              </a:rPr>
              <a:t>	 </a:t>
            </a:r>
          </a:p>
          <a:p>
            <a:pPr marL="0" indent="0">
              <a:buNone/>
            </a:pPr>
            <a:r>
              <a:rPr lang="en-IN" dirty="0">
                <a:effectLst/>
              </a:rPr>
              <a:t>                   </a:t>
            </a:r>
          </a:p>
          <a:p>
            <a:pPr marL="0" indent="0">
              <a:buNone/>
            </a:pPr>
            <a:r>
              <a:rPr lang="en-IN" sz="2400" dirty="0">
                <a:effectLst/>
                <a:latin typeface="Times New Roman" panose="02020603050405020304" pitchFamily="18" charset="0"/>
                <a:cs typeface="Times New Roman" panose="02020603050405020304" pitchFamily="18" charset="0"/>
              </a:rPr>
              <a:t>                Our aim from the project is to make use of pandas, </a:t>
            </a:r>
            <a:r>
              <a:rPr lang="en-IN" sz="2400" dirty="0" err="1">
                <a:effectLst/>
                <a:latin typeface="Times New Roman" panose="02020603050405020304" pitchFamily="18" charset="0"/>
                <a:cs typeface="Times New Roman" panose="02020603050405020304" pitchFamily="18" charset="0"/>
              </a:rPr>
              <a:t>matplotlib</a:t>
            </a:r>
            <a:r>
              <a:rPr lang="en-IN" sz="2400" dirty="0">
                <a:effectLst/>
                <a:latin typeface="Times New Roman" panose="02020603050405020304" pitchFamily="18" charset="0"/>
                <a:cs typeface="Times New Roman" panose="02020603050405020304" pitchFamily="18" charset="0"/>
              </a:rPr>
              <a:t> , &amp; </a:t>
            </a:r>
            <a:r>
              <a:rPr lang="en-IN" sz="2400" dirty="0" err="1">
                <a:effectLst/>
                <a:latin typeface="Times New Roman" panose="02020603050405020304" pitchFamily="18" charset="0"/>
                <a:cs typeface="Times New Roman" panose="02020603050405020304" pitchFamily="18" charset="0"/>
              </a:rPr>
              <a:t>seaborn</a:t>
            </a:r>
            <a:r>
              <a:rPr lang="en-IN" sz="2400" dirty="0">
                <a:effectLst/>
                <a:latin typeface="Times New Roman" panose="02020603050405020304" pitchFamily="18" charset="0"/>
                <a:cs typeface="Times New Roman" panose="02020603050405020304" pitchFamily="18" charset="0"/>
              </a:rPr>
              <a:t> libraries from python to extract the libraries for machine learning for the Visa prediction. </a:t>
            </a:r>
          </a:p>
          <a:p>
            <a:pPr marL="0" indent="0">
              <a:buNone/>
            </a:pPr>
            <a:r>
              <a:rPr lang="en-IN" sz="2400" dirty="0">
                <a:effectLst/>
                <a:latin typeface="Times New Roman" panose="02020603050405020304" pitchFamily="18" charset="0"/>
                <a:cs typeface="Times New Roman" panose="02020603050405020304" pitchFamily="18" charset="0"/>
              </a:rPr>
              <a:t>                  Secondly, to learn how to hyper tune the parameters using grid search cross validation for the  Naïve  Bayes machine learning algorithm. </a:t>
            </a:r>
          </a:p>
          <a:p>
            <a:pPr marL="0" indent="0">
              <a:buNone/>
            </a:pPr>
            <a:r>
              <a:rPr lang="en-IN" sz="2400" dirty="0">
                <a:effectLst/>
                <a:latin typeface="Times New Roman" panose="02020603050405020304" pitchFamily="18" charset="0"/>
                <a:cs typeface="Times New Roman" panose="02020603050405020304" pitchFamily="18" charset="0"/>
              </a:rPr>
              <a:t>             And in the end, to predict whether the Visa applicant can replay the Visa or not using voting ensemble techniques of combining the predictions from multiple machine learning algorithms and withdrawing the conclusions. </a:t>
            </a:r>
          </a:p>
          <a:p>
            <a:pPr marL="0" indent="0">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97098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73" y="293020"/>
            <a:ext cx="11668864" cy="6313841"/>
          </a:xfrm>
        </p:spPr>
        <p:txBody>
          <a:bodyPr/>
          <a:lstStyle/>
          <a:p>
            <a:pPr marL="0" indent="0">
              <a:buNone/>
            </a:pPr>
            <a:r>
              <a:rPr lang="en-IN" sz="2800" b="1" dirty="0">
                <a:effectLst/>
                <a:latin typeface="Arial" pitchFamily="34" charset="0"/>
                <a:cs typeface="Arial" pitchFamily="34" charset="0"/>
              </a:rPr>
              <a:t>				</a:t>
            </a:r>
            <a:r>
              <a:rPr lang="en-IN" sz="2800" b="1" dirty="0">
                <a:effectLst/>
                <a:latin typeface="Times New Roman" panose="02020603050405020304" pitchFamily="18" charset="0"/>
                <a:cs typeface="Times New Roman" panose="02020603050405020304" pitchFamily="18" charset="0"/>
              </a:rPr>
              <a:t>                         BLOCK DIAGRAM</a:t>
            </a: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dirty="0">
              <a:effectLst/>
            </a:endParaRPr>
          </a:p>
          <a:p>
            <a:endParaRPr lang="en-IN" dirty="0"/>
          </a:p>
        </p:txBody>
      </p:sp>
      <p:pic>
        <p:nvPicPr>
          <p:cNvPr id="4" name="Picture 3"/>
          <p:cNvPicPr/>
          <p:nvPr/>
        </p:nvPicPr>
        <p:blipFill>
          <a:blip r:embed="rId2"/>
          <a:stretch>
            <a:fillRect/>
          </a:stretch>
        </p:blipFill>
        <p:spPr>
          <a:xfrm>
            <a:off x="892098" y="1081668"/>
            <a:ext cx="10214517" cy="5006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3581791"/>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0717"/>
            <a:ext cx="10353761" cy="903890"/>
          </a:xfrm>
        </p:spPr>
        <p:txBody>
          <a:bodyPr/>
          <a:lstStyle/>
          <a:p>
            <a:r>
              <a:rPr lang="en-US" sz="2800" b="1" dirty="0">
                <a:latin typeface="Times New Roman" panose="02020603050405020304" pitchFamily="18" charset="0"/>
                <a:cs typeface="Times New Roman" panose="02020603050405020304" pitchFamily="18" charset="0"/>
              </a:rPr>
              <a:t>                                       PROCESS FLOW</a:t>
            </a:r>
          </a:p>
        </p:txBody>
      </p:sp>
      <p:pic>
        <p:nvPicPr>
          <p:cNvPr id="1026" name="Picture 2" descr="C:\Users\hghyj\Desktop\moom\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092" y="1512277"/>
            <a:ext cx="8182707" cy="4513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3344"/>
          </a:xfrm>
        </p:spPr>
        <p:txBody>
          <a:bodyPr/>
          <a:lstStyle/>
          <a:p>
            <a:pPr algn="ctr"/>
            <a:r>
              <a:rPr lang="en-US" sz="2800" b="1" dirty="0">
                <a:latin typeface="Times New Roman" panose="02020603050405020304" pitchFamily="18" charset="0"/>
                <a:cs typeface="Times New Roman" panose="02020603050405020304" pitchFamily="18" charset="0"/>
              </a:rPr>
              <a:t>FLOW CHART </a:t>
            </a:r>
            <a:endParaRPr lang="en-US" sz="2800" dirty="0"/>
          </a:p>
        </p:txBody>
      </p:sp>
      <p:pic>
        <p:nvPicPr>
          <p:cNvPr id="1026" name="Picture 2" descr="C:\Users\hghyj\Desktop\moom\vi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1594338"/>
            <a:ext cx="6464910" cy="43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123316"/>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6" y="334850"/>
            <a:ext cx="11731913" cy="6246253"/>
          </a:xfrm>
          <a:effectLst>
            <a:glow rad="228600">
              <a:schemeClr val="accent4">
                <a:satMod val="175000"/>
                <a:alpha val="40000"/>
              </a:schemeClr>
            </a:glow>
            <a:reflection blurRad="6350" stA="50000" endA="300" endPos="55000" dir="5400000" sy="-100000" algn="bl" rotWithShape="0"/>
            <a:softEdge rad="12700"/>
          </a:effectLst>
          <a:scene3d>
            <a:camera prst="orthographicFront"/>
            <a:lightRig rig="threePt" dir="t"/>
          </a:scene3d>
          <a:sp3d>
            <a:bevelT prst="angle"/>
          </a:sp3d>
        </p:spPr>
        <p:txBody>
          <a:bodyPr>
            <a:normAutofit/>
          </a:bodyPr>
          <a:lstStyle/>
          <a:p>
            <a:pPr marL="0" indent="0" algn="just">
              <a:buNone/>
            </a:pPr>
            <a:r>
              <a:rPr lang="en-IN" b="1" dirty="0"/>
              <a:t>				</a:t>
            </a:r>
            <a:r>
              <a:rPr lang="en-IN" b="1" dirty="0">
                <a:latin typeface="+mj-lt"/>
              </a:rPr>
              <a:t>                        </a:t>
            </a:r>
            <a:r>
              <a:rPr lang="en-IN" sz="2800" b="1" dirty="0">
                <a:latin typeface="Times New Roman" panose="02020603050405020304" pitchFamily="18" charset="0"/>
                <a:cs typeface="Times New Roman" panose="02020603050405020304" pitchFamily="18" charset="0"/>
              </a:rPr>
              <a:t>SOFTWARE DESIGNING </a:t>
            </a:r>
          </a:p>
          <a:p>
            <a:pPr marL="0" indent="0" algn="just">
              <a:buNone/>
            </a:pPr>
            <a:endParaRPr lang="en-IN" sz="2800" b="1" dirty="0">
              <a:latin typeface="Arial" pitchFamily="34" charset="0"/>
              <a:cs typeface="Arial" pitchFamily="34" charset="0"/>
            </a:endParaRPr>
          </a:p>
          <a:p>
            <a:pPr marL="0" indent="0" algn="just">
              <a:buNone/>
            </a:pPr>
            <a:r>
              <a:rPr lang="en-IN" b="1" dirty="0">
                <a:latin typeface="Roboto"/>
              </a:rPr>
              <a:t> </a:t>
            </a:r>
            <a:r>
              <a:rPr lang="en-IN" b="1"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 Environment.</a:t>
            </a: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Machine Learning Algorithms.</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Python Web Frame Works , Python For Data Analysis</a:t>
            </a:r>
          </a:p>
          <a:p>
            <a:pPr indent="0" algn="just">
              <a:buNone/>
            </a:pPr>
            <a:r>
              <a:rPr lang="en-IN" sz="2400" dirty="0">
                <a:latin typeface="Times New Roman" panose="02020603050405020304" pitchFamily="18" charset="0"/>
                <a:cs typeface="Times New Roman" panose="02020603050405020304" pitchFamily="18" charset="0"/>
              </a:rPr>
              <a:t>	   We developed this forest fire prediction by using the Python language which is a interpreted and high level programming language and using the Machine Learning algorithms. for coding we used the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 environment of the Anaconda distributions, it is an integrated scientific programming in the python language.</a:t>
            </a:r>
          </a:p>
        </p:txBody>
      </p:sp>
    </p:spTree>
    <p:extLst>
      <p:ext uri="{BB962C8B-B14F-4D97-AF65-F5344CB8AC3E}">
        <p14:creationId xmlns:p14="http://schemas.microsoft.com/office/powerpoint/2010/main" val="3326039453"/>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3683"/>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EXPERIMENTAL INVESTIGATION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6028"/>
            <a:ext cx="12192000" cy="6321972"/>
          </a:xfrm>
        </p:spPr>
        <p:txBody>
          <a:bodyPr>
            <a:normAutofit/>
          </a:bodyPr>
          <a:lstStyle/>
          <a:p>
            <a:r>
              <a:rPr lang="en-IN" sz="2400" dirty="0">
                <a:effectLst/>
                <a:latin typeface="Times New Roman" panose="02020603050405020304" pitchFamily="18" charset="0"/>
                <a:cs typeface="Times New Roman" panose="02020603050405020304" pitchFamily="18" charset="0"/>
              </a:rPr>
              <a:t>In this paper, the dataset we used is derived from H-1B_Kaggle .It contains more than 9L H-1B Visa data of users .It contained 7 features and 1 label which can be examined attributes</a:t>
            </a:r>
            <a:r>
              <a:rPr lang="en-US" sz="2400" dirty="0">
                <a:effectLst/>
                <a:latin typeface="Times New Roman" panose="02020603050405020304" pitchFamily="18" charset="0"/>
                <a:cs typeface="Times New Roman" panose="02020603050405020304" pitchFamily="18" charset="0"/>
              </a:rPr>
              <a:t>Next step is to build model. After that video streaming will detects the images. Those collection  of forest outputs are given below</a:t>
            </a:r>
          </a:p>
          <a:p>
            <a:r>
              <a:rPr lang="en-US" sz="2400" dirty="0">
                <a:effectLst/>
                <a:latin typeface="Times New Roman" panose="02020603050405020304" pitchFamily="18" charset="0"/>
                <a:cs typeface="Times New Roman" panose="02020603050405020304" pitchFamily="18" charset="0"/>
              </a:rPr>
              <a:t>(a)Predicted as Visa Approval Status Analysis</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228600" lvl="1">
              <a:spcBef>
                <a:spcPts val="1000"/>
              </a:spcBef>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(b)Program form Visa Approval Prediction</a:t>
            </a:r>
          </a:p>
          <a:p>
            <a:pPr>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pic>
        <p:nvPicPr>
          <p:cNvPr id="7" name="Picture 6"/>
          <p:cNvPicPr>
            <a:picLocks noChangeAspect="1"/>
          </p:cNvPicPr>
          <p:nvPr/>
        </p:nvPicPr>
        <p:blipFill>
          <a:blip r:embed="rId2"/>
          <a:stretch>
            <a:fillRect/>
          </a:stretch>
        </p:blipFill>
        <p:spPr>
          <a:xfrm>
            <a:off x="6843627" y="2386361"/>
            <a:ext cx="4325610" cy="1851102"/>
          </a:xfrm>
          <a:prstGeom prst="rect">
            <a:avLst/>
          </a:prstGeom>
        </p:spPr>
      </p:pic>
      <p:pic>
        <p:nvPicPr>
          <p:cNvPr id="1026" name="Picture 2" descr="C:\Users\hghyj\Desktop\moom\v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627" y="4689231"/>
            <a:ext cx="4325610" cy="1992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VISA APPROVAL PREDICTION PPT1</Template>
  <TotalTime>43</TotalTime>
  <Words>780</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Century Gothic</vt:lpstr>
      <vt:lpstr>Roboto</vt:lpstr>
      <vt:lpstr>Times New Roman</vt:lpstr>
      <vt:lpstr>Wingdings 3</vt:lpstr>
      <vt:lpstr>Ion</vt:lpstr>
      <vt:lpstr>VISA APPROVAL PREDICTION                   Using Machine Learning    Smart Bridge-Remote Summer Internship Program</vt:lpstr>
      <vt:lpstr>TABLE OF CONTENTS</vt:lpstr>
      <vt:lpstr>PowerPoint Presentation</vt:lpstr>
      <vt:lpstr>PowerPoint Presentation</vt:lpstr>
      <vt:lpstr>PowerPoint Presentation</vt:lpstr>
      <vt:lpstr>                                       PROCESS FLOW</vt:lpstr>
      <vt:lpstr>FLOW CHART </vt:lpstr>
      <vt:lpstr>PowerPoint Presentation</vt:lpstr>
      <vt:lpstr>EXPERIMENTAL INVESTIGATION</vt:lpstr>
      <vt:lpstr>Conti..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    Smart Bridge-Remote Summer Internship Program</dc:title>
  <dc:creator>User</dc:creator>
  <cp:lastModifiedBy>Darshan Gondkar</cp:lastModifiedBy>
  <cp:revision>7</cp:revision>
  <dcterms:created xsi:type="dcterms:W3CDTF">2020-09-04T15:10:07Z</dcterms:created>
  <dcterms:modified xsi:type="dcterms:W3CDTF">2020-09-05T08:54:04Z</dcterms:modified>
</cp:coreProperties>
</file>