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7"/>
  </p:notesMasterIdLst>
  <p:handoutMasterIdLst>
    <p:handoutMasterId r:id="rId18"/>
  </p:handoutMasterIdLst>
  <p:sldIdLst>
    <p:sldId id="256" r:id="rId5"/>
    <p:sldId id="266" r:id="rId6"/>
    <p:sldId id="270" r:id="rId7"/>
    <p:sldId id="271" r:id="rId8"/>
    <p:sldId id="272" r:id="rId9"/>
    <p:sldId id="274" r:id="rId10"/>
    <p:sldId id="273" r:id="rId11"/>
    <p:sldId id="275" r:id="rId12"/>
    <p:sldId id="276" r:id="rId13"/>
    <p:sldId id="278" r:id="rId14"/>
    <p:sldId id="279"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34" autoAdjust="0"/>
    <p:restoredTop sz="91678" autoAdjust="0"/>
  </p:normalViewPr>
  <p:slideViewPr>
    <p:cSldViewPr snapToGrid="0">
      <p:cViewPr>
        <p:scale>
          <a:sx n="75" d="100"/>
          <a:sy n="75" d="100"/>
        </p:scale>
        <p:origin x="288" y="150"/>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25-Sep-20</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25-Sep-20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52591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25-Sep-20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25-Sep-20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25-Sep-20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25-Sep-20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25-Sep-20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smtClean="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25-Sep-20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25-Sep-20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25-Sep-20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25-Sep-20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25-Sep-20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725301431"/>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25-Sep-20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25-Sep-20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35263902"/>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25-Sep-20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25-Sep-20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25-Sep-20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25-Sep-20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25-Sep-20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13184976"/>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25-Sep-20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25-Sep-20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Edit Master text styles</a:t>
            </a:r>
          </a:p>
        </p:txBody>
      </p:sp>
    </p:spTree>
    <p:extLst>
      <p:ext uri="{BB962C8B-B14F-4D97-AF65-F5344CB8AC3E}">
        <p14:creationId xmlns:p14="http://schemas.microsoft.com/office/powerpoint/2010/main" val="462027277"/>
      </p:ext>
    </p:ext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25-Sep-20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mc:AlternateContent xmlns:mc="http://schemas.openxmlformats.org/markup-compatibility/2006">
    <mc:Choice xmlns:p14="http://schemas.microsoft.com/office/powerpoint/2010/main" Requires="p14">
      <p:transition spd="slow" p14:dur="1250"/>
    </mc:Choice>
    <mc:Fallback>
      <p:transition spd="slow"/>
    </mc:Fallback>
  </mc:AlternateConten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96225" y="898167"/>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title"/>
          </p:nvPr>
        </p:nvSpPr>
        <p:spPr>
          <a:xfrm>
            <a:off x="2432922" y="997067"/>
            <a:ext cx="9613859" cy="1080940"/>
          </a:xfrm>
        </p:spPr>
        <p:txBody>
          <a:bodyPr anchor="ctr" anchorCtr="0">
            <a:normAutofit fontScale="90000"/>
          </a:bodyPr>
          <a:lstStyle/>
          <a:p>
            <a:r>
              <a:rPr lang="nb-NO" sz="6000" b="0" dirty="0"/>
              <a:t>Intelligent Drowsiness Monitor For Safer Driving</a:t>
            </a:r>
            <a:r>
              <a:rPr lang="nb-NO" b="0" dirty="0"/>
              <a:t/>
            </a:r>
            <a:br>
              <a:rPr lang="nb-NO" b="0" dirty="0"/>
            </a:br>
            <a:endParaRPr lang="en-US" dirty="0"/>
          </a:p>
        </p:txBody>
      </p:sp>
      <p:sp>
        <p:nvSpPr>
          <p:cNvPr id="3" name="Subtitle 2">
            <a:extLst>
              <a:ext uri="{FF2B5EF4-FFF2-40B4-BE49-F238E27FC236}">
                <a16:creationId xmlns:a16="http://schemas.microsoft.com/office/drawing/2014/main" id="{6AA173D3-8B7E-4F91-B862-AC30CB0D2705}"/>
              </a:ext>
            </a:extLst>
          </p:cNvPr>
          <p:cNvSpPr>
            <a:spLocks noGrp="1"/>
          </p:cNvSpPr>
          <p:nvPr>
            <p:ph type="body" sz="half" idx="2"/>
          </p:nvPr>
        </p:nvSpPr>
        <p:spPr>
          <a:xfrm>
            <a:off x="296225" y="2434408"/>
            <a:ext cx="3589926" cy="3599317"/>
          </a:xfrm>
        </p:spPr>
        <p:txBody>
          <a:bodyPr>
            <a:normAutofit/>
          </a:bodyPr>
          <a:lstStyle/>
          <a:p>
            <a:r>
              <a:rPr lang="en-US" sz="4000" b="1" dirty="0" smtClean="0"/>
              <a:t>Team 07</a:t>
            </a:r>
          </a:p>
          <a:p>
            <a:r>
              <a:rPr lang="en-US" sz="2400" b="1" u="sng" dirty="0" smtClean="0"/>
              <a:t>Team Members</a:t>
            </a:r>
          </a:p>
          <a:p>
            <a:r>
              <a:rPr lang="en-US" sz="2000" dirty="0" smtClean="0"/>
              <a:t>Himanshu Shekhar</a:t>
            </a:r>
          </a:p>
          <a:p>
            <a:r>
              <a:rPr lang="en-US" sz="2000" dirty="0" err="1" smtClean="0"/>
              <a:t>Abhinav</a:t>
            </a:r>
            <a:r>
              <a:rPr lang="en-US" sz="2000" dirty="0" smtClean="0"/>
              <a:t> Kumar Pathak </a:t>
            </a:r>
          </a:p>
          <a:p>
            <a:r>
              <a:rPr lang="en-US" sz="2000" dirty="0" err="1" smtClean="0"/>
              <a:t>Abhilash</a:t>
            </a:r>
            <a:r>
              <a:rPr lang="en-US" sz="2000" dirty="0" smtClean="0"/>
              <a:t> </a:t>
            </a:r>
            <a:r>
              <a:rPr lang="en-US" sz="2000" dirty="0" err="1" smtClean="0"/>
              <a:t>Anand</a:t>
            </a:r>
            <a:endParaRPr lang="en-US" sz="2000" dirty="0" smtClean="0"/>
          </a:p>
          <a:p>
            <a:r>
              <a:rPr lang="en-US" sz="2000" dirty="0" smtClean="0"/>
              <a:t>Rishi Pradeep Sharma</a:t>
            </a:r>
            <a:endParaRPr lang="en-US" sz="2000" dirty="0"/>
          </a:p>
        </p:txBody>
      </p:sp>
      <p:grpSp>
        <p:nvGrpSpPr>
          <p:cNvPr id="10" name="Group 9" descr="steps graphic">
            <a:extLst>
              <a:ext uri="{FF2B5EF4-FFF2-40B4-BE49-F238E27FC236}">
                <a16:creationId xmlns:a16="http://schemas.microsoft.com/office/drawing/2014/main" id="{6EB24599-0719-48BC-AB48-E49D34953116}"/>
              </a:ext>
              <a:ext uri="{C183D7F6-B498-43B3-948B-1728B52AA6E4}">
                <adec:decorative xmlns:adec="http://schemas.microsoft.com/office/drawing/2017/decorative" xmlns="" val="1"/>
              </a:ext>
            </a:extLst>
          </p:cNvPr>
          <p:cNvGrpSpPr/>
          <p:nvPr/>
        </p:nvGrpSpPr>
        <p:grpSpPr>
          <a:xfrm>
            <a:off x="6244163" y="2318278"/>
            <a:ext cx="5184000" cy="3831576"/>
            <a:chOff x="6431766" y="2076324"/>
            <a:chExt cx="5184000" cy="3831576"/>
          </a:xfrm>
        </p:grpSpPr>
        <p:grpSp>
          <p:nvGrpSpPr>
            <p:cNvPr id="11" name="Grou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41" name="Freeform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42" name="Freeform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43" name="Freeform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2" name="Grou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38" name="Freeform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9" name="Freeform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40" name="Freeform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grpSp>
        <p:grpSp>
          <p:nvGrpSpPr>
            <p:cNvPr id="13" name="Group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35" name="Freeform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36" name="Freeform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37" name="Freeform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14" name="Grou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32" name="Freeform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33" name="Freeform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34" name="Freeform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15" name="Group 14">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9" name="Teardrop 28">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1" name="TextBox 30">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16" name="Group 15">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6" name="Teardrop 25">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8" name="TextBox 27">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smtClean="0">
                    <a:latin typeface="+mj-lt"/>
                  </a:rPr>
                  <a:t>1</a:t>
                </a:r>
                <a:endParaRPr lang="en-US" altLang="en-US" sz="1400" b="1" dirty="0">
                  <a:latin typeface="+mj-lt"/>
                </a:endParaRPr>
              </a:p>
            </p:txBody>
          </p:sp>
        </p:grpSp>
        <p:grpSp>
          <p:nvGrpSpPr>
            <p:cNvPr id="17" name="Group 16">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23" name="Oval 22">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4" name="TextBox 23">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25" name="Teardrop 24">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18" name="Group 1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19" name="Group 18">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21" name="Oval 20">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2" name="TextBox 21">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20" name="Teardrop 19">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Tree>
    <p:extLst>
      <p:ext uri="{BB962C8B-B14F-4D97-AF65-F5344CB8AC3E}">
        <p14:creationId xmlns:p14="http://schemas.microsoft.com/office/powerpoint/2010/main" val="19065309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521" y="804027"/>
            <a:ext cx="9613859" cy="1080940"/>
          </a:xfrm>
        </p:spPr>
        <p:txBody>
          <a:bodyPr/>
          <a:lstStyle/>
          <a:p>
            <a:r>
              <a:rPr lang="en-US" dirty="0" smtClean="0"/>
              <a:t>Result</a:t>
            </a:r>
            <a:endParaRPr lang="en-US" dirty="0"/>
          </a:p>
        </p:txBody>
      </p:sp>
      <p:sp>
        <p:nvSpPr>
          <p:cNvPr id="3" name="Text Placeholder 2"/>
          <p:cNvSpPr>
            <a:spLocks noGrp="1"/>
          </p:cNvSpPr>
          <p:nvPr>
            <p:ph type="body" sz="half" idx="2"/>
          </p:nvPr>
        </p:nvSpPr>
        <p:spPr>
          <a:xfrm>
            <a:off x="1772521" y="1884967"/>
            <a:ext cx="9613859" cy="3612089"/>
          </a:xfrm>
        </p:spPr>
        <p:txBody>
          <a:bodyPr>
            <a:normAutofit/>
          </a:bodyPr>
          <a:lstStyle/>
          <a:p>
            <a:pPr algn="just"/>
            <a:r>
              <a:rPr lang="en-US" sz="2000" dirty="0"/>
              <a:t>Implementation of drowsiness detection with Python and </a:t>
            </a:r>
            <a:r>
              <a:rPr lang="en-US" sz="2000" dirty="0" err="1"/>
              <a:t>OpenCV</a:t>
            </a:r>
            <a:r>
              <a:rPr lang="en-US" sz="2000" dirty="0"/>
              <a:t> was done which </a:t>
            </a:r>
            <a:r>
              <a:rPr lang="en-US" sz="2000" dirty="0" smtClean="0"/>
              <a:t>includes the </a:t>
            </a:r>
            <a:r>
              <a:rPr lang="en-US" sz="2000" dirty="0"/>
              <a:t>following steps: </a:t>
            </a:r>
            <a:r>
              <a:rPr lang="en-US" sz="2000" dirty="0" smtClean="0"/>
              <a:t>Successful </a:t>
            </a:r>
            <a:r>
              <a:rPr lang="en-US" sz="2000" dirty="0"/>
              <a:t>runtime capturing of video with camera. Captured video </a:t>
            </a:r>
            <a:r>
              <a:rPr lang="en-US" sz="2000" dirty="0" smtClean="0"/>
              <a:t>was divided </a:t>
            </a:r>
            <a:r>
              <a:rPr lang="en-US" sz="2000" dirty="0"/>
              <a:t>into frames and each frame were analyzed. Successful detection of face followed </a:t>
            </a:r>
            <a:r>
              <a:rPr lang="en-US" sz="2000" dirty="0" smtClean="0"/>
              <a:t>by detection </a:t>
            </a:r>
            <a:r>
              <a:rPr lang="en-US" sz="2000" dirty="0"/>
              <a:t>of eye. If closure of eye for successive frames were detected, then it is classified </a:t>
            </a:r>
            <a:r>
              <a:rPr lang="en-US" sz="2000" dirty="0" smtClean="0"/>
              <a:t>as drowsy </a:t>
            </a:r>
            <a:r>
              <a:rPr lang="en-US" sz="2000" dirty="0"/>
              <a:t>condition else it is regarded as normal blink and the loop of capturing image </a:t>
            </a:r>
            <a:r>
              <a:rPr lang="en-US" sz="2000" dirty="0" smtClean="0"/>
              <a:t>and analyzing </a:t>
            </a:r>
            <a:r>
              <a:rPr lang="en-US" sz="2000" dirty="0"/>
              <a:t>the state of driver is carried out again and </a:t>
            </a:r>
            <a:r>
              <a:rPr lang="en-US" sz="2000" dirty="0" smtClean="0"/>
              <a:t>again.</a:t>
            </a:r>
            <a:endParaRPr lang="en-US" sz="2000" dirty="0"/>
          </a:p>
        </p:txBody>
      </p:sp>
      <p:pic>
        <p:nvPicPr>
          <p:cNvPr id="5"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573697"/>
            <a:ext cx="1440000" cy="1440000"/>
          </a:xfrm>
          <a:prstGeom prst="rect">
            <a:avLst/>
          </a:prstGeom>
        </p:spPr>
      </p:pic>
    </p:spTree>
    <p:extLst>
      <p:ext uri="{BB962C8B-B14F-4D97-AF65-F5344CB8AC3E}">
        <p14:creationId xmlns:p14="http://schemas.microsoft.com/office/powerpoint/2010/main" val="31503265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521" y="804027"/>
            <a:ext cx="9613859" cy="1080940"/>
          </a:xfrm>
        </p:spPr>
        <p:txBody>
          <a:bodyPr/>
          <a:lstStyle/>
          <a:p>
            <a:r>
              <a:rPr lang="en-US" dirty="0" smtClean="0"/>
              <a:t>Conclusion</a:t>
            </a:r>
            <a:endParaRPr lang="en-US" dirty="0"/>
          </a:p>
        </p:txBody>
      </p:sp>
      <p:sp>
        <p:nvSpPr>
          <p:cNvPr id="3" name="Text Placeholder 2"/>
          <p:cNvSpPr>
            <a:spLocks noGrp="1"/>
          </p:cNvSpPr>
          <p:nvPr>
            <p:ph type="body" sz="half" idx="2"/>
          </p:nvPr>
        </p:nvSpPr>
        <p:spPr>
          <a:xfrm>
            <a:off x="1772521" y="2316767"/>
            <a:ext cx="9073279" cy="4114728"/>
          </a:xfrm>
        </p:spPr>
        <p:txBody>
          <a:bodyPr>
            <a:normAutofit/>
          </a:bodyPr>
          <a:lstStyle/>
          <a:p>
            <a:pPr algn="just"/>
            <a:r>
              <a:rPr lang="en-US" sz="2000" dirty="0"/>
              <a:t>The driver abnormality monitoring system developed is capable of detecting drowsiness, drunken and reckless </a:t>
            </a:r>
            <a:r>
              <a:rPr lang="en-US" sz="2000" dirty="0" err="1"/>
              <a:t>behaviours</a:t>
            </a:r>
            <a:r>
              <a:rPr lang="en-US" sz="2000" dirty="0"/>
              <a:t> of driver in a short time. The Drowsiness Detection System developed based on eye closure of the driver can differentiate normal eye blink and drowsiness and detect the drowsiness while driving. The proposed system can prevent the accidents due to the sleepiness while driving. The system works well even in case of drivers wearing spectacles and even under low light conditions if the camera delivers better output. Information about the head and eyes position is obtained through various self-developed image processing algorithms. During the monitoring, the system is able to decide if the eyes are opened or closed. When the eyes have been closed for too long, a warning signal is issued. processing judges the driver’s alertness level on the basis of continuous eye closures.</a:t>
            </a:r>
            <a:endParaRPr lang="en-US" sz="2000" dirty="0"/>
          </a:p>
        </p:txBody>
      </p:sp>
      <p:grpSp>
        <p:nvGrpSpPr>
          <p:cNvPr id="48" name="Group 47" descr="tools icon">
            <a:extLst>
              <a:ext uri="{FF2B5EF4-FFF2-40B4-BE49-F238E27FC236}">
                <a16:creationId xmlns:a16="http://schemas.microsoft.com/office/drawing/2014/main" id="{414B2C39-D63F-4B23-93E4-C6CB8A1A931B}"/>
              </a:ext>
            </a:extLst>
          </p:cNvPr>
          <p:cNvGrpSpPr/>
          <p:nvPr/>
        </p:nvGrpSpPr>
        <p:grpSpPr>
          <a:xfrm>
            <a:off x="267942" y="804027"/>
            <a:ext cx="1116358" cy="1080940"/>
            <a:chOff x="712787" y="4945848"/>
            <a:chExt cx="823913" cy="823912"/>
          </a:xfrm>
        </p:grpSpPr>
        <p:sp>
          <p:nvSpPr>
            <p:cNvPr id="49" name="Oval 68">
              <a:extLst>
                <a:ext uri="{FF2B5EF4-FFF2-40B4-BE49-F238E27FC236}">
                  <a16:creationId xmlns:a16="http://schemas.microsoft.com/office/drawing/2014/main" id="{5A6D6A35-6EA5-47A3-BA38-66294A59DC40}"/>
                </a:ext>
                <a:ext uri="{C183D7F6-B498-43B3-948B-1728B52AA6E4}">
                  <adec:decorative xmlns:adec="http://schemas.microsoft.com/office/drawing/2017/decorative" xmlns="" val="1"/>
                </a:ext>
              </a:extLst>
            </p:cNvPr>
            <p:cNvSpPr>
              <a:spLocks noChangeArrowheads="1"/>
            </p:cNvSpPr>
            <p:nvPr/>
          </p:nvSpPr>
          <p:spPr bwMode="auto">
            <a:xfrm>
              <a:off x="712787" y="4945848"/>
              <a:ext cx="823913" cy="823912"/>
            </a:xfrm>
            <a:prstGeom prst="ellipse">
              <a:avLst/>
            </a:prstGeom>
            <a:solidFill>
              <a:srgbClr val="FFFFFF">
                <a:alpha val="20000"/>
              </a:srgbClr>
            </a:solidFill>
            <a:ln w="57150">
              <a:noFill/>
              <a:round/>
              <a:headEnd/>
              <a:tailEnd/>
            </a:ln>
            <a:extLst/>
          </p:spPr>
          <p:txBody>
            <a:bodyPr/>
            <a:lstStyle/>
            <a:p>
              <a:pPr eaLnBrk="1" fontAlgn="auto" hangingPunct="1">
                <a:spcBef>
                  <a:spcPts val="0"/>
                </a:spcBef>
                <a:spcAft>
                  <a:spcPts val="0"/>
                </a:spcAft>
                <a:defRPr/>
              </a:pPr>
              <a:endParaRPr lang="en-US" dirty="0">
                <a:latin typeface="+mn-lt"/>
              </a:endParaRPr>
            </a:p>
          </p:txBody>
        </p:sp>
        <p:grpSp>
          <p:nvGrpSpPr>
            <p:cNvPr id="50" name="Group 49" descr="Mechanics">
              <a:extLst>
                <a:ext uri="{FF2B5EF4-FFF2-40B4-BE49-F238E27FC236}">
                  <a16:creationId xmlns:a16="http://schemas.microsoft.com/office/drawing/2014/main" id="{12D9414F-F708-4FC6-9001-3B87C1156DFE}"/>
                </a:ext>
              </a:extLst>
            </p:cNvPr>
            <p:cNvGrpSpPr/>
            <p:nvPr/>
          </p:nvGrpSpPr>
          <p:grpSpPr bwMode="auto">
            <a:xfrm>
              <a:off x="925095" y="5165730"/>
              <a:ext cx="396000" cy="396000"/>
              <a:chOff x="5508977" y="3649484"/>
              <a:chExt cx="331274" cy="323857"/>
            </a:xfrm>
            <a:solidFill>
              <a:schemeClr val="tx1"/>
            </a:solidFill>
          </p:grpSpPr>
          <p:sp>
            <p:nvSpPr>
              <p:cNvPr id="51" name="Freeform 129">
                <a:extLst>
                  <a:ext uri="{FF2B5EF4-FFF2-40B4-BE49-F238E27FC236}">
                    <a16:creationId xmlns:a16="http://schemas.microsoft.com/office/drawing/2014/main" id="{0DBAC07A-2E12-4423-A7AC-B5AAE8B2C03D}"/>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52" name="Freeform 130">
                <a:extLst>
                  <a:ext uri="{FF2B5EF4-FFF2-40B4-BE49-F238E27FC236}">
                    <a16:creationId xmlns:a16="http://schemas.microsoft.com/office/drawing/2014/main" id="{99532D95-86F9-4992-A22A-F8F67CF908E0}"/>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sp>
            <p:nvSpPr>
              <p:cNvPr id="53" name="Freeform 131">
                <a:extLst>
                  <a:ext uri="{FF2B5EF4-FFF2-40B4-BE49-F238E27FC236}">
                    <a16:creationId xmlns:a16="http://schemas.microsoft.com/office/drawing/2014/main" id="{A4304E6A-0009-4C19-BB19-7A189DFFD02D}"/>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a:extLst/>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9476394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normAutofit/>
          </a:bodyPr>
          <a:lstStyle/>
          <a:p>
            <a:pPr algn="ctr"/>
            <a:r>
              <a:rPr lang="en-US" sz="7200" dirty="0" smtClean="0"/>
              <a:t>THANK YOU      </a:t>
            </a:r>
            <a:endParaRPr lang="en-US" sz="7200" dirty="0"/>
          </a:p>
        </p:txBody>
      </p:sp>
    </p:spTree>
    <p:extLst>
      <p:ext uri="{BB962C8B-B14F-4D97-AF65-F5344CB8AC3E}">
        <p14:creationId xmlns:p14="http://schemas.microsoft.com/office/powerpoint/2010/main" val="23945982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573697"/>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a:xfrm>
            <a:off x="1807446" y="753228"/>
            <a:ext cx="9613861" cy="1080938"/>
          </a:xfrm>
        </p:spPr>
        <p:txBody>
          <a:bodyPr/>
          <a:lstStyle/>
          <a:p>
            <a:r>
              <a:rPr lang="en-US" dirty="0" smtClean="0"/>
              <a:t>Problem Statement</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idx="1"/>
          </p:nvPr>
        </p:nvSpPr>
        <p:spPr>
          <a:xfrm>
            <a:off x="1798790" y="2199825"/>
            <a:ext cx="9965456" cy="4190307"/>
          </a:xfrm>
        </p:spPr>
        <p:txBody>
          <a:bodyPr>
            <a:normAutofit/>
          </a:bodyPr>
          <a:lstStyle/>
          <a:p>
            <a:pPr marL="0" indent="0" algn="just">
              <a:buNone/>
            </a:pPr>
            <a:r>
              <a:rPr lang="en-US" sz="2000" dirty="0"/>
              <a:t>A car accident is the major cause of death in which around 1.3 million people die every year. The majority of these </a:t>
            </a:r>
            <a:r>
              <a:rPr lang="en-US" sz="2000" dirty="0" smtClean="0"/>
              <a:t>accidents are </a:t>
            </a:r>
            <a:r>
              <a:rPr lang="en-US" sz="2000" dirty="0"/>
              <a:t>caused because of distraction or the drowsiness of the driver. Construction of high-speed highway roads had diminished</a:t>
            </a:r>
            <a:r>
              <a:rPr lang="en-US" sz="2000" dirty="0"/>
              <a:t/>
            </a:r>
            <a:br>
              <a:rPr lang="en-US" sz="2000" dirty="0"/>
            </a:br>
            <a:r>
              <a:rPr lang="en-US" sz="2000" dirty="0"/>
              <a:t>the margin of error for the driver. The countless number of people drive for long-distance every day and night on </a:t>
            </a:r>
            <a:r>
              <a:rPr lang="en-US" sz="2000" dirty="0" smtClean="0"/>
              <a:t>the highway</a:t>
            </a:r>
            <a:r>
              <a:rPr lang="en-US" sz="2000" dirty="0"/>
              <a:t>. Lack of sleep may lead to an accident. According to the National Highway Traffic Safety Administration and the Centre’s for Disease Control and </a:t>
            </a:r>
            <a:r>
              <a:rPr lang="en-US" sz="2000" dirty="0" smtClean="0"/>
              <a:t>Prevention they </a:t>
            </a:r>
            <a:r>
              <a:rPr lang="en-US" sz="2000" dirty="0"/>
              <a:t>say that it is 7 times dangerous driving tired to driving drunk. Drivers must keep a close eye on the road, so they</a:t>
            </a:r>
            <a:r>
              <a:rPr lang="en-US" sz="2000" dirty="0"/>
              <a:t/>
            </a:r>
            <a:br>
              <a:rPr lang="en-US" sz="2000" dirty="0"/>
            </a:br>
            <a:r>
              <a:rPr lang="en-US" sz="2000" dirty="0"/>
              <a:t>can react to sudden events </a:t>
            </a:r>
            <a:r>
              <a:rPr lang="en-US" sz="2000" dirty="0" smtClean="0"/>
              <a:t>immediately.</a:t>
            </a:r>
            <a:endParaRPr lang="en-US" sz="2000" dirty="0"/>
          </a:p>
          <a:p>
            <a:endParaRPr lang="en-US" sz="2000" dirty="0"/>
          </a:p>
        </p:txBody>
      </p:sp>
    </p:spTree>
    <p:extLst>
      <p:ext uri="{BB962C8B-B14F-4D97-AF65-F5344CB8AC3E}">
        <p14:creationId xmlns:p14="http://schemas.microsoft.com/office/powerpoint/2010/main" val="42052078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346" y="956428"/>
            <a:ext cx="9613861" cy="1080938"/>
          </a:xfrm>
        </p:spPr>
        <p:txBody>
          <a:bodyPr/>
          <a:lstStyle/>
          <a:p>
            <a:r>
              <a:rPr lang="en-IN" spc="-1" dirty="0">
                <a:uFill>
                  <a:solidFill>
                    <a:srgbClr val="FFFFFF"/>
                  </a:solidFill>
                </a:uFill>
                <a:ea typeface="DejaVu Sans"/>
              </a:rPr>
              <a:t>Key Facts</a:t>
            </a:r>
            <a:r>
              <a:rPr lang="en-IN" sz="2000" b="0" spc="-1" dirty="0">
                <a:solidFill>
                  <a:srgbClr val="000000"/>
                </a:solidFill>
                <a:uFill>
                  <a:solidFill>
                    <a:srgbClr val="FFFFFF"/>
                  </a:solidFill>
                </a:uFill>
                <a:latin typeface="Arial"/>
              </a:rPr>
              <a:t/>
            </a:r>
            <a:br>
              <a:rPr lang="en-IN" sz="2000" b="0" spc="-1" dirty="0">
                <a:solidFill>
                  <a:srgbClr val="000000"/>
                </a:solidFill>
                <a:uFill>
                  <a:solidFill>
                    <a:srgbClr val="FFFFFF"/>
                  </a:solidFill>
                </a:uFill>
                <a:latin typeface="Arial"/>
              </a:rPr>
            </a:br>
            <a:endParaRPr lang="en-US" dirty="0"/>
          </a:p>
        </p:txBody>
      </p:sp>
      <p:sp>
        <p:nvSpPr>
          <p:cNvPr id="4" name="Content Placeholder 3"/>
          <p:cNvSpPr>
            <a:spLocks noGrp="1"/>
          </p:cNvSpPr>
          <p:nvPr>
            <p:ph idx="1"/>
          </p:nvPr>
        </p:nvSpPr>
        <p:spPr>
          <a:xfrm>
            <a:off x="1558946" y="2133600"/>
            <a:ext cx="9613861" cy="2336800"/>
          </a:xfrm>
        </p:spPr>
        <p:txBody>
          <a:bodyPr>
            <a:noAutofit/>
          </a:bodyPr>
          <a:lstStyle/>
          <a:p>
            <a:pPr marL="432000" indent="-322560">
              <a:lnSpc>
                <a:spcPct val="100000"/>
              </a:lnSpc>
              <a:buClr>
                <a:schemeClr val="tx1"/>
              </a:buClr>
              <a:buSzPct val="45000"/>
              <a:buFont typeface="Wingdings" charset="2"/>
              <a:buChar char=""/>
            </a:pPr>
            <a:r>
              <a:rPr lang="en-IN" sz="1800" spc="-1" dirty="0">
                <a:uFill>
                  <a:solidFill>
                    <a:srgbClr val="FFFFFF"/>
                  </a:solidFill>
                </a:uFill>
                <a:ea typeface="DejaVu Sans"/>
              </a:rPr>
              <a:t>Nearly</a:t>
            </a:r>
            <a:r>
              <a:rPr lang="en-IN" sz="1800" b="1" spc="-1" dirty="0">
                <a:uFill>
                  <a:solidFill>
                    <a:srgbClr val="FFFFFF"/>
                  </a:solidFill>
                </a:uFill>
                <a:ea typeface="DejaVu Sans"/>
              </a:rPr>
              <a:t> 1.25 million</a:t>
            </a:r>
            <a:r>
              <a:rPr lang="en-IN" sz="1800" spc="-1" dirty="0">
                <a:uFill>
                  <a:solidFill>
                    <a:srgbClr val="FFFFFF"/>
                  </a:solidFill>
                </a:uFill>
                <a:ea typeface="DejaVu Sans"/>
              </a:rPr>
              <a:t> people die in road crashes each year, on average </a:t>
            </a:r>
            <a:r>
              <a:rPr lang="en-IN" sz="1800" b="1" spc="-1" dirty="0">
                <a:uFill>
                  <a:solidFill>
                    <a:srgbClr val="FFFFFF"/>
                  </a:solidFill>
                </a:uFill>
                <a:ea typeface="DejaVu Sans"/>
              </a:rPr>
              <a:t>3,287</a:t>
            </a:r>
            <a:r>
              <a:rPr lang="en-IN" sz="1800" spc="-1" dirty="0">
                <a:uFill>
                  <a:solidFill>
                    <a:srgbClr val="FFFFFF"/>
                  </a:solidFill>
                </a:uFill>
                <a:ea typeface="DejaVu Sans"/>
              </a:rPr>
              <a:t> deaths a day and an additional </a:t>
            </a:r>
            <a:r>
              <a:rPr lang="en-IN" sz="1800" b="1" spc="-1" dirty="0">
                <a:uFill>
                  <a:solidFill>
                    <a:srgbClr val="FFFFFF"/>
                  </a:solidFill>
                </a:uFill>
                <a:ea typeface="DejaVu Sans"/>
              </a:rPr>
              <a:t>20-50 million</a:t>
            </a:r>
            <a:r>
              <a:rPr lang="en-IN" sz="1800" spc="-1" dirty="0">
                <a:uFill>
                  <a:solidFill>
                    <a:srgbClr val="FFFFFF"/>
                  </a:solidFill>
                </a:uFill>
                <a:ea typeface="DejaVu Sans"/>
              </a:rPr>
              <a:t> are injured or disabled.</a:t>
            </a:r>
            <a:endParaRPr lang="en-IN" sz="1800" spc="-1" dirty="0">
              <a:uFill>
                <a:solidFill>
                  <a:srgbClr val="FFFFFF"/>
                </a:solidFill>
              </a:uFill>
            </a:endParaRPr>
          </a:p>
          <a:p>
            <a:pPr marL="432000" indent="-322560">
              <a:lnSpc>
                <a:spcPct val="100000"/>
              </a:lnSpc>
              <a:buClr>
                <a:schemeClr val="tx1"/>
              </a:buClr>
              <a:buSzPct val="45000"/>
              <a:buFont typeface="Wingdings" charset="2"/>
              <a:buChar char=""/>
            </a:pPr>
            <a:r>
              <a:rPr lang="en-IN" sz="1800" spc="-1" dirty="0">
                <a:uFill>
                  <a:solidFill>
                    <a:srgbClr val="FFFFFF"/>
                  </a:solidFill>
                </a:uFill>
                <a:ea typeface="DejaVu Sans"/>
              </a:rPr>
              <a:t>More than half of all road traffic deaths occur among young adults ages 15-44.</a:t>
            </a:r>
            <a:endParaRPr lang="en-IN" sz="1800" spc="-1" dirty="0">
              <a:uFill>
                <a:solidFill>
                  <a:srgbClr val="FFFFFF"/>
                </a:solidFill>
              </a:uFill>
            </a:endParaRPr>
          </a:p>
          <a:p>
            <a:pPr marL="432000" indent="-322560">
              <a:lnSpc>
                <a:spcPct val="100000"/>
              </a:lnSpc>
              <a:buClr>
                <a:schemeClr val="tx1"/>
              </a:buClr>
              <a:buSzPct val="45000"/>
              <a:buFont typeface="Wingdings" charset="2"/>
              <a:buChar char=""/>
            </a:pPr>
            <a:r>
              <a:rPr lang="en-IN" sz="1800" spc="-1" dirty="0">
                <a:uFill>
                  <a:solidFill>
                    <a:srgbClr val="FFFFFF"/>
                  </a:solidFill>
                </a:uFill>
                <a:ea typeface="DejaVu Sans"/>
              </a:rPr>
              <a:t>Road crashes are the leading cause of death among young people ages 15-29, and Each year nearly </a:t>
            </a:r>
            <a:r>
              <a:rPr lang="en-IN" sz="1800" b="1" spc="-1" dirty="0">
                <a:uFill>
                  <a:solidFill>
                    <a:srgbClr val="FFFFFF"/>
                  </a:solidFill>
                </a:uFill>
                <a:ea typeface="DejaVu Sans"/>
              </a:rPr>
              <a:t>400,000</a:t>
            </a:r>
            <a:r>
              <a:rPr lang="en-IN" sz="1800" spc="-1" dirty="0">
                <a:uFill>
                  <a:solidFill>
                    <a:srgbClr val="FFFFFF"/>
                  </a:solidFill>
                </a:uFill>
                <a:ea typeface="DejaVu Sans"/>
              </a:rPr>
              <a:t> people under 25 die on the world’s roads, on average over </a:t>
            </a:r>
            <a:r>
              <a:rPr lang="en-IN" sz="1800" b="1" spc="-1" dirty="0">
                <a:uFill>
                  <a:solidFill>
                    <a:srgbClr val="FFFFFF"/>
                  </a:solidFill>
                </a:uFill>
                <a:ea typeface="DejaVu Sans"/>
              </a:rPr>
              <a:t>1,000 </a:t>
            </a:r>
            <a:r>
              <a:rPr lang="en-IN" sz="1800" spc="-1" dirty="0">
                <a:uFill>
                  <a:solidFill>
                    <a:srgbClr val="FFFFFF"/>
                  </a:solidFill>
                </a:uFill>
                <a:ea typeface="DejaVu Sans"/>
              </a:rPr>
              <a:t>a day.</a:t>
            </a:r>
            <a:endParaRPr lang="en-IN" sz="1800" spc="-1" dirty="0">
              <a:uFill>
                <a:solidFill>
                  <a:srgbClr val="FFFFFF"/>
                </a:solidFill>
              </a:uFill>
            </a:endParaRPr>
          </a:p>
          <a:p>
            <a:pPr marL="432000" indent="-322560">
              <a:lnSpc>
                <a:spcPct val="100000"/>
              </a:lnSpc>
              <a:buClr>
                <a:schemeClr val="tx1"/>
              </a:buClr>
              <a:buSzPct val="45000"/>
              <a:buFont typeface="Wingdings" charset="2"/>
              <a:buChar char=""/>
            </a:pPr>
            <a:r>
              <a:rPr lang="en-IN" sz="1800" spc="-1" dirty="0">
                <a:uFill>
                  <a:solidFill>
                    <a:srgbClr val="FFFFFF"/>
                  </a:solidFill>
                </a:uFill>
                <a:ea typeface="DejaVu Sans"/>
              </a:rPr>
              <a:t>Over </a:t>
            </a:r>
            <a:r>
              <a:rPr lang="en-IN" sz="1800" b="1" spc="-1" dirty="0">
                <a:uFill>
                  <a:solidFill>
                    <a:srgbClr val="FFFFFF"/>
                  </a:solidFill>
                </a:uFill>
                <a:ea typeface="DejaVu Sans"/>
              </a:rPr>
              <a:t>90% </a:t>
            </a:r>
            <a:r>
              <a:rPr lang="en-IN" sz="1800" spc="-1" dirty="0">
                <a:uFill>
                  <a:solidFill>
                    <a:srgbClr val="FFFFFF"/>
                  </a:solidFill>
                </a:uFill>
                <a:ea typeface="DejaVu Sans"/>
              </a:rPr>
              <a:t>of all road fatalities occur in low and middle-income countries, which have less than half of the world’s vehicles.</a:t>
            </a:r>
            <a:endParaRPr lang="en-IN" sz="1800" spc="-1" dirty="0">
              <a:uFill>
                <a:solidFill>
                  <a:srgbClr val="FFFFFF"/>
                </a:solidFill>
              </a:uFill>
            </a:endParaRPr>
          </a:p>
          <a:p>
            <a:pPr marL="432000" indent="-322560">
              <a:lnSpc>
                <a:spcPct val="100000"/>
              </a:lnSpc>
              <a:buClr>
                <a:schemeClr val="tx1"/>
              </a:buClr>
              <a:buSzPct val="45000"/>
              <a:buFont typeface="Wingdings" charset="2"/>
              <a:buChar char=""/>
            </a:pPr>
            <a:r>
              <a:rPr lang="en-IN" sz="1800" spc="-1" dirty="0">
                <a:uFill>
                  <a:solidFill>
                    <a:srgbClr val="FFFFFF"/>
                  </a:solidFill>
                </a:uFill>
                <a:ea typeface="DejaVu Sans"/>
              </a:rPr>
              <a:t>Road crashes cost </a:t>
            </a:r>
            <a:r>
              <a:rPr lang="en-IN" sz="1800" b="1" spc="-1" dirty="0">
                <a:uFill>
                  <a:solidFill>
                    <a:srgbClr val="FFFFFF"/>
                  </a:solidFill>
                </a:uFill>
                <a:ea typeface="DejaVu Sans"/>
              </a:rPr>
              <a:t>USD $518 billion</a:t>
            </a:r>
            <a:r>
              <a:rPr lang="en-IN" sz="1800" spc="-1" dirty="0">
                <a:uFill>
                  <a:solidFill>
                    <a:srgbClr val="FFFFFF"/>
                  </a:solidFill>
                </a:uFill>
                <a:ea typeface="DejaVu Sans"/>
              </a:rPr>
              <a:t> globally, costing individual countries from 1-2% of their annual GDP.</a:t>
            </a:r>
            <a:endParaRPr lang="en-IN" sz="1800" spc="-1" dirty="0">
              <a:uFill>
                <a:solidFill>
                  <a:srgbClr val="FFFFFF"/>
                </a:solidFill>
              </a:uFill>
            </a:endParaRPr>
          </a:p>
          <a:p>
            <a:pPr marL="432000" indent="-322560">
              <a:lnSpc>
                <a:spcPct val="100000"/>
              </a:lnSpc>
              <a:buClr>
                <a:schemeClr val="tx1"/>
              </a:buClr>
              <a:buSzPct val="45000"/>
              <a:buFont typeface="Wingdings" charset="2"/>
              <a:buChar char=""/>
            </a:pPr>
            <a:r>
              <a:rPr lang="en-IN" sz="1800" spc="-1" dirty="0">
                <a:uFill>
                  <a:solidFill>
                    <a:srgbClr val="FFFFFF"/>
                  </a:solidFill>
                </a:uFill>
                <a:ea typeface="DejaVu Sans"/>
              </a:rPr>
              <a:t>Road crashes cost low and middle-income countries </a:t>
            </a:r>
            <a:r>
              <a:rPr lang="en-IN" sz="1800" b="1" spc="-1" dirty="0">
                <a:uFill>
                  <a:solidFill>
                    <a:srgbClr val="FFFFFF"/>
                  </a:solidFill>
                </a:uFill>
                <a:ea typeface="DejaVu Sans"/>
              </a:rPr>
              <a:t>USD $65 billion</a:t>
            </a:r>
            <a:r>
              <a:rPr lang="en-IN" sz="1800" spc="-1" dirty="0">
                <a:uFill>
                  <a:solidFill>
                    <a:srgbClr val="FFFFFF"/>
                  </a:solidFill>
                </a:uFill>
                <a:ea typeface="DejaVu Sans"/>
              </a:rPr>
              <a:t> annually, exceeding the total amount received in developmental assistance.</a:t>
            </a:r>
            <a:endParaRPr lang="en-IN" sz="1800" spc="-1" dirty="0">
              <a:uFill>
                <a:solidFill>
                  <a:srgbClr val="FFFFFF"/>
                </a:solidFill>
              </a:uFill>
            </a:endParaRPr>
          </a:p>
          <a:p>
            <a:pPr marL="432000" indent="-322560">
              <a:lnSpc>
                <a:spcPct val="100000"/>
              </a:lnSpc>
              <a:buClr>
                <a:schemeClr val="tx1"/>
              </a:buClr>
              <a:buSzPct val="45000"/>
              <a:buFont typeface="Wingdings" charset="2"/>
              <a:buChar char=""/>
            </a:pPr>
            <a:r>
              <a:rPr lang="en-IN" sz="1800" spc="-1" dirty="0">
                <a:uFill>
                  <a:solidFill>
                    <a:srgbClr val="FFFFFF"/>
                  </a:solidFill>
                </a:uFill>
                <a:ea typeface="DejaVu Sans"/>
              </a:rPr>
              <a:t>Unless action is taken, road traffic injuries are predicted to become the fifth leading cause of death by 2030.</a:t>
            </a:r>
            <a:endParaRPr lang="en-IN" sz="1800" spc="-1" dirty="0">
              <a:uFill>
                <a:solidFill>
                  <a:srgbClr val="FFFFFF"/>
                </a:solidFill>
              </a:uFill>
            </a:endParaRPr>
          </a:p>
          <a:p>
            <a:pPr marL="0" indent="0">
              <a:buClr>
                <a:schemeClr val="tx1"/>
              </a:buClr>
              <a:buNone/>
            </a:pPr>
            <a:endParaRPr lang="en-IN" sz="1800" spc="-1" dirty="0">
              <a:uFill>
                <a:solidFill>
                  <a:srgbClr val="FFFFFF"/>
                </a:solidFill>
              </a:uFill>
            </a:endParaRPr>
          </a:p>
        </p:txBody>
      </p:sp>
      <p:pic>
        <p:nvPicPr>
          <p:cNvPr id="5"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573697"/>
            <a:ext cx="1440000" cy="1440000"/>
          </a:xfrm>
          <a:prstGeom prst="rect">
            <a:avLst/>
          </a:prstGeom>
        </p:spPr>
      </p:pic>
    </p:spTree>
    <p:extLst>
      <p:ext uri="{BB962C8B-B14F-4D97-AF65-F5344CB8AC3E}">
        <p14:creationId xmlns:p14="http://schemas.microsoft.com/office/powerpoint/2010/main" val="23754788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a:t>
            </a:r>
            <a:endParaRPr lang="en-US" dirty="0"/>
          </a:p>
        </p:txBody>
      </p:sp>
      <p:sp>
        <p:nvSpPr>
          <p:cNvPr id="3" name="Content Placeholder 2"/>
          <p:cNvSpPr>
            <a:spLocks noGrp="1"/>
          </p:cNvSpPr>
          <p:nvPr>
            <p:ph type="body" sz="half" idx="2"/>
          </p:nvPr>
        </p:nvSpPr>
        <p:spPr>
          <a:xfrm>
            <a:off x="284686" y="2247972"/>
            <a:ext cx="8160814" cy="4279828"/>
          </a:xfrm>
        </p:spPr>
        <p:txBody>
          <a:bodyPr>
            <a:normAutofit/>
          </a:bodyPr>
          <a:lstStyle/>
          <a:p>
            <a:pPr marL="0" indent="0" algn="just">
              <a:buNone/>
            </a:pPr>
            <a:r>
              <a:rPr lang="en-US" sz="2000" dirty="0"/>
              <a:t>There are several different algorithms and methods for eye tracking, and monitoring. Most of them in some way relate to features of the eye (typically reflections from the eye) within a video image of the driver. The original aim of this project was to use the retinal reflection as a means to finding the eyes on the face, and then using the absence of this reflection as a way of detecting when the eyes are closed. Applying this algorithm on consecutive video frames may aid in the calculation of eye closure period. Eye closure period for drowsy drivers are longer than normal blinking. It is also very little longer time could result in severe crash. So we will warn the driver as soon as closed eye is detected.</a:t>
            </a:r>
            <a:endParaRPr lang="en-US" sz="2000" dirty="0"/>
          </a:p>
        </p:txBody>
      </p:sp>
      <p:pic>
        <p:nvPicPr>
          <p:cNvPr id="4"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84686" y="791328"/>
            <a:ext cx="1175814" cy="1175814"/>
          </a:xfrm>
          <a:prstGeom prst="rect">
            <a:avLst/>
          </a:prstGeom>
        </p:spPr>
      </p:pic>
      <p:pic>
        <p:nvPicPr>
          <p:cNvPr id="5" name="Picture 4"/>
          <p:cNvPicPr/>
          <p:nvPr/>
        </p:nvPicPr>
        <p:blipFill>
          <a:blip r:embed="rId5"/>
          <a:stretch/>
        </p:blipFill>
        <p:spPr>
          <a:xfrm>
            <a:off x="8868980" y="2972370"/>
            <a:ext cx="3177800" cy="25315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389341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346" y="816728"/>
            <a:ext cx="9613861" cy="1080938"/>
          </a:xfrm>
        </p:spPr>
        <p:txBody>
          <a:bodyPr/>
          <a:lstStyle/>
          <a:p>
            <a:r>
              <a:rPr lang="en-US" dirty="0" smtClean="0"/>
              <a:t>Block Diagram</a:t>
            </a:r>
            <a:endParaRPr lang="en-US" dirty="0"/>
          </a:p>
        </p:txBody>
      </p:sp>
      <p:pic>
        <p:nvPicPr>
          <p:cNvPr id="2050" name="Picture 2" descr="driver drowsiness using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346" y="2425700"/>
            <a:ext cx="9444754" cy="40005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6"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84686" y="791328"/>
            <a:ext cx="1175814" cy="1175814"/>
          </a:xfrm>
          <a:prstGeom prst="rect">
            <a:avLst/>
          </a:prstGeom>
        </p:spPr>
      </p:pic>
    </p:spTree>
    <p:extLst>
      <p:ext uri="{BB962C8B-B14F-4D97-AF65-F5344CB8AC3E}">
        <p14:creationId xmlns:p14="http://schemas.microsoft.com/office/powerpoint/2010/main" val="14437302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pic>
        <p:nvPicPr>
          <p:cNvPr id="4" name="Graphic 6" descr="Steps icon">
            <a:extLst>
              <a:ext uri="{FF2B5EF4-FFF2-40B4-BE49-F238E27FC236}">
                <a16:creationId xmlns:a16="http://schemas.microsoft.com/office/drawing/2014/main" id="{CFAFD888-408F-42CB-B314-5A856047E6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71905" y="778628"/>
            <a:ext cx="1080938" cy="1080938"/>
          </a:xfrm>
          <a:prstGeom prst="rect">
            <a:avLst/>
          </a:prstGeom>
        </p:spPr>
      </p:pic>
      <p:pic>
        <p:nvPicPr>
          <p:cNvPr id="5" name="Content Placeholder 4"/>
          <p:cNvPicPr>
            <a:picLocks noGrp="1"/>
          </p:cNvPicPr>
          <p:nvPr>
            <p:ph idx="1"/>
          </p:nvPr>
        </p:nvPicPr>
        <p:blipFill>
          <a:blip r:embed="rId5"/>
          <a:stretch>
            <a:fillRect/>
          </a:stretch>
        </p:blipFill>
        <p:spPr>
          <a:xfrm>
            <a:off x="271905" y="2289174"/>
            <a:ext cx="5912995" cy="4352925"/>
          </a:xfrm>
          <a:prstGeom prst="rect">
            <a:avLst/>
          </a:prstGeom>
        </p:spPr>
      </p:pic>
      <p:pic>
        <p:nvPicPr>
          <p:cNvPr id="6" name="Picture 5"/>
          <p:cNvPicPr/>
          <p:nvPr/>
        </p:nvPicPr>
        <p:blipFill>
          <a:blip r:embed="rId6"/>
          <a:stretch>
            <a:fillRect/>
          </a:stretch>
        </p:blipFill>
        <p:spPr>
          <a:xfrm>
            <a:off x="6273800" y="2289174"/>
            <a:ext cx="5829300" cy="4352925"/>
          </a:xfrm>
          <a:prstGeom prst="rect">
            <a:avLst/>
          </a:prstGeom>
        </p:spPr>
      </p:pic>
    </p:spTree>
    <p:extLst>
      <p:ext uri="{BB962C8B-B14F-4D97-AF65-F5344CB8AC3E}">
        <p14:creationId xmlns:p14="http://schemas.microsoft.com/office/powerpoint/2010/main" val="13956433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6252845" y="1016952"/>
            <a:ext cx="5731510" cy="4380548"/>
          </a:xfrm>
          <a:prstGeom prst="rect">
            <a:avLst/>
          </a:prstGeom>
        </p:spPr>
      </p:pic>
      <p:pic>
        <p:nvPicPr>
          <p:cNvPr id="5" name="Picture 4"/>
          <p:cNvPicPr/>
          <p:nvPr/>
        </p:nvPicPr>
        <p:blipFill>
          <a:blip r:embed="rId3"/>
          <a:stretch>
            <a:fillRect/>
          </a:stretch>
        </p:blipFill>
        <p:spPr>
          <a:xfrm>
            <a:off x="118745" y="1016952"/>
            <a:ext cx="5731510" cy="4380548"/>
          </a:xfrm>
          <a:prstGeom prst="rect">
            <a:avLst/>
          </a:prstGeom>
        </p:spPr>
      </p:pic>
    </p:spTree>
    <p:extLst>
      <p:ext uri="{BB962C8B-B14F-4D97-AF65-F5344CB8AC3E}">
        <p14:creationId xmlns:p14="http://schemas.microsoft.com/office/powerpoint/2010/main" val="41535391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44145" y="877252"/>
            <a:ext cx="5731510" cy="4520248"/>
          </a:xfrm>
          <a:prstGeom prst="rect">
            <a:avLst/>
          </a:prstGeom>
        </p:spPr>
      </p:pic>
      <p:pic>
        <p:nvPicPr>
          <p:cNvPr id="3" name="Picture 2"/>
          <p:cNvPicPr/>
          <p:nvPr/>
        </p:nvPicPr>
        <p:blipFill>
          <a:blip r:embed="rId3"/>
          <a:stretch>
            <a:fillRect/>
          </a:stretch>
        </p:blipFill>
        <p:spPr>
          <a:xfrm>
            <a:off x="6159500" y="877252"/>
            <a:ext cx="5731510" cy="4520248"/>
          </a:xfrm>
          <a:prstGeom prst="rect">
            <a:avLst/>
          </a:prstGeom>
        </p:spPr>
      </p:pic>
    </p:spTree>
    <p:extLst>
      <p:ext uri="{BB962C8B-B14F-4D97-AF65-F5344CB8AC3E}">
        <p14:creationId xmlns:p14="http://schemas.microsoft.com/office/powerpoint/2010/main" val="17402046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1243" y="854827"/>
            <a:ext cx="9613859" cy="1080940"/>
          </a:xfrm>
        </p:spPr>
        <p:txBody>
          <a:bodyPr/>
          <a:lstStyle/>
          <a:p>
            <a:r>
              <a:rPr lang="en-US" dirty="0" smtClean="0"/>
              <a:t>Benefits</a:t>
            </a:r>
            <a:endParaRPr lang="en-US" dirty="0"/>
          </a:p>
        </p:txBody>
      </p:sp>
      <p:pic>
        <p:nvPicPr>
          <p:cNvPr id="7" name="Graphic 6" descr="Steps icon">
            <a:extLst>
              <a:ext uri="{FF2B5EF4-FFF2-40B4-BE49-F238E27FC236}">
                <a16:creationId xmlns:a16="http://schemas.microsoft.com/office/drawing/2014/main" id="{CFAFD888-408F-42CB-B314-5A856047E6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71905" y="753228"/>
            <a:ext cx="1080938" cy="1080938"/>
          </a:xfrm>
          <a:prstGeom prst="rect">
            <a:avLst/>
          </a:prstGeom>
        </p:spPr>
      </p:pic>
      <p:sp>
        <p:nvSpPr>
          <p:cNvPr id="8" name="Rectangle 7"/>
          <p:cNvSpPr/>
          <p:nvPr/>
        </p:nvSpPr>
        <p:spPr>
          <a:xfrm>
            <a:off x="1740171" y="2412942"/>
            <a:ext cx="9716002" cy="707886"/>
          </a:xfrm>
          <a:prstGeom prst="rect">
            <a:avLst/>
          </a:prstGeom>
        </p:spPr>
        <p:txBody>
          <a:bodyPr wrap="square">
            <a:spAutoFit/>
          </a:bodyPr>
          <a:lstStyle/>
          <a:p>
            <a:r>
              <a:rPr lang="en-IN" sz="2000" b="1" spc="-1" dirty="0">
                <a:uFill>
                  <a:solidFill>
                    <a:srgbClr val="FFFFFF"/>
                  </a:solidFill>
                </a:uFill>
                <a:ea typeface="DejaVu Sans"/>
              </a:rPr>
              <a:t>The drowsiness detection and alert system is step forward to avoid road and highway accidents in future</a:t>
            </a:r>
            <a:endParaRPr lang="en-US" sz="2000" dirty="0"/>
          </a:p>
        </p:txBody>
      </p:sp>
      <p:pic>
        <p:nvPicPr>
          <p:cNvPr id="9" name="Picture 8"/>
          <p:cNvPicPr/>
          <p:nvPr/>
        </p:nvPicPr>
        <p:blipFill>
          <a:blip r:embed="rId5"/>
          <a:stretch/>
        </p:blipFill>
        <p:spPr>
          <a:xfrm>
            <a:off x="1740171" y="2917628"/>
            <a:ext cx="8882280" cy="4511872"/>
          </a:xfrm>
          <a:prstGeom prst="rect">
            <a:avLst/>
          </a:prstGeom>
          <a:ln>
            <a:noFill/>
          </a:ln>
        </p:spPr>
      </p:pic>
    </p:spTree>
    <p:extLst>
      <p:ext uri="{BB962C8B-B14F-4D97-AF65-F5344CB8AC3E}">
        <p14:creationId xmlns:p14="http://schemas.microsoft.com/office/powerpoint/2010/main" val="16326171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F1D2AC-2735-457E-B639-07E13F9A629B}">
  <ds:schemaRefs>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B12AB9FA-5EE8-4111-B873-E09ACA2BC395}">
  <ds:schemaRefs>
    <ds:schemaRef ds:uri="http://schemas.microsoft.com/sharepoint/v3/contenttype/forms"/>
  </ds:schemaRefs>
</ds:datastoreItem>
</file>

<file path=customXml/itemProps3.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741</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DejaVu Sans</vt:lpstr>
      <vt:lpstr>Segoe UI</vt:lpstr>
      <vt:lpstr>Trebuchet MS</vt:lpstr>
      <vt:lpstr>Wingdings</vt:lpstr>
      <vt:lpstr>Berlin</vt:lpstr>
      <vt:lpstr>Intelligent Drowsiness Monitor For Safer Driving </vt:lpstr>
      <vt:lpstr>Problem Statement</vt:lpstr>
      <vt:lpstr>Key Facts </vt:lpstr>
      <vt:lpstr>Proposed Method</vt:lpstr>
      <vt:lpstr>Block Diagram</vt:lpstr>
      <vt:lpstr>Snapshots</vt:lpstr>
      <vt:lpstr>PowerPoint Presentation</vt:lpstr>
      <vt:lpstr>PowerPoint Presentation</vt:lpstr>
      <vt:lpstr>Benefits</vt:lpstr>
      <vt:lpstr>Result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2020-09-25T08:25:17Z</dcterms:created>
  <dcterms:modified xsi:type="dcterms:W3CDTF">2020-09-26T09:27:35Z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