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16"/>
  </p:notesMasterIdLst>
  <p:sldIdLst>
    <p:sldId id="256" r:id="rId2"/>
    <p:sldId id="272" r:id="rId3"/>
    <p:sldId id="257" r:id="rId4"/>
    <p:sldId id="258" r:id="rId5"/>
    <p:sldId id="263" r:id="rId6"/>
    <p:sldId id="273" r:id="rId7"/>
    <p:sldId id="276" r:id="rId8"/>
    <p:sldId id="264" r:id="rId9"/>
    <p:sldId id="270" r:id="rId10"/>
    <p:sldId id="266" r:id="rId11"/>
    <p:sldId id="275" r:id="rId12"/>
    <p:sldId id="27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95" d="100"/>
          <a:sy n="95" d="100"/>
        </p:scale>
        <p:origin x="206"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20097A-E3F6-4500-8359-FEBB2880A54A}" type="datetimeFigureOut">
              <a:rPr lang="en-US" smtClean="0"/>
              <a:pPr/>
              <a:t>9/29/2020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C0F71B-43C6-40F4-8D15-FBEC8529FFBC}" type="slidenum">
              <a:rPr lang="en-US" smtClean="0"/>
              <a:pPr/>
              <a:t>‹#›</a:t>
            </a:fld>
            <a:endParaRPr lang="en-US"/>
          </a:p>
        </p:txBody>
      </p:sp>
    </p:spTree>
    <p:extLst>
      <p:ext uri="{BB962C8B-B14F-4D97-AF65-F5344CB8AC3E}">
        <p14:creationId xmlns:p14="http://schemas.microsoft.com/office/powerpoint/2010/main" val="4051775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3365382"/>
      </p:ext>
    </p:extLst>
  </p:cSld>
  <p:clrMapOvr>
    <a:masterClrMapping/>
  </p:clrMapOvr>
  <p:transition spd="slow">
    <p:wipe dir="d"/>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881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1435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790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69425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464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7276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153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549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374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1424316"/>
      </p:ext>
    </p:extLst>
  </p:cSld>
  <p:clrMapOvr>
    <a:masterClrMapping/>
  </p:clrMapOvr>
  <p:transition spd="slow">
    <p:wipe dir="d"/>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879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327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1060789"/>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0287237"/>
      </p:ext>
    </p:extLst>
  </p:cSld>
  <p:clrMapOvr>
    <a:masterClrMapping/>
  </p:clrMapOvr>
  <p:transition spd="slow">
    <p:wipe dir="d"/>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23260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4189333"/>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5296142"/>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ransition spd="slow">
    <p:wipe dir="d"/>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31025"/>
            <a:ext cx="12192000" cy="2533392"/>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FINDING MISSING PERSON USING AI</a:t>
            </a:r>
            <a:br>
              <a:rPr lang="en-IN" sz="40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Using Deep Learning</a:t>
            </a:r>
            <a:br>
              <a:rPr lang="en-IN" sz="2000" dirty="0"/>
            </a:br>
            <a:br>
              <a:rPr lang="en-IN" sz="2000" b="1" dirty="0">
                <a:latin typeface="Times New Roman" panose="02020603050405020304" pitchFamily="18" charset="0"/>
                <a:cs typeface="Times New Roman" panose="02020603050405020304" pitchFamily="18" charset="0"/>
              </a:rPr>
            </a:br>
            <a:r>
              <a:rPr lang="en-IN" sz="2200" b="1" dirty="0">
                <a:solidFill>
                  <a:schemeClr val="tx1"/>
                </a:solidFill>
                <a:latin typeface="Times New Roman" panose="02020603050405020304" pitchFamily="18" charset="0"/>
                <a:cs typeface="Times New Roman" panose="02020603050405020304" pitchFamily="18" charset="0"/>
              </a:rPr>
              <a:t>Team-10</a:t>
            </a:r>
            <a:br>
              <a:rPr lang="en-IN" sz="2000" dirty="0"/>
            </a:br>
            <a:r>
              <a:rPr lang="en-IN" sz="24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Smart Bridge-Remote Summer Internship Program</a:t>
            </a:r>
            <a:endParaRPr lang="en-IN" sz="2400" b="1" dirty="0"/>
          </a:p>
        </p:txBody>
      </p:sp>
      <p:sp>
        <p:nvSpPr>
          <p:cNvPr id="3" name="Subtitle 2"/>
          <p:cNvSpPr>
            <a:spLocks noGrp="1"/>
          </p:cNvSpPr>
          <p:nvPr>
            <p:ph type="subTitle" idx="1"/>
          </p:nvPr>
        </p:nvSpPr>
        <p:spPr>
          <a:xfrm>
            <a:off x="5811675" y="3773978"/>
            <a:ext cx="6413679" cy="323561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Developed by:  RISHABH RAJ</a:t>
            </a:r>
          </a:p>
          <a:p>
            <a:r>
              <a:rPr lang="en-IN" sz="2000" b="1" dirty="0">
                <a:solidFill>
                  <a:schemeClr val="tx1"/>
                </a:solidFill>
                <a:latin typeface="Times New Roman" panose="02020603050405020304" pitchFamily="18" charset="0"/>
                <a:cs typeface="Times New Roman" panose="02020603050405020304" pitchFamily="18" charset="0"/>
              </a:rPr>
              <a:t>				      MANOJ KUMAR B T</a:t>
            </a:r>
          </a:p>
          <a:p>
            <a:r>
              <a:rPr lang="en-IN" b="1" dirty="0">
                <a:solidFill>
                  <a:schemeClr val="tx1"/>
                </a:solidFill>
                <a:latin typeface="Times New Roman" panose="02020603050405020304" pitchFamily="18" charset="0"/>
                <a:cs typeface="Times New Roman" panose="02020603050405020304" pitchFamily="18" charset="0"/>
              </a:rPr>
              <a:t>				      MANOHAR R</a:t>
            </a:r>
          </a:p>
          <a:p>
            <a:r>
              <a:rPr lang="en-IN" sz="2000" b="1" dirty="0">
                <a:solidFill>
                  <a:schemeClr val="tx1"/>
                </a:solidFill>
                <a:latin typeface="Times New Roman" panose="02020603050405020304" pitchFamily="18" charset="0"/>
                <a:cs typeface="Times New Roman" panose="02020603050405020304" pitchFamily="18" charset="0"/>
              </a:rPr>
              <a:t>				      KARTHIK T </a:t>
            </a:r>
            <a:r>
              <a:rPr lang="en-IN" b="1" dirty="0">
                <a:solidFill>
                  <a:schemeClr val="tx1"/>
                </a:solidFill>
                <a:latin typeface="Times New Roman" panose="02020603050405020304" pitchFamily="18" charset="0"/>
                <a:cs typeface="Times New Roman" panose="02020603050405020304" pitchFamily="18" charset="0"/>
              </a:rPr>
              <a:t>T</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24013997"/>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513" y="336330"/>
            <a:ext cx="11147367" cy="6369269"/>
          </a:xfrm>
        </p:spPr>
        <p:txBody>
          <a:bodyPr>
            <a:normAutofit fontScale="85000" lnSpcReduction="20000"/>
          </a:bodyPr>
          <a:lstStyle/>
          <a:p>
            <a:pPr marL="0" indent="0">
              <a:buNone/>
            </a:pPr>
            <a:r>
              <a:rPr lang="en-IN" sz="6300" b="1" dirty="0">
                <a:latin typeface="+mj-lt"/>
                <a:cs typeface="Arial" pitchFamily="34" charset="0"/>
              </a:rPr>
              <a:t>                  </a:t>
            </a:r>
            <a:r>
              <a:rPr lang="en-IN" sz="4800" dirty="0">
                <a:latin typeface="Times New Roman" panose="02020603050405020304" pitchFamily="18" charset="0"/>
                <a:cs typeface="Times New Roman" panose="02020603050405020304" pitchFamily="18" charset="0"/>
              </a:rPr>
              <a:t>ADVANTAGES</a:t>
            </a:r>
            <a:r>
              <a:rPr lang="en-IN" sz="6300" b="1" dirty="0">
                <a:latin typeface="+mj-lt"/>
              </a:rPr>
              <a:t> </a:t>
            </a:r>
            <a:r>
              <a:rPr lang="en-IN" dirty="0"/>
              <a:t> </a:t>
            </a:r>
          </a:p>
          <a:p>
            <a:pPr lvl="0"/>
            <a:r>
              <a:rPr lang="en-IN" sz="2900" dirty="0"/>
              <a:t>We are able to detect faces of missing person through a CCTV, so that it  would be of great help to the police team to track that person.</a:t>
            </a:r>
          </a:p>
          <a:p>
            <a:pPr lvl="0"/>
            <a:r>
              <a:rPr lang="en-IN" sz="2900" dirty="0"/>
              <a:t>It could bring a whole new dimension in security by tracking faces from CCTV  in real-time.</a:t>
            </a:r>
          </a:p>
          <a:p>
            <a:pPr lvl="0"/>
            <a:r>
              <a:rPr lang="en-IN" sz="2900" dirty="0"/>
              <a:t>Missing person face detection is easy to implement and understand.</a:t>
            </a:r>
          </a:p>
          <a:p>
            <a:pPr lvl="0"/>
            <a:r>
              <a:rPr lang="en-IN" sz="2900" dirty="0"/>
              <a:t>It operates in real-time due to low time complexity.</a:t>
            </a:r>
          </a:p>
          <a:p>
            <a:pPr lvl="0"/>
            <a:r>
              <a:rPr lang="en-IN" sz="2900" dirty="0"/>
              <a:t>It is applicable in training and test-time.</a:t>
            </a:r>
          </a:p>
          <a:p>
            <a:pPr lvl="0"/>
            <a:r>
              <a:rPr lang="en-IN" sz="2900" dirty="0"/>
              <a:t>Deliver invariance with respect to the lesion position, scale, and rotation.</a:t>
            </a:r>
          </a:p>
          <a:p>
            <a:pPr lvl="0"/>
            <a:r>
              <a:rPr lang="en-IN" sz="2900" dirty="0"/>
              <a:t>Additionally, it can be also used to track the criminals using CCTV in real-time.</a:t>
            </a:r>
            <a:endParaRPr lang="en-US" sz="8600" dirty="0">
              <a:effectLst/>
              <a:latin typeface="Times New Roman" panose="02020603050405020304" pitchFamily="18" charset="0"/>
              <a:cs typeface="Times New Roman" panose="02020603050405020304" pitchFamily="18" charset="0"/>
            </a:endParaRPr>
          </a:p>
          <a:p>
            <a:pPr>
              <a:buNone/>
            </a:pPr>
            <a:r>
              <a:rPr lang="en-US" sz="8600" b="1" dirty="0">
                <a:effectLst/>
                <a:latin typeface="Times New Roman" panose="02020603050405020304" pitchFamily="18" charset="0"/>
                <a:cs typeface="Times New Roman" panose="02020603050405020304" pitchFamily="18" charset="0"/>
              </a:rPr>
              <a:t>               </a:t>
            </a:r>
            <a:endParaRPr lang="en-US" sz="290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endParaRPr lang="en-IN" sz="2900" dirty="0">
              <a:latin typeface="Times New Roman" panose="02020603050405020304" pitchFamily="18" charset="0"/>
              <a:cs typeface="Times New Roman" panose="02020603050405020304" pitchFamily="18" charset="0"/>
            </a:endParaRPr>
          </a:p>
          <a:p>
            <a:endParaRPr lang="en-IN" sz="2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27594240"/>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BB91-E01F-49D5-8B3C-C5A5B6CCEA87}"/>
              </a:ext>
            </a:extLst>
          </p:cNvPr>
          <p:cNvSpPr>
            <a:spLocks noGrp="1"/>
          </p:cNvSpPr>
          <p:nvPr>
            <p:ph type="title"/>
          </p:nvPr>
        </p:nvSpPr>
        <p:spPr/>
        <p:txBody>
          <a:bodyPr>
            <a:normAutofit fontScale="90000"/>
          </a:bodyPr>
          <a:lstStyle/>
          <a:p>
            <a:pPr algn="ctr"/>
            <a:r>
              <a:rPr lang="en-IN" sz="4400" dirty="0">
                <a:latin typeface="Times New Roman" panose="02020603050405020304" pitchFamily="18" charset="0"/>
                <a:cs typeface="Times New Roman" panose="02020603050405020304" pitchFamily="18" charset="0"/>
              </a:rPr>
              <a:t>DISADVANTAGES</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614FC6-4BC0-494C-99BC-BAB368A5562B}"/>
              </a:ext>
            </a:extLst>
          </p:cNvPr>
          <p:cNvSpPr>
            <a:spLocks noGrp="1"/>
          </p:cNvSpPr>
          <p:nvPr>
            <p:ph idx="1"/>
          </p:nvPr>
        </p:nvSpPr>
        <p:spPr>
          <a:xfrm>
            <a:off x="798022" y="2052918"/>
            <a:ext cx="10124902" cy="4195481"/>
          </a:xfrm>
        </p:spPr>
        <p:txBody>
          <a:bodyPr>
            <a:normAutofit/>
          </a:bodyPr>
          <a:lstStyle/>
          <a:p>
            <a:r>
              <a:rPr lang="en-IN" sz="2500" dirty="0"/>
              <a:t>With all the noise(presence of multiple faces) in the CCTV input video, still it is difficult to detect and identify an face of a missing person.</a:t>
            </a:r>
          </a:p>
          <a:p>
            <a:pPr lvl="0"/>
            <a:r>
              <a:rPr lang="en-IN" sz="2500" dirty="0"/>
              <a:t>It is still a challenging task, since face images may be affected by changes in the scene, such as pose variation, face expression, or illumination.</a:t>
            </a:r>
          </a:p>
          <a:p>
            <a:pPr lvl="0"/>
            <a:r>
              <a:rPr lang="en-IN" sz="2500" dirty="0"/>
              <a:t>There will be a need of good amount of face images of the missing person while training the model.</a:t>
            </a:r>
          </a:p>
        </p:txBody>
      </p:sp>
    </p:spTree>
    <p:extLst>
      <p:ext uri="{BB962C8B-B14F-4D97-AF65-F5344CB8AC3E}">
        <p14:creationId xmlns:p14="http://schemas.microsoft.com/office/powerpoint/2010/main" val="78465714"/>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D39-D245-4E6B-B07D-6CE8B2F5CF04}"/>
              </a:ext>
            </a:extLst>
          </p:cNvPr>
          <p:cNvSpPr>
            <a:spLocks noGrp="1"/>
          </p:cNvSpPr>
          <p:nvPr>
            <p:ph type="title"/>
          </p:nvPr>
        </p:nvSpPr>
        <p:spPr>
          <a:xfrm>
            <a:off x="3012990" y="386216"/>
            <a:ext cx="6002536" cy="802504"/>
          </a:xfrm>
        </p:spPr>
        <p:txBody>
          <a:bodyPr/>
          <a:lstStyle/>
          <a:p>
            <a:pPr algn="ctr"/>
            <a:r>
              <a:rPr lang="en-IN" sz="4400"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AB899C7-8E4A-49BD-9A05-A8A37BA518A4}"/>
              </a:ext>
            </a:extLst>
          </p:cNvPr>
          <p:cNvSpPr>
            <a:spLocks noGrp="1"/>
          </p:cNvSpPr>
          <p:nvPr>
            <p:ph idx="1"/>
          </p:nvPr>
        </p:nvSpPr>
        <p:spPr>
          <a:xfrm>
            <a:off x="897775" y="1571106"/>
            <a:ext cx="10607040" cy="4677294"/>
          </a:xfrm>
        </p:spPr>
        <p:txBody>
          <a:bodyPr>
            <a:normAutofit/>
          </a:bodyPr>
          <a:lstStyle/>
          <a:p>
            <a:pPr marL="0" indent="0">
              <a:buNone/>
            </a:pPr>
            <a:r>
              <a:rPr lang="en-IN" b="1" dirty="0"/>
              <a:t> </a:t>
            </a:r>
            <a:endParaRPr lang="en-IN" dirty="0"/>
          </a:p>
          <a:p>
            <a:pPr lvl="0"/>
            <a:r>
              <a:rPr lang="en-IN" dirty="0"/>
              <a:t>“Finding missing person using Convolutional Neural Networks” simplifies the management process of tracking down a missing person manually by police.</a:t>
            </a:r>
          </a:p>
          <a:p>
            <a:pPr lvl="0"/>
            <a:r>
              <a:rPr lang="en-IN" dirty="0"/>
              <a:t>Surveillance applications.</a:t>
            </a:r>
          </a:p>
          <a:p>
            <a:pPr lvl="0"/>
            <a:r>
              <a:rPr lang="en-IN" dirty="0"/>
              <a:t>Works in Real- Time.</a:t>
            </a:r>
          </a:p>
          <a:p>
            <a:pPr lvl="0"/>
            <a:r>
              <a:rPr lang="en-IN" dirty="0"/>
              <a:t>Security and authentication applications.</a:t>
            </a:r>
          </a:p>
          <a:p>
            <a:pPr lvl="0"/>
            <a:r>
              <a:rPr lang="en-IN" dirty="0"/>
              <a:t>Fast processing and immediate results with high security.</a:t>
            </a:r>
          </a:p>
          <a:p>
            <a:pPr lvl="0"/>
            <a:r>
              <a:rPr lang="en-IN" dirty="0"/>
              <a:t>Minimizing human effort and cost efficient databases.</a:t>
            </a:r>
          </a:p>
          <a:p>
            <a:pPr marL="0" indent="0">
              <a:buNone/>
            </a:pPr>
            <a:endParaRPr lang="en-IN" dirty="0"/>
          </a:p>
        </p:txBody>
      </p:sp>
    </p:spTree>
    <p:extLst>
      <p:ext uri="{BB962C8B-B14F-4D97-AF65-F5344CB8AC3E}">
        <p14:creationId xmlns:p14="http://schemas.microsoft.com/office/powerpoint/2010/main" val="36174756"/>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304" y="294289"/>
            <a:ext cx="11694017" cy="6001643"/>
          </a:xfrm>
          <a:prstGeom prst="rect">
            <a:avLst/>
          </a:prstGeom>
        </p:spPr>
        <p:txBody>
          <a:bodyPr wrap="square">
            <a:spAutoFit/>
          </a:bodyPr>
          <a:lstStyle/>
          <a:p>
            <a:endParaRPr lang="en-IN" sz="2000" dirty="0"/>
          </a:p>
          <a:p>
            <a:r>
              <a:rPr lang="en-IN" sz="2800" dirty="0">
                <a:latin typeface="Arial" pitchFamily="34" charset="0"/>
                <a:cs typeface="Arial" pitchFamily="34" charset="0"/>
              </a:rPr>
              <a:t>									</a:t>
            </a:r>
            <a:r>
              <a:rPr lang="en-IN" sz="2800" b="1" dirty="0">
                <a:latin typeface="+mj-lt"/>
                <a:cs typeface="Arial" pitchFamily="34" charset="0"/>
              </a:rPr>
              <a:t> </a:t>
            </a:r>
            <a:r>
              <a:rPr lang="en-IN" sz="44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   </a:t>
            </a:r>
          </a:p>
          <a:p>
            <a:endParaRPr lang="en-IN" dirty="0"/>
          </a:p>
          <a:p>
            <a:endParaRPr lang="en-IN" dirty="0"/>
          </a:p>
          <a:p>
            <a:pPr algn="ctr"/>
            <a:r>
              <a:rPr lang="en-IN" sz="2000" dirty="0"/>
              <a:t>Identification of a person in surveillance area using face information has many applications in real life. The face recognition in the images got from surveillance camera is challenging task due to the presence of multiple faces in the given area. In this paper a method has been proposed where the algorithm has been modified for the detection of the faces, extraction of the feature information and matching the features. The work can further be extended for improving the recognition accuracy as well as time for large face databases. This system is designed to find the missing people. If the missing person found in the CCTV Video streaming, then track the location of missing person. After missing person found in the CCTV Video streaming, then send location SMS to relatives of missing person and Police station. So our system can perform the very important role in security and authentication issues.</a:t>
            </a:r>
          </a:p>
          <a:p>
            <a:pPr algn="ctr"/>
            <a:r>
              <a:rPr lang="en-IN" sz="2000" dirty="0">
                <a:latin typeface="Times New Roman" panose="02020603050405020304" pitchFamily="18" charset="0"/>
                <a:cs typeface="Times New Roman" panose="02020603050405020304" pitchFamily="18" charset="0"/>
              </a:rPr>
              <a:t> </a:t>
            </a:r>
          </a:p>
          <a:p>
            <a:endParaRPr lang="en-IN" dirty="0"/>
          </a:p>
          <a:p>
            <a:r>
              <a:rPr lang="en-US" dirty="0"/>
              <a:t> </a:t>
            </a:r>
            <a:endParaRPr lang="en-IN" dirty="0"/>
          </a:p>
        </p:txBody>
      </p:sp>
    </p:spTree>
    <p:extLst>
      <p:ext uri="{BB962C8B-B14F-4D97-AF65-F5344CB8AC3E}">
        <p14:creationId xmlns:p14="http://schemas.microsoft.com/office/powerpoint/2010/main" val="4113313255"/>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1553" y="2263753"/>
            <a:ext cx="7898906" cy="1446550"/>
          </a:xfrm>
          <a:prstGeom prst="rect">
            <a:avLst/>
          </a:prstGeom>
        </p:spPr>
        <p:txBody>
          <a:bodyPr wrap="square">
            <a:spAutoFit/>
          </a:bodyPr>
          <a:lstStyle/>
          <a:p>
            <a:r>
              <a:rPr lang="en-IN" sz="8800" dirty="0">
                <a:latin typeface="Arial Rounded MT Bold" pitchFamily="34" charset="0"/>
              </a:rPr>
              <a:t> </a:t>
            </a:r>
            <a:r>
              <a:rPr lang="en-IN" sz="8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896843670"/>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89857"/>
            <a:ext cx="10353761" cy="947058"/>
          </a:xfrm>
        </p:spPr>
        <p:txBody>
          <a:bodyPr/>
          <a:lstStyle/>
          <a:p>
            <a:pPr algn="ctr"/>
            <a:r>
              <a:rPr lang="en-US" sz="4000" dirty="0">
                <a:latin typeface="Times New Roman" panose="02020603050405020304" pitchFamily="18" charset="0"/>
                <a:cs typeface="Times New Roman" panose="02020603050405020304" pitchFamily="18" charset="0"/>
              </a:rPr>
              <a:t>TABLE</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OF</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CONTENTS</a:t>
            </a:r>
          </a:p>
        </p:txBody>
      </p:sp>
      <p:sp>
        <p:nvSpPr>
          <p:cNvPr id="7" name="Content Placeholder 6"/>
          <p:cNvSpPr>
            <a:spLocks noGrp="1"/>
          </p:cNvSpPr>
          <p:nvPr>
            <p:ph idx="1"/>
          </p:nvPr>
        </p:nvSpPr>
        <p:spPr>
          <a:xfrm>
            <a:off x="249765" y="1436915"/>
            <a:ext cx="11942235" cy="5127171"/>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Flow Chart</a:t>
            </a:r>
          </a:p>
          <a:p>
            <a:r>
              <a:rPr lang="en-US" sz="2400" dirty="0">
                <a:latin typeface="Times New Roman" panose="02020603050405020304" pitchFamily="18" charset="0"/>
                <a:cs typeface="Times New Roman" panose="02020603050405020304" pitchFamily="18" charset="0"/>
              </a:rPr>
              <a:t>System Architecture</a:t>
            </a:r>
          </a:p>
          <a:p>
            <a:r>
              <a:rPr lang="en-US" sz="2400" dirty="0">
                <a:latin typeface="Times New Roman" panose="02020603050405020304" pitchFamily="18" charset="0"/>
                <a:cs typeface="Times New Roman" panose="02020603050405020304" pitchFamily="18" charset="0"/>
              </a:rPr>
              <a:t>Software Designing</a:t>
            </a:r>
          </a:p>
          <a:p>
            <a:r>
              <a:rPr lang="en-US" sz="2400" dirty="0">
                <a:latin typeface="Times New Roman" panose="02020603050405020304" pitchFamily="18" charset="0"/>
                <a:cs typeface="Times New Roman" panose="02020603050405020304" pitchFamily="18" charset="0"/>
              </a:rPr>
              <a:t>Experimental Investigation</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5" y="105222"/>
            <a:ext cx="11771587" cy="6546105"/>
          </a:xfrm>
          <a:ln>
            <a:noFill/>
          </a:ln>
          <a:scene3d>
            <a:camera prst="orthographicFront"/>
            <a:lightRig rig="threePt" dir="t"/>
          </a:scene3d>
          <a:sp3d>
            <a:bevelT w="165100" prst="coolSlant"/>
          </a:sp3d>
        </p:spPr>
        <p:txBody>
          <a:bodyPr>
            <a:normAutofit lnSpcReduction="10000"/>
          </a:bodyPr>
          <a:lstStyle/>
          <a:p>
            <a:pPr marL="0" indent="0" algn="ctr">
              <a:buNone/>
            </a:pPr>
            <a:endParaRPr lang="en-US" sz="3000" b="1" dirty="0">
              <a:effectLst/>
              <a:latin typeface="Arial" pitchFamily="34" charset="0"/>
              <a:cs typeface="Arial" pitchFamily="34" charset="0"/>
            </a:endParaRPr>
          </a:p>
          <a:p>
            <a:pPr marL="0" indent="0" algn="ctr">
              <a:buNone/>
            </a:pPr>
            <a:r>
              <a:rPr lang="en-US" sz="4400" dirty="0">
                <a:effectLst/>
                <a:latin typeface="Times New Roman" panose="02020603050405020304" pitchFamily="18" charset="0"/>
                <a:cs typeface="Times New Roman" panose="02020603050405020304" pitchFamily="18" charset="0"/>
              </a:rPr>
              <a:t>INTRODUCTION</a:t>
            </a:r>
          </a:p>
          <a:p>
            <a:pPr marL="0" indent="0" algn="ctr">
              <a:buNone/>
            </a:pPr>
            <a:endParaRPr lang="en-US" sz="3000" b="1" dirty="0">
              <a:effectLst/>
              <a:latin typeface="Times New Roman" panose="02020603050405020304" pitchFamily="18" charset="0"/>
              <a:cs typeface="Times New Roman" panose="02020603050405020304" pitchFamily="18" charset="0"/>
            </a:endParaRPr>
          </a:p>
          <a:p>
            <a:pPr marL="0" indent="0" algn="ctr">
              <a:buNone/>
            </a:pPr>
            <a:r>
              <a:rPr lang="en-IN" dirty="0"/>
              <a:t>A deeply disturbing fact about India’s missing children is that, while on an average 174 children go missing every day, half of them remain untraceable. The National Crime Records Bureau (NCRB) report which was cited by the Ministry of Home Affairs (MHA) in the Parliament (LS Q no. 3928, 20–03–2018), more than one lakh children (1,11,569 in actual numbers) were reported to have gone missing till 2016, and 55,625 of them remained untraceable till the end of the year. The statistics are however, indicative of the absence of a national Missing Children’s repository. “There are no budgets earmarked for tracking missing people,” said an official source. </a:t>
            </a:r>
          </a:p>
          <a:p>
            <a:pPr marL="0" indent="0" algn="ctr">
              <a:buNone/>
            </a:pPr>
            <a:r>
              <a:rPr lang="en-IN" dirty="0"/>
              <a:t>Missing person identification and tracking can be done using intelligent video surveillance systems. Due to some reason, the people leave the home or some child or old men forget the route of their home. To this missing case, entry is updated in police station. By using CCTV camera technology, compare  each person with the available database and find these people.</a:t>
            </a:r>
          </a:p>
          <a:p>
            <a:pPr marL="0" indent="0" algn="ctr">
              <a:buNone/>
            </a:pPr>
            <a:r>
              <a:rPr lang="en-IN" dirty="0"/>
              <a:t>	</a:t>
            </a:r>
          </a:p>
        </p:txBody>
      </p:sp>
    </p:spTree>
    <p:extLst>
      <p:ext uri="{BB962C8B-B14F-4D97-AF65-F5344CB8AC3E}">
        <p14:creationId xmlns:p14="http://schemas.microsoft.com/office/powerpoint/2010/main" val="1326604891"/>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456" y="154547"/>
            <a:ext cx="11719775" cy="6530032"/>
          </a:xfrm>
        </p:spPr>
        <p:txBody>
          <a:bodyPr>
            <a:normAutofit/>
          </a:bodyPr>
          <a:lstStyle/>
          <a:p>
            <a:pPr marL="0" indent="0">
              <a:buNone/>
            </a:pPr>
            <a:endParaRPr lang="en-US" dirty="0">
              <a:effectLst/>
              <a:latin typeface="Times New Roman" panose="02020603050405020304" pitchFamily="18" charset="0"/>
              <a:cs typeface="Times New Roman" panose="02020603050405020304" pitchFamily="18" charset="0"/>
            </a:endParaRPr>
          </a:p>
          <a:p>
            <a:pPr marL="0" indent="0">
              <a:buNone/>
            </a:pPr>
            <a:r>
              <a:rPr lang="en-US" sz="2800" b="1" dirty="0">
                <a:effectLst/>
                <a:latin typeface="Arial" pitchFamily="34" charset="0"/>
                <a:cs typeface="Arial" pitchFamily="34" charset="0"/>
              </a:rPr>
              <a:t>					</a:t>
            </a:r>
            <a:r>
              <a:rPr lang="en-US" sz="2800" b="1" dirty="0">
                <a:effectLst/>
                <a:latin typeface="+mj-lt"/>
                <a:cs typeface="Arial" pitchFamily="34" charset="0"/>
              </a:rPr>
              <a:t>                      </a:t>
            </a:r>
            <a:r>
              <a:rPr lang="en-US" sz="4400" dirty="0">
                <a:effectLst/>
                <a:latin typeface="Times New Roman" panose="02020603050405020304" pitchFamily="18" charset="0"/>
                <a:cs typeface="Times New Roman" panose="02020603050405020304" pitchFamily="18" charset="0"/>
              </a:rPr>
              <a:t>PURPOSE</a:t>
            </a:r>
            <a:r>
              <a:rPr lang="en-US" b="1" dirty="0">
                <a:effectLst/>
                <a:latin typeface="Arial" pitchFamily="34" charset="0"/>
                <a:cs typeface="Arial" pitchFamily="34" charset="0"/>
              </a:rPr>
              <a:t>	 </a:t>
            </a:r>
          </a:p>
          <a:p>
            <a:pPr marL="0" indent="0" algn="ctr">
              <a:buNone/>
            </a:pPr>
            <a:r>
              <a:rPr lang="en-IN" dirty="0">
                <a:effectLst/>
              </a:rPr>
              <a:t>                   </a:t>
            </a:r>
          </a:p>
          <a:p>
            <a:pPr marL="0" indent="0" algn="ctr">
              <a:buNone/>
            </a:pPr>
            <a:r>
              <a:rPr lang="en-IN" dirty="0">
                <a:latin typeface="Times New Roman" panose="02020603050405020304" pitchFamily="18" charset="0"/>
                <a:ea typeface="Tahoma" panose="020B0604030504040204" pitchFamily="34" charset="0"/>
                <a:cs typeface="Times New Roman" panose="02020603050405020304" pitchFamily="18" charset="0"/>
              </a:rPr>
              <a:t>Our aim from the project is to make use of NumPy, Pandas, Matplotlib, TensorFlow, &amp; Keras libraries from python to extract the libraries for deep learning for the face detection and recognition.</a:t>
            </a:r>
          </a:p>
          <a:p>
            <a:pPr marL="0" indent="0" algn="ctr">
              <a:buNone/>
            </a:pP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IN" dirty="0">
                <a:latin typeface="Times New Roman" panose="02020603050405020304" pitchFamily="18" charset="0"/>
                <a:ea typeface="Tahoma" panose="020B0604030504040204" pitchFamily="34" charset="0"/>
                <a:cs typeface="Times New Roman" panose="02020603050405020304" pitchFamily="18" charset="0"/>
              </a:rPr>
              <a:t>  Secondly, to compare the person in the CCTV with the image of the missing person stored in the database.</a:t>
            </a:r>
          </a:p>
          <a:p>
            <a:pPr marL="0" indent="0" algn="ctr">
              <a:buNone/>
            </a:pPr>
            <a:endParaRPr lang="en-IN" dirty="0">
              <a:latin typeface="Times New Roman" panose="02020603050405020304" pitchFamily="18" charset="0"/>
              <a:ea typeface="Tahoma" panose="020B0604030504040204" pitchFamily="34" charset="0"/>
              <a:cs typeface="Times New Roman" panose="02020603050405020304" pitchFamily="18" charset="0"/>
            </a:endParaRPr>
          </a:p>
          <a:p>
            <a:pPr marL="0" indent="0" algn="ctr">
              <a:buNone/>
            </a:pPr>
            <a:r>
              <a:rPr lang="en-IN" dirty="0">
                <a:latin typeface="Times New Roman" panose="02020603050405020304" pitchFamily="18" charset="0"/>
                <a:ea typeface="Tahoma" panose="020B0604030504040204" pitchFamily="34" charset="0"/>
                <a:cs typeface="Times New Roman" panose="02020603050405020304" pitchFamily="18" charset="0"/>
              </a:rPr>
              <a:t>And in the end, if the missing person is detected, to send a message to the police station containing the location of that person.</a:t>
            </a:r>
          </a:p>
          <a:p>
            <a:pPr marL="0" indent="0" algn="ctr">
              <a:buNone/>
            </a:pP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970981"/>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973" y="0"/>
            <a:ext cx="11668864" cy="6606861"/>
          </a:xfrm>
        </p:spPr>
        <p:txBody>
          <a:bodyPr/>
          <a:lstStyle/>
          <a:p>
            <a:pPr marL="0" indent="0">
              <a:buNone/>
            </a:pPr>
            <a:r>
              <a:rPr lang="en-IN" sz="2800" b="1" dirty="0">
                <a:effectLst/>
                <a:latin typeface="Arial" pitchFamily="34" charset="0"/>
                <a:cs typeface="Arial" pitchFamily="34" charset="0"/>
              </a:rPr>
              <a:t>				</a:t>
            </a:r>
            <a:r>
              <a:rPr lang="en-IN" sz="2800" b="1" dirty="0">
                <a:effectLst/>
                <a:latin typeface="Times New Roman" panose="02020603050405020304" pitchFamily="18" charset="0"/>
                <a:cs typeface="Times New Roman" panose="02020603050405020304" pitchFamily="18" charset="0"/>
              </a:rPr>
              <a:t>                         BLOCK DIAGRAM</a:t>
            </a:r>
          </a:p>
          <a:p>
            <a:pPr marL="0" indent="0">
              <a:buNone/>
            </a:pPr>
            <a:endParaRPr lang="en-IN" b="1" dirty="0">
              <a:effectLst/>
            </a:endParaRPr>
          </a:p>
          <a:p>
            <a:pPr marL="0" indent="0">
              <a:buNone/>
            </a:pPr>
            <a:endParaRPr lang="en-IN" b="1" dirty="0">
              <a:effectLst/>
            </a:endParaRPr>
          </a:p>
          <a:p>
            <a:pPr marL="0" indent="0">
              <a:buNone/>
            </a:pPr>
            <a:r>
              <a:rPr lang="en-IN" b="1" dirty="0"/>
              <a:t>			</a:t>
            </a: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b="1" dirty="0">
              <a:effectLst/>
            </a:endParaRPr>
          </a:p>
          <a:p>
            <a:pPr marL="0" indent="0">
              <a:buNone/>
            </a:pPr>
            <a:endParaRPr lang="en-IN" dirty="0">
              <a:effectLst/>
            </a:endParaRPr>
          </a:p>
          <a:p>
            <a:endParaRPr lang="en-IN" dirty="0"/>
          </a:p>
        </p:txBody>
      </p:sp>
      <p:pic>
        <p:nvPicPr>
          <p:cNvPr id="41" name="Picture 40">
            <a:extLst>
              <a:ext uri="{FF2B5EF4-FFF2-40B4-BE49-F238E27FC236}">
                <a16:creationId xmlns:a16="http://schemas.microsoft.com/office/drawing/2014/main" id="{485F7D79-C8C2-4FCB-91C6-F71F54DC5E34}"/>
              </a:ext>
            </a:extLst>
          </p:cNvPr>
          <p:cNvPicPr>
            <a:picLocks noChangeAspect="1"/>
          </p:cNvPicPr>
          <p:nvPr/>
        </p:nvPicPr>
        <p:blipFill>
          <a:blip r:embed="rId2"/>
          <a:stretch>
            <a:fillRect/>
          </a:stretch>
        </p:blipFill>
        <p:spPr>
          <a:xfrm>
            <a:off x="1047405" y="465514"/>
            <a:ext cx="9335192" cy="6392486"/>
          </a:xfrm>
          <a:prstGeom prst="rect">
            <a:avLst/>
          </a:prstGeom>
        </p:spPr>
      </p:pic>
    </p:spTree>
    <p:extLst>
      <p:ext uri="{BB962C8B-B14F-4D97-AF65-F5344CB8AC3E}">
        <p14:creationId xmlns:p14="http://schemas.microsoft.com/office/powerpoint/2010/main" val="193581791"/>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589" y="0"/>
            <a:ext cx="9725891" cy="457196"/>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FLOW CHART</a:t>
            </a:r>
            <a:endParaRPr lang="en-US" sz="2800" dirty="0"/>
          </a:p>
        </p:txBody>
      </p:sp>
      <p:sp>
        <p:nvSpPr>
          <p:cNvPr id="18" name="Rectangle 16">
            <a:extLst>
              <a:ext uri="{FF2B5EF4-FFF2-40B4-BE49-F238E27FC236}">
                <a16:creationId xmlns:a16="http://schemas.microsoft.com/office/drawing/2014/main" id="{5B8E6001-1526-42D5-85D5-8891ABD93B2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24">
            <a:extLst>
              <a:ext uri="{FF2B5EF4-FFF2-40B4-BE49-F238E27FC236}">
                <a16:creationId xmlns:a16="http://schemas.microsoft.com/office/drawing/2014/main" id="{C9F99892-E690-4EC3-B6FD-97E026749480}"/>
              </a:ext>
            </a:extLst>
          </p:cNvPr>
          <p:cNvSpPr>
            <a:spLocks noChangeArrowheads="1"/>
          </p:cNvSpPr>
          <p:nvPr/>
        </p:nvSpPr>
        <p:spPr bwMode="auto">
          <a:xfrm>
            <a:off x="2190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1" name="Picture 20">
            <a:extLst>
              <a:ext uri="{FF2B5EF4-FFF2-40B4-BE49-F238E27FC236}">
                <a16:creationId xmlns:a16="http://schemas.microsoft.com/office/drawing/2014/main" id="{84C74FA8-4E7F-4C4A-8850-5F6DE6F7E4B1}"/>
              </a:ext>
            </a:extLst>
          </p:cNvPr>
          <p:cNvPicPr>
            <a:picLocks noChangeAspect="1"/>
          </p:cNvPicPr>
          <p:nvPr/>
        </p:nvPicPr>
        <p:blipFill>
          <a:blip r:embed="rId2"/>
          <a:stretch>
            <a:fillRect/>
          </a:stretch>
        </p:blipFill>
        <p:spPr>
          <a:xfrm>
            <a:off x="2954748" y="457196"/>
            <a:ext cx="6282503" cy="6292724"/>
          </a:xfrm>
          <a:prstGeom prst="rect">
            <a:avLst/>
          </a:prstGeom>
        </p:spPr>
      </p:pic>
    </p:spTree>
    <p:extLst>
      <p:ext uri="{BB962C8B-B14F-4D97-AF65-F5344CB8AC3E}">
        <p14:creationId xmlns:p14="http://schemas.microsoft.com/office/powerpoint/2010/main" val="3162123316"/>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42A3-2EE7-467F-8BE3-7CD5D01A9BEE}"/>
              </a:ext>
            </a:extLst>
          </p:cNvPr>
          <p:cNvSpPr>
            <a:spLocks noGrp="1"/>
          </p:cNvSpPr>
          <p:nvPr>
            <p:ph type="title"/>
          </p:nvPr>
        </p:nvSpPr>
        <p:spPr/>
        <p:txBody>
          <a:bodyPr/>
          <a:lstStyle/>
          <a:p>
            <a:pPr algn="ctr"/>
            <a:r>
              <a:rPr lang="en-IN" sz="4400" dirty="0"/>
              <a:t>SYSTEM ARCHITECTURE</a:t>
            </a:r>
          </a:p>
        </p:txBody>
      </p:sp>
      <p:pic>
        <p:nvPicPr>
          <p:cNvPr id="5" name="Content Placeholder 4">
            <a:extLst>
              <a:ext uri="{FF2B5EF4-FFF2-40B4-BE49-F238E27FC236}">
                <a16:creationId xmlns:a16="http://schemas.microsoft.com/office/drawing/2014/main" id="{48E6AE0D-6D30-4560-9D13-59AB08DF0FE5}"/>
              </a:ext>
            </a:extLst>
          </p:cNvPr>
          <p:cNvPicPr>
            <a:picLocks noGrp="1" noChangeAspect="1"/>
          </p:cNvPicPr>
          <p:nvPr>
            <p:ph idx="1"/>
          </p:nvPr>
        </p:nvPicPr>
        <p:blipFill>
          <a:blip r:embed="rId2"/>
          <a:stretch>
            <a:fillRect/>
          </a:stretch>
        </p:blipFill>
        <p:spPr>
          <a:xfrm>
            <a:off x="1762298" y="1504603"/>
            <a:ext cx="7439891" cy="5020887"/>
          </a:xfrm>
        </p:spPr>
      </p:pic>
    </p:spTree>
    <p:extLst>
      <p:ext uri="{BB962C8B-B14F-4D97-AF65-F5344CB8AC3E}">
        <p14:creationId xmlns:p14="http://schemas.microsoft.com/office/powerpoint/2010/main" val="2909004207"/>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6" y="334850"/>
            <a:ext cx="11731913" cy="6246253"/>
          </a:xfrm>
          <a:effectLst>
            <a:glow rad="228600">
              <a:schemeClr val="accent4">
                <a:satMod val="175000"/>
                <a:alpha val="40000"/>
              </a:schemeClr>
            </a:glow>
            <a:reflection blurRad="6350" stA="50000" endA="300" endPos="55000" dir="5400000" sy="-100000" algn="bl" rotWithShape="0"/>
            <a:softEdge rad="12700"/>
          </a:effectLst>
          <a:scene3d>
            <a:camera prst="orthographicFront"/>
            <a:lightRig rig="threePt" dir="t"/>
          </a:scene3d>
          <a:sp3d>
            <a:bevelT prst="angle"/>
          </a:sp3d>
        </p:spPr>
        <p:txBody>
          <a:bodyPr>
            <a:normAutofit/>
          </a:bodyPr>
          <a:lstStyle/>
          <a:p>
            <a:pPr marL="0" indent="0" algn="just">
              <a:buNone/>
            </a:pPr>
            <a:r>
              <a:rPr lang="en-IN" b="1" dirty="0"/>
              <a:t>				</a:t>
            </a:r>
            <a:r>
              <a:rPr lang="en-IN" b="1" dirty="0">
                <a:latin typeface="+mj-lt"/>
              </a:rPr>
              <a:t>                        </a:t>
            </a:r>
            <a:r>
              <a:rPr lang="en-IN" sz="4000" dirty="0">
                <a:latin typeface="Times New Roman" panose="02020603050405020304" pitchFamily="18" charset="0"/>
                <a:cs typeface="Times New Roman" panose="02020603050405020304" pitchFamily="18" charset="0"/>
              </a:rPr>
              <a:t>SOFTWARE DESIGNING </a:t>
            </a:r>
          </a:p>
          <a:p>
            <a:pPr marL="0" indent="0">
              <a:buNone/>
            </a:pPr>
            <a:endParaRPr lang="en-IN" b="1" dirty="0"/>
          </a:p>
          <a:p>
            <a:pPr lvl="0" fontAlgn="base"/>
            <a:r>
              <a:rPr lang="en-IN" dirty="0">
                <a:latin typeface="Times New Roman" panose="02020603050405020304" pitchFamily="18" charset="0"/>
                <a:cs typeface="Times New Roman" panose="02020603050405020304" pitchFamily="18" charset="0"/>
              </a:rPr>
              <a:t>Jupyter Notebook Environment </a:t>
            </a:r>
          </a:p>
          <a:p>
            <a:pPr lvl="0" fontAlgn="base"/>
            <a:r>
              <a:rPr lang="en-IN" dirty="0">
                <a:latin typeface="Times New Roman" panose="02020603050405020304" pitchFamily="18" charset="0"/>
                <a:cs typeface="Times New Roman" panose="02020603050405020304" pitchFamily="18" charset="0"/>
              </a:rPr>
              <a:t>Spyder IDE </a:t>
            </a:r>
          </a:p>
          <a:p>
            <a:pPr lvl="0" fontAlgn="base"/>
            <a:r>
              <a:rPr lang="en-IN" dirty="0">
                <a:latin typeface="Times New Roman" panose="02020603050405020304" pitchFamily="18" charset="0"/>
                <a:cs typeface="Times New Roman" panose="02020603050405020304" pitchFamily="18" charset="0"/>
              </a:rPr>
              <a:t>Deep Learning Algorithms </a:t>
            </a:r>
          </a:p>
          <a:p>
            <a:pPr lvl="0" fontAlgn="base"/>
            <a:r>
              <a:rPr lang="en-IN" dirty="0">
                <a:latin typeface="Times New Roman" panose="02020603050405020304" pitchFamily="18" charset="0"/>
                <a:cs typeface="Times New Roman" panose="02020603050405020304" pitchFamily="18" charset="0"/>
              </a:rPr>
              <a:t>Python (</a:t>
            </a:r>
            <a:r>
              <a:rPr lang="en-US" dirty="0">
                <a:latin typeface="Times New Roman" panose="02020603050405020304" pitchFamily="18" charset="0"/>
                <a:cs typeface="Times New Roman" panose="02020603050405020304" pitchFamily="18" charset="0"/>
              </a:rPr>
              <a:t>Sequential,Dense,Conv2D,MaxPool2D,Flatten)</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OpenCV</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We developed this “Finding Missing Person project” by using the Python language which is a interpreted and high level programming language and using the Deep Learning algorithms(CNN). For coding we used the Jupyter Notebook environment of the Anaconda distributions and the Spyder, it is an integrated scientific programming in the python language. API Documentation is used to send the message along with name and location of the missing person to the police station, whenever he is shown up in the CCTV.</a:t>
            </a:r>
          </a:p>
          <a:p>
            <a:pPr marL="0" indent="0" algn="just">
              <a:buNone/>
            </a:pPr>
            <a:endParaRPr lang="en-IN" sz="2800" b="1" dirty="0">
              <a:latin typeface="Arial" pitchFamily="34" charset="0"/>
              <a:cs typeface="Arial" pitchFamily="34" charset="0"/>
            </a:endParaRPr>
          </a:p>
        </p:txBody>
      </p:sp>
    </p:spTree>
    <p:extLst>
      <p:ext uri="{BB962C8B-B14F-4D97-AF65-F5344CB8AC3E}">
        <p14:creationId xmlns:p14="http://schemas.microsoft.com/office/powerpoint/2010/main" val="3326039453"/>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135"/>
            <a:ext cx="12192000" cy="822960"/>
          </a:xfrm>
        </p:spPr>
        <p:txBody>
          <a:bodyPr>
            <a:normAutofit/>
          </a:bodyPr>
          <a:lstStyle/>
          <a:p>
            <a:pPr algn="ctr"/>
            <a:r>
              <a:rPr lang="en-US" sz="4000" dirty="0">
                <a:effectLst/>
                <a:latin typeface="Times New Roman" panose="02020603050405020304" pitchFamily="18" charset="0"/>
                <a:cs typeface="Times New Roman" panose="02020603050405020304" pitchFamily="18" charset="0"/>
              </a:rPr>
              <a:t>EXPERIMENTAL</a:t>
            </a:r>
            <a:r>
              <a:rPr lang="en-US" sz="2800" b="1" dirty="0">
                <a:effectLst/>
                <a:latin typeface="Times New Roman" panose="02020603050405020304" pitchFamily="18" charset="0"/>
                <a:cs typeface="Times New Roman" panose="02020603050405020304" pitchFamily="18" charset="0"/>
              </a:rPr>
              <a:t> </a:t>
            </a:r>
            <a:r>
              <a:rPr lang="en-US" sz="4000" dirty="0">
                <a:effectLst/>
                <a:latin typeface="Times New Roman" panose="02020603050405020304" pitchFamily="18" charset="0"/>
                <a:cs typeface="Times New Roman" panose="02020603050405020304" pitchFamily="18" charset="0"/>
              </a:rPr>
              <a:t>INVESTIGATION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79665"/>
            <a:ext cx="12192000" cy="5378336"/>
          </a:xfrm>
        </p:spPr>
        <p:txBody>
          <a:bodyPr>
            <a:normAutofit/>
          </a:bodyPr>
          <a:lstStyle/>
          <a:p>
            <a:pPr marL="0" indent="0">
              <a:buNone/>
            </a:pPr>
            <a:endParaRPr lang="en-IN" dirty="0"/>
          </a:p>
          <a:p>
            <a:pPr marL="0" indent="0" algn="ctr">
              <a:buNone/>
            </a:pP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our project, we have used our own images(faces) as Dataset. This dataset contains two folders: test set and training set. In test set folder, we have 2 or more categories. Each category has the images of a particular person and the each category is named after the names of the face of person it contains. Similarly, in the training set folder. Having 160 images belonging to 2 classes in training set and 40 images belonging to 2 classes in test set(for 2 categories).  </a:t>
            </a:r>
          </a:p>
          <a:p>
            <a:pPr marL="0" indent="0" algn="ct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p>
          <a:p>
            <a:pPr>
              <a:buNone/>
            </a:pPr>
            <a:endParaRPr lang="en-US" sz="2400" dirty="0"/>
          </a:p>
          <a:p>
            <a:pPr>
              <a:buNone/>
            </a:pPr>
            <a:endParaRPr lang="en-US" sz="2400" dirty="0"/>
          </a:p>
          <a:p>
            <a:pPr>
              <a:buNone/>
            </a:pPr>
            <a:endParaRPr lang="en-US" sz="2400" dirty="0"/>
          </a:p>
        </p:txBody>
      </p:sp>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TotalTime>
  <Words>1024</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Century Gothic</vt:lpstr>
      <vt:lpstr>Times New Roman</vt:lpstr>
      <vt:lpstr>Wingdings 3</vt:lpstr>
      <vt:lpstr>Ion</vt:lpstr>
      <vt:lpstr>FINDING MISSING PERSON USING AI     Using Deep Learning  Team-10   Smart Bridge-Remote Summer Internship Program</vt:lpstr>
      <vt:lpstr>TABLE OF CONTENTS</vt:lpstr>
      <vt:lpstr>PowerPoint Presentation</vt:lpstr>
      <vt:lpstr>PowerPoint Presentation</vt:lpstr>
      <vt:lpstr>PowerPoint Presentation</vt:lpstr>
      <vt:lpstr>FLOW CHART</vt:lpstr>
      <vt:lpstr>SYSTEM ARCHITECTURE</vt:lpstr>
      <vt:lpstr>PowerPoint Presentation</vt:lpstr>
      <vt:lpstr>EXPERIMENTAL INVESTIGATION</vt:lpstr>
      <vt:lpstr>PowerPoint Presentation</vt:lpstr>
      <vt:lpstr>DISADVANTAGES </vt:lpstr>
      <vt:lpstr>APPLICATIONS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 APPROVAL PREDICTION                   Using Machine Learning    Smart Bridge-Remote Summer Internship Program</dc:title>
  <dc:creator>User</dc:creator>
  <cp:lastModifiedBy>Rishabh</cp:lastModifiedBy>
  <cp:revision>19</cp:revision>
  <dcterms:created xsi:type="dcterms:W3CDTF">2020-09-04T15:10:07Z</dcterms:created>
  <dcterms:modified xsi:type="dcterms:W3CDTF">2020-09-29T04:30:25Z</dcterms:modified>
</cp:coreProperties>
</file>