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8" r:id="rId3"/>
    <p:sldId id="257"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A2AEBC-F5E8-44CF-AAAA-532DA08B7BE0}"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197161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A2AEBC-F5E8-44CF-AAAA-532DA08B7BE0}"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3574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A2AEBC-F5E8-44CF-AAAA-532DA08B7BE0}"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5FC123-FB70-4C60-9FFE-50B9F823014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9201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BA2AEBC-F5E8-44CF-AAAA-532DA08B7BE0}"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1634620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BA2AEBC-F5E8-44CF-AAAA-532DA08B7BE0}"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5FC123-FB70-4C60-9FFE-50B9F823014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9979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BA2AEBC-F5E8-44CF-AAAA-532DA08B7BE0}"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2300122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A2AEBC-F5E8-44CF-AAAA-532DA08B7BE0}"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3701884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A2AEBC-F5E8-44CF-AAAA-532DA08B7BE0}"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247095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A2AEBC-F5E8-44CF-AAAA-532DA08B7BE0}"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82906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A2AEBC-F5E8-44CF-AAAA-532DA08B7BE0}"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40556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A2AEBC-F5E8-44CF-AAAA-532DA08B7BE0}"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44047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A2AEBC-F5E8-44CF-AAAA-532DA08B7BE0}" type="datetimeFigureOut">
              <a:rPr lang="en-IN" smtClean="0"/>
              <a:t>01-10-2020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117086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A2AEBC-F5E8-44CF-AAAA-532DA08B7BE0}" type="datetimeFigureOut">
              <a:rPr lang="en-IN" smtClean="0"/>
              <a:t>01-10-2020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12548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2AEBC-F5E8-44CF-AAAA-532DA08B7BE0}" type="datetimeFigureOut">
              <a:rPr lang="en-IN" smtClean="0"/>
              <a:t>01-10-2020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57582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A2AEBC-F5E8-44CF-AAAA-532DA08B7BE0}"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209554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A2AEBC-F5E8-44CF-AAAA-532DA08B7BE0}"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F5FC123-FB70-4C60-9FFE-50B9F823014F}" type="slidenum">
              <a:rPr lang="en-IN" smtClean="0"/>
              <a:t>‹#›</a:t>
            </a:fld>
            <a:endParaRPr lang="en-IN"/>
          </a:p>
        </p:txBody>
      </p:sp>
    </p:spTree>
    <p:extLst>
      <p:ext uri="{BB962C8B-B14F-4D97-AF65-F5344CB8AC3E}">
        <p14:creationId xmlns:p14="http://schemas.microsoft.com/office/powerpoint/2010/main" val="186341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A2AEBC-F5E8-44CF-AAAA-532DA08B7BE0}" type="datetimeFigureOut">
              <a:rPr lang="en-IN" smtClean="0"/>
              <a:t>01-10-2020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F5FC123-FB70-4C60-9FFE-50B9F823014F}" type="slidenum">
              <a:rPr lang="en-IN" smtClean="0"/>
              <a:t>‹#›</a:t>
            </a:fld>
            <a:endParaRPr lang="en-IN"/>
          </a:p>
        </p:txBody>
      </p:sp>
    </p:spTree>
    <p:extLst>
      <p:ext uri="{BB962C8B-B14F-4D97-AF65-F5344CB8AC3E}">
        <p14:creationId xmlns:p14="http://schemas.microsoft.com/office/powerpoint/2010/main" val="133827978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4957" y="633091"/>
            <a:ext cx="6096000" cy="3170099"/>
          </a:xfrm>
          <a:prstGeom prst="rect">
            <a:avLst/>
          </a:prstGeom>
        </p:spPr>
        <p:txBody>
          <a:bodyPr>
            <a:spAutoFit/>
          </a:bodyPr>
          <a:lstStyle/>
          <a:p>
            <a:pPr marL="1581150">
              <a:spcBef>
                <a:spcPts val="170"/>
              </a:spcBef>
              <a:spcAft>
                <a:spcPts val="0"/>
              </a:spcAft>
            </a:pPr>
            <a:r>
              <a:rPr lang="en-US" sz="40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a:rPr>
              <a:t>HUMAN DETECTION IN NATURAL DISASTERS USING YOLO v3</a:t>
            </a:r>
            <a:endParaRPr lang="en-IN" sz="4000" b="1" dirty="0">
              <a:solidFill>
                <a:schemeClr val="accent1">
                  <a:lumMod val="75000"/>
                </a:schemeClr>
              </a:solidFill>
              <a:effectLst>
                <a:outerShdw blurRad="38100" dist="38100" dir="2700000" algn="tl">
                  <a:srgbClr val="000000">
                    <a:alpha val="43137"/>
                  </a:srgbClr>
                </a:outerShdw>
              </a:effectLst>
              <a:latin typeface="Roboto"/>
              <a:ea typeface="Roboto"/>
            </a:endParaRPr>
          </a:p>
        </p:txBody>
      </p:sp>
      <p:sp>
        <p:nvSpPr>
          <p:cNvPr id="5" name="Rectangle 4"/>
          <p:cNvSpPr/>
          <p:nvPr/>
        </p:nvSpPr>
        <p:spPr>
          <a:xfrm>
            <a:off x="8006367" y="4870035"/>
            <a:ext cx="6096000" cy="1754326"/>
          </a:xfrm>
          <a:prstGeom prst="rect">
            <a:avLst/>
          </a:prstGeom>
        </p:spPr>
        <p:txBody>
          <a:bodyPr>
            <a:spAutoFit/>
          </a:bodyPr>
          <a:lstStyle/>
          <a:p>
            <a:r>
              <a:rPr lang="en-US" b="1" i="1" dirty="0">
                <a:solidFill>
                  <a:srgbClr val="000000"/>
                </a:solidFill>
              </a:rPr>
              <a:t>Developed By:</a:t>
            </a:r>
          </a:p>
          <a:p>
            <a:r>
              <a:rPr lang="en-US" b="1" i="1" dirty="0" smtClean="0">
                <a:solidFill>
                  <a:srgbClr val="000000"/>
                </a:solidFill>
              </a:rPr>
              <a:t>      </a:t>
            </a:r>
            <a:r>
              <a:rPr lang="en-US" b="1" i="1" dirty="0" err="1" smtClean="0">
                <a:solidFill>
                  <a:srgbClr val="000000"/>
                </a:solidFill>
              </a:rPr>
              <a:t>Sheetal</a:t>
            </a:r>
            <a:r>
              <a:rPr lang="en-US" b="1" i="1" dirty="0" smtClean="0">
                <a:solidFill>
                  <a:srgbClr val="000000"/>
                </a:solidFill>
              </a:rPr>
              <a:t> </a:t>
            </a:r>
            <a:r>
              <a:rPr lang="en-US" b="1" i="1" dirty="0">
                <a:solidFill>
                  <a:srgbClr val="000000"/>
                </a:solidFill>
              </a:rPr>
              <a:t>P</a:t>
            </a:r>
          </a:p>
          <a:p>
            <a:r>
              <a:rPr lang="en-US" b="1" i="1" dirty="0" smtClean="0">
                <a:solidFill>
                  <a:srgbClr val="000000"/>
                </a:solidFill>
              </a:rPr>
              <a:t>      </a:t>
            </a:r>
            <a:r>
              <a:rPr lang="en-US" b="1" i="1" dirty="0" err="1" smtClean="0">
                <a:solidFill>
                  <a:srgbClr val="000000"/>
                </a:solidFill>
              </a:rPr>
              <a:t>Meghana</a:t>
            </a:r>
            <a:r>
              <a:rPr lang="en-US" b="1" i="1" dirty="0" smtClean="0">
                <a:solidFill>
                  <a:srgbClr val="000000"/>
                </a:solidFill>
              </a:rPr>
              <a:t> </a:t>
            </a:r>
            <a:r>
              <a:rPr lang="en-US" b="1" i="1" dirty="0">
                <a:solidFill>
                  <a:srgbClr val="000000"/>
                </a:solidFill>
              </a:rPr>
              <a:t>H D</a:t>
            </a:r>
          </a:p>
          <a:p>
            <a:r>
              <a:rPr lang="en-US" b="1" i="1" dirty="0" smtClean="0">
                <a:solidFill>
                  <a:srgbClr val="000000"/>
                </a:solidFill>
              </a:rPr>
              <a:t>      </a:t>
            </a:r>
            <a:r>
              <a:rPr lang="en-US" b="1" i="1" dirty="0" err="1" smtClean="0">
                <a:solidFill>
                  <a:srgbClr val="000000"/>
                </a:solidFill>
              </a:rPr>
              <a:t>Vidyashree</a:t>
            </a:r>
            <a:r>
              <a:rPr lang="en-US" b="1" i="1" dirty="0" smtClean="0">
                <a:solidFill>
                  <a:srgbClr val="000000"/>
                </a:solidFill>
              </a:rPr>
              <a:t> </a:t>
            </a:r>
            <a:r>
              <a:rPr lang="en-US" b="1" i="1" dirty="0">
                <a:solidFill>
                  <a:srgbClr val="000000"/>
                </a:solidFill>
              </a:rPr>
              <a:t>M B</a:t>
            </a:r>
          </a:p>
          <a:p>
            <a:r>
              <a:rPr lang="en-US" b="1" i="1" dirty="0" smtClean="0">
                <a:solidFill>
                  <a:srgbClr val="000000"/>
                </a:solidFill>
              </a:rPr>
              <a:t>      </a:t>
            </a:r>
            <a:r>
              <a:rPr lang="en-US" b="1" i="1" dirty="0" err="1" smtClean="0">
                <a:solidFill>
                  <a:srgbClr val="000000"/>
                </a:solidFill>
              </a:rPr>
              <a:t>Smruthi</a:t>
            </a:r>
            <a:r>
              <a:rPr lang="en-US" b="1" i="1" dirty="0" smtClean="0">
                <a:solidFill>
                  <a:srgbClr val="000000"/>
                </a:solidFill>
              </a:rPr>
              <a:t> </a:t>
            </a:r>
            <a:r>
              <a:rPr lang="en-US" b="1" i="1" dirty="0">
                <a:solidFill>
                  <a:srgbClr val="000000"/>
                </a:solidFill>
              </a:rPr>
              <a:t>S </a:t>
            </a:r>
            <a:r>
              <a:rPr lang="en-US" b="1" i="1" dirty="0" err="1">
                <a:solidFill>
                  <a:srgbClr val="000000"/>
                </a:solidFill>
              </a:rPr>
              <a:t>Kiran</a:t>
            </a:r>
            <a:endParaRPr lang="en-US" b="1" i="1" dirty="0" smtClean="0">
              <a:solidFill>
                <a:schemeClr val="bg1"/>
              </a:solidFill>
            </a:endParaRPr>
          </a:p>
          <a:p>
            <a:endParaRPr lang="en-US" b="1" i="1" dirty="0">
              <a:solidFill>
                <a:schemeClr val="bg1"/>
              </a:solidFill>
            </a:endParaRPr>
          </a:p>
        </p:txBody>
      </p:sp>
    </p:spTree>
    <p:extLst>
      <p:ext uri="{BB962C8B-B14F-4D97-AF65-F5344CB8AC3E}">
        <p14:creationId xmlns:p14="http://schemas.microsoft.com/office/powerpoint/2010/main" val="694276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5793" y="1105701"/>
            <a:ext cx="6096000" cy="5878532"/>
          </a:xfrm>
          <a:prstGeom prst="rect">
            <a:avLst/>
          </a:prstGeom>
        </p:spPr>
        <p:txBody>
          <a:bodyPr>
            <a:spAutoFit/>
          </a:bodyPr>
          <a:lstStyle/>
          <a:p>
            <a:pPr>
              <a:spcBef>
                <a:spcPts val="55"/>
              </a:spcBef>
              <a:spcAft>
                <a:spcPts val="0"/>
              </a:spcAft>
            </a:pPr>
            <a:r>
              <a:rPr lang="en-US" sz="2000" b="1" dirty="0" smtClean="0">
                <a:effectLst/>
                <a:latin typeface="Times New Roman" panose="02020603050405020304" pitchFamily="18" charset="0"/>
                <a:ea typeface="RobotoRegular"/>
                <a:cs typeface="RobotoRegular"/>
              </a:rPr>
              <a:t> </a:t>
            </a:r>
            <a:endParaRPr lang="en-IN" sz="2000" dirty="0" smtClean="0">
              <a:effectLst/>
              <a:latin typeface="RobotoRegular"/>
              <a:ea typeface="RobotoRegular"/>
              <a:cs typeface="RobotoRegular"/>
            </a:endParaRPr>
          </a:p>
          <a:p>
            <a:pPr marL="342900" marR="67310" lvl="0" indent="-342900" algn="just">
              <a:lnSpc>
                <a:spcPct val="120000"/>
              </a:lnSpc>
              <a:spcAft>
                <a:spcPts val="0"/>
              </a:spcAft>
              <a:buSzPts val="1200"/>
              <a:buFont typeface="RobotoRegular"/>
              <a:buAutoNum type="arabicPeriod"/>
              <a:tabLst>
                <a:tab pos="513080" algn="l"/>
              </a:tabLst>
            </a:pPr>
            <a:r>
              <a:rPr lang="en-US" sz="2000" spc="-145" dirty="0" smtClean="0">
                <a:effectLst/>
                <a:latin typeface="Times New Roman" panose="02020603050405020304" pitchFamily="18" charset="0"/>
                <a:ea typeface="RobotoRegular"/>
                <a:cs typeface="RobotoRegular"/>
              </a:rPr>
              <a:t>Except from the improvements in precision observed in the classiﬁcation/prediction problems at the surveyed works, there are some </a:t>
            </a:r>
            <a:r>
              <a:rPr lang="en-US" sz="2000" spc="-15" dirty="0" smtClean="0">
                <a:effectLst/>
                <a:latin typeface="Times New Roman" panose="02020603050405020304" pitchFamily="18" charset="0"/>
                <a:ea typeface="RobotoRegular"/>
                <a:cs typeface="RobotoRegular"/>
              </a:rPr>
              <a:t>other </a:t>
            </a:r>
            <a:r>
              <a:rPr lang="en-US" sz="2000" spc="-145" dirty="0" smtClean="0">
                <a:effectLst/>
                <a:latin typeface="Times New Roman" panose="02020603050405020304" pitchFamily="18" charset="0"/>
                <a:ea typeface="RobotoRegular"/>
                <a:cs typeface="RobotoRegular"/>
              </a:rPr>
              <a:t>important advantages of using </a:t>
            </a:r>
            <a:r>
              <a:rPr lang="en-US" sz="2000" spc="-15" dirty="0" smtClean="0">
                <a:effectLst/>
                <a:latin typeface="Times New Roman" panose="02020603050405020304" pitchFamily="18" charset="0"/>
                <a:ea typeface="RobotoRegular"/>
                <a:cs typeface="RobotoRegular"/>
              </a:rPr>
              <a:t>YOLO </a:t>
            </a:r>
            <a:r>
              <a:rPr lang="en-US" sz="2000" spc="-145" dirty="0" smtClean="0">
                <a:effectLst/>
                <a:latin typeface="Times New Roman" panose="02020603050405020304" pitchFamily="18" charset="0"/>
                <a:ea typeface="RobotoRegular"/>
                <a:cs typeface="RobotoRegular"/>
              </a:rPr>
              <a:t>image processing. Previously, </a:t>
            </a:r>
            <a:r>
              <a:rPr lang="en-US" sz="2000" spc="-15" dirty="0" smtClean="0">
                <a:effectLst/>
                <a:latin typeface="Times New Roman" panose="02020603050405020304" pitchFamily="18" charset="0"/>
                <a:ea typeface="RobotoRegular"/>
                <a:cs typeface="RobotoRegular"/>
              </a:rPr>
              <a:t>traditional </a:t>
            </a:r>
            <a:r>
              <a:rPr lang="en-US" sz="2000" spc="-145" dirty="0" smtClean="0">
                <a:effectLst/>
                <a:latin typeface="Times New Roman" panose="02020603050405020304" pitchFamily="18" charset="0"/>
                <a:ea typeface="RobotoRegular"/>
                <a:cs typeface="RobotoRegular"/>
              </a:rPr>
              <a:t>approaches for image classiﬁcation tasks were based on hand-engineered features, whose performance and accuracy greatly affected the overall results. Feature engineering (FE) is a complex, time-consuming process which needs to be altered whenever the problem or the data set changes. Thus, FE constitutes an expensive effort that depends on experts’ knowledge and does not generalize well.</a:t>
            </a:r>
            <a:endParaRPr lang="en-IN" sz="2000" spc="-145" dirty="0" smtClean="0">
              <a:effectLst/>
              <a:latin typeface="RobotoRegular"/>
              <a:ea typeface="RobotoRegular"/>
              <a:cs typeface="RobotoRegular"/>
            </a:endParaRPr>
          </a:p>
          <a:p>
            <a:pPr marL="342900" marR="67945" lvl="0" indent="-342900" algn="just">
              <a:lnSpc>
                <a:spcPct val="120000"/>
              </a:lnSpc>
              <a:spcAft>
                <a:spcPts val="0"/>
              </a:spcAft>
              <a:buSzPts val="1200"/>
              <a:buFont typeface="RobotoRegular"/>
              <a:buAutoNum type="arabicPeriod"/>
              <a:tabLst>
                <a:tab pos="513080" algn="l"/>
              </a:tabLst>
            </a:pPr>
            <a:r>
              <a:rPr lang="en-US" sz="2000" spc="-145" dirty="0" smtClean="0">
                <a:effectLst/>
                <a:latin typeface="Times New Roman" panose="02020603050405020304" pitchFamily="18" charset="0"/>
                <a:ea typeface="RobotoRegular"/>
                <a:cs typeface="RobotoRegular"/>
              </a:rPr>
              <a:t>It seems to generalize well and they are quite robust even under challenging conditions such as illumination, complex background, size and orientation of </a:t>
            </a:r>
            <a:r>
              <a:rPr lang="en-US" sz="2000" spc="-20" dirty="0" smtClean="0">
                <a:effectLst/>
                <a:latin typeface="Times New Roman" panose="02020603050405020304" pitchFamily="18" charset="0"/>
                <a:ea typeface="RobotoRegular"/>
                <a:cs typeface="RobotoRegular"/>
              </a:rPr>
              <a:t>the </a:t>
            </a:r>
            <a:r>
              <a:rPr lang="en-US" sz="2000" spc="-145" dirty="0" smtClean="0">
                <a:effectLst/>
                <a:latin typeface="Times New Roman" panose="02020603050405020304" pitchFamily="18" charset="0"/>
                <a:ea typeface="RobotoRegular"/>
                <a:cs typeface="RobotoRegular"/>
              </a:rPr>
              <a:t>images, and different resolution. They can take preventive measures.</a:t>
            </a:r>
            <a:endParaRPr lang="en-IN" sz="2000" spc="-145" dirty="0" smtClean="0">
              <a:effectLst/>
              <a:latin typeface="RobotoRegular"/>
              <a:ea typeface="RobotoRegular"/>
              <a:cs typeface="RobotoRegular"/>
            </a:endParaRPr>
          </a:p>
          <a:p>
            <a:pPr>
              <a:spcAft>
                <a:spcPts val="0"/>
              </a:spcAft>
            </a:pPr>
            <a:r>
              <a:rPr lang="en-US" sz="2000" dirty="0" smtClean="0">
                <a:effectLst/>
                <a:latin typeface="Times New Roman" panose="02020603050405020304" pitchFamily="18" charset="0"/>
                <a:ea typeface="RobotoRegular"/>
                <a:cs typeface="RobotoRegular"/>
              </a:rPr>
              <a:t> </a:t>
            </a:r>
            <a:endParaRPr lang="en-IN" sz="2000" dirty="0">
              <a:effectLst/>
              <a:latin typeface="RobotoRegular"/>
              <a:ea typeface="RobotoRegular"/>
              <a:cs typeface="RobotoRegular"/>
            </a:endParaRPr>
          </a:p>
        </p:txBody>
      </p:sp>
      <p:sp>
        <p:nvSpPr>
          <p:cNvPr id="3" name="Rectangle 2"/>
          <p:cNvSpPr/>
          <p:nvPr/>
        </p:nvSpPr>
        <p:spPr>
          <a:xfrm>
            <a:off x="4458551" y="459370"/>
            <a:ext cx="3242875" cy="646331"/>
          </a:xfrm>
          <a:prstGeom prst="rect">
            <a:avLst/>
          </a:prstGeom>
        </p:spPr>
        <p:txBody>
          <a:bodyPr wrap="none">
            <a:spAutoFit/>
          </a:bodyPr>
          <a:lstStyle/>
          <a:p>
            <a:pPr marL="63500" indent="-257175">
              <a:spcBef>
                <a:spcPts val="765"/>
              </a:spcBef>
              <a:spcAft>
                <a:spcPts val="0"/>
              </a:spcAft>
            </a:pPr>
            <a:r>
              <a:rPr lang="en-US" sz="3600"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a:rPr>
              <a:t>ADVANTAGES</a:t>
            </a:r>
            <a:endParaRPr lang="en-IN" sz="3600" dirty="0" smtClean="0">
              <a:solidFill>
                <a:schemeClr val="accent1">
                  <a:lumMod val="75000"/>
                </a:schemeClr>
              </a:solidFill>
              <a:effectLst>
                <a:outerShdw blurRad="38100" dist="38100" dir="2700000" algn="tl">
                  <a:srgbClr val="000000">
                    <a:alpha val="43137"/>
                  </a:srgbClr>
                </a:outerShdw>
              </a:effectLst>
              <a:latin typeface="Roboto"/>
              <a:ea typeface="Roboto"/>
            </a:endParaRPr>
          </a:p>
        </p:txBody>
      </p:sp>
    </p:spTree>
    <p:extLst>
      <p:ext uri="{BB962C8B-B14F-4D97-AF65-F5344CB8AC3E}">
        <p14:creationId xmlns:p14="http://schemas.microsoft.com/office/powerpoint/2010/main" val="1986344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4389" y="1628711"/>
            <a:ext cx="6096000" cy="3964675"/>
          </a:xfrm>
          <a:prstGeom prst="rect">
            <a:avLst/>
          </a:prstGeom>
        </p:spPr>
        <p:txBody>
          <a:bodyPr>
            <a:spAutoFit/>
          </a:bodyPr>
          <a:lstStyle/>
          <a:p>
            <a:pPr marL="100965" indent="-257175">
              <a:spcAft>
                <a:spcPts val="0"/>
              </a:spcAft>
            </a:pPr>
            <a:endParaRPr lang="en-IN" sz="2200" b="1" dirty="0" smtClean="0">
              <a:effectLst/>
              <a:latin typeface="Roboto"/>
              <a:ea typeface="Roboto"/>
            </a:endParaRPr>
          </a:p>
          <a:p>
            <a:pPr>
              <a:spcBef>
                <a:spcPts val="55"/>
              </a:spcBef>
              <a:spcAft>
                <a:spcPts val="0"/>
              </a:spcAft>
            </a:pPr>
            <a:r>
              <a:rPr lang="en-US" sz="2200" b="1" dirty="0" smtClean="0">
                <a:effectLst/>
                <a:latin typeface="Times New Roman" panose="02020603050405020304" pitchFamily="18" charset="0"/>
                <a:ea typeface="RobotoRegular"/>
                <a:cs typeface="RobotoRegular"/>
              </a:rPr>
              <a:t> </a:t>
            </a:r>
            <a:endParaRPr lang="en-IN" sz="2200" dirty="0" smtClean="0">
              <a:effectLst/>
              <a:latin typeface="RobotoRegular"/>
              <a:ea typeface="RobotoRegular"/>
              <a:cs typeface="RobotoRegular"/>
            </a:endParaRPr>
          </a:p>
          <a:p>
            <a:pPr marL="342900" marR="66040" lvl="0" indent="-342900" algn="just">
              <a:lnSpc>
                <a:spcPct val="120000"/>
              </a:lnSpc>
              <a:spcAft>
                <a:spcPts val="0"/>
              </a:spcAft>
              <a:buSzPts val="1200"/>
              <a:buFont typeface="RobotoRegular"/>
              <a:buAutoNum type="arabicPeriod"/>
              <a:tabLst>
                <a:tab pos="589280" algn="l"/>
              </a:tabLst>
            </a:pPr>
            <a:r>
              <a:rPr lang="en-US" sz="2200" spc="-140" dirty="0" smtClean="0">
                <a:effectLst/>
                <a:latin typeface="Times New Roman" panose="02020603050405020304" pitchFamily="18" charset="0"/>
                <a:ea typeface="RobotoRegular"/>
                <a:cs typeface="RobotoRegular"/>
              </a:rPr>
              <a:t>The main disadvantage is that sometimes it can take much longer to train. </a:t>
            </a:r>
            <a:r>
              <a:rPr lang="en-US" sz="2200" spc="-15" dirty="0" smtClean="0">
                <a:effectLst/>
                <a:latin typeface="Times New Roman" panose="02020603050405020304" pitchFamily="18" charset="0"/>
                <a:ea typeface="RobotoRegular"/>
                <a:cs typeface="RobotoRegular"/>
              </a:rPr>
              <a:t>However, </a:t>
            </a:r>
            <a:r>
              <a:rPr lang="en-US" sz="2200" spc="-140" dirty="0" smtClean="0">
                <a:effectLst/>
                <a:latin typeface="Times New Roman" panose="02020603050405020304" pitchFamily="18" charset="0"/>
                <a:ea typeface="RobotoRegular"/>
                <a:cs typeface="RobotoRegular"/>
              </a:rPr>
              <a:t>after training, their testing time e</a:t>
            </a:r>
            <a:r>
              <a:rPr lang="en-US" sz="2200" spc="-140" dirty="0" smtClean="0">
                <a:effectLst/>
                <a:latin typeface="Cambria Math" panose="02040503050406030204" pitchFamily="18" charset="0"/>
                <a:ea typeface="RobotoRegular"/>
                <a:cs typeface="Cambria Math" panose="02040503050406030204" pitchFamily="18" charset="0"/>
              </a:rPr>
              <a:t>ﬃ</a:t>
            </a:r>
            <a:r>
              <a:rPr lang="en-US" sz="2200" spc="-140" dirty="0" smtClean="0">
                <a:effectLst/>
                <a:latin typeface="Times New Roman" panose="02020603050405020304" pitchFamily="18" charset="0"/>
                <a:ea typeface="RobotoRegular"/>
                <a:cs typeface="RobotoRegular"/>
              </a:rPr>
              <a:t>ciency is much faster than </a:t>
            </a:r>
            <a:r>
              <a:rPr lang="en-US" sz="2200" spc="-15" dirty="0" smtClean="0">
                <a:effectLst/>
                <a:latin typeface="Times New Roman" panose="02020603050405020304" pitchFamily="18" charset="0"/>
                <a:ea typeface="RobotoRegular"/>
                <a:cs typeface="RobotoRegular"/>
              </a:rPr>
              <a:t>other </a:t>
            </a:r>
            <a:r>
              <a:rPr lang="en-US" sz="2200" spc="-140" dirty="0" smtClean="0">
                <a:effectLst/>
                <a:latin typeface="Times New Roman" panose="02020603050405020304" pitchFamily="18" charset="0"/>
                <a:ea typeface="RobotoRegular"/>
                <a:cs typeface="RobotoRegular"/>
              </a:rPr>
              <a:t>methods</a:t>
            </a:r>
            <a:endParaRPr lang="en-IN" sz="2200" spc="-140" dirty="0" smtClean="0">
              <a:effectLst/>
              <a:latin typeface="RobotoRegular"/>
              <a:ea typeface="RobotoRegular"/>
              <a:cs typeface="RobotoRegular"/>
            </a:endParaRPr>
          </a:p>
          <a:p>
            <a:pPr marL="342900" marR="74930" lvl="0" indent="-342900" algn="just">
              <a:lnSpc>
                <a:spcPct val="120000"/>
              </a:lnSpc>
              <a:spcAft>
                <a:spcPts val="0"/>
              </a:spcAft>
              <a:buSzPts val="1200"/>
              <a:buFont typeface="RobotoRegular"/>
              <a:buAutoNum type="arabicPeriod"/>
              <a:tabLst>
                <a:tab pos="513080" algn="l"/>
              </a:tabLst>
            </a:pPr>
            <a:r>
              <a:rPr lang="en-US" sz="2200" spc="-140" dirty="0" smtClean="0">
                <a:effectLst/>
                <a:latin typeface="Times New Roman" panose="02020603050405020304" pitchFamily="18" charset="0"/>
                <a:ea typeface="RobotoRegular"/>
                <a:cs typeface="RobotoRegular"/>
              </a:rPr>
              <a:t>Other disadvantages include problems that might occur when using pre-trained models on similar and smaller data sets, optimization issues because of </a:t>
            </a:r>
            <a:r>
              <a:rPr lang="en-US" sz="2200" spc="-30" dirty="0" smtClean="0">
                <a:effectLst/>
                <a:latin typeface="Times New Roman" panose="02020603050405020304" pitchFamily="18" charset="0"/>
                <a:ea typeface="RobotoRegular"/>
                <a:cs typeface="RobotoRegular"/>
              </a:rPr>
              <a:t>the </a:t>
            </a:r>
            <a:r>
              <a:rPr lang="en-US" sz="2200" spc="-140" dirty="0" smtClean="0">
                <a:effectLst/>
                <a:latin typeface="Times New Roman" panose="02020603050405020304" pitchFamily="18" charset="0"/>
                <a:ea typeface="RobotoRegular"/>
                <a:cs typeface="RobotoRegular"/>
              </a:rPr>
              <a:t>models’ complexity, as well as hardware restrictions.</a:t>
            </a:r>
            <a:endParaRPr lang="en-IN" sz="2200" spc="-140" dirty="0" smtClean="0">
              <a:effectLst/>
              <a:latin typeface="RobotoRegular"/>
              <a:ea typeface="RobotoRegular"/>
              <a:cs typeface="RobotoRegular"/>
            </a:endParaRPr>
          </a:p>
          <a:p>
            <a:pPr>
              <a:spcAft>
                <a:spcPts val="0"/>
              </a:spcAft>
            </a:pPr>
            <a:r>
              <a:rPr lang="en-US" sz="2200" dirty="0" smtClean="0">
                <a:effectLst/>
                <a:latin typeface="Times New Roman" panose="02020603050405020304" pitchFamily="18" charset="0"/>
                <a:ea typeface="RobotoRegular"/>
                <a:cs typeface="RobotoRegular"/>
              </a:rPr>
              <a:t> </a:t>
            </a:r>
            <a:endParaRPr lang="en-IN" sz="2200" dirty="0">
              <a:effectLst/>
              <a:latin typeface="RobotoRegular"/>
              <a:ea typeface="RobotoRegular"/>
              <a:cs typeface="RobotoRegular"/>
            </a:endParaRPr>
          </a:p>
        </p:txBody>
      </p:sp>
      <p:sp>
        <p:nvSpPr>
          <p:cNvPr id="3" name="Rectangle 2"/>
          <p:cNvSpPr/>
          <p:nvPr/>
        </p:nvSpPr>
        <p:spPr>
          <a:xfrm>
            <a:off x="4319055" y="784468"/>
            <a:ext cx="3986669" cy="646331"/>
          </a:xfrm>
          <a:prstGeom prst="rect">
            <a:avLst/>
          </a:prstGeom>
        </p:spPr>
        <p:txBody>
          <a:bodyPr wrap="none">
            <a:spAutoFit/>
          </a:bodyPr>
          <a:lstStyle/>
          <a:p>
            <a:r>
              <a:rPr lang="en-US" sz="3600"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a:rPr>
              <a:t>DISADVANTAGES</a:t>
            </a:r>
            <a:endParaRPr lang="en-IN" sz="3600"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2067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5273" y="1858301"/>
            <a:ext cx="7037630" cy="4154984"/>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Natural disasters reflect people's vulnerability or their susceptibility to be affected when confronted with floods, cyclones, volcanic eruptions, </a:t>
            </a:r>
            <a:r>
              <a:rPr lang="en-US" sz="2200" dirty="0" err="1">
                <a:latin typeface="Times New Roman" panose="02020603050405020304" pitchFamily="18" charset="0"/>
                <a:cs typeface="Times New Roman" panose="02020603050405020304" pitchFamily="18" charset="0"/>
              </a:rPr>
              <a:t>landslides.The</a:t>
            </a:r>
            <a:r>
              <a:rPr lang="en-US" sz="2200" dirty="0">
                <a:latin typeface="Times New Roman" panose="02020603050405020304" pitchFamily="18" charset="0"/>
                <a:cs typeface="Times New Roman" panose="02020603050405020304" pitchFamily="18" charset="0"/>
              </a:rPr>
              <a:t> paper showcases our work performed to train an object detection model capable of detecting the humans in natural disasters. The collection of images for dataset to train the model consisting images of natural disasters like </a:t>
            </a:r>
            <a:r>
              <a:rPr lang="en-US" sz="2200" dirty="0" err="1">
                <a:latin typeface="Times New Roman" panose="02020603050405020304" pitchFamily="18" charset="0"/>
                <a:cs typeface="Times New Roman" panose="02020603050405020304" pitchFamily="18" charset="0"/>
              </a:rPr>
              <a:t>floods,uraicane</a:t>
            </a:r>
            <a:r>
              <a:rPr lang="en-US" sz="2200" dirty="0">
                <a:latin typeface="Times New Roman" panose="02020603050405020304" pitchFamily="18" charset="0"/>
                <a:cs typeface="Times New Roman" panose="02020603050405020304" pitchFamily="18" charset="0"/>
              </a:rPr>
              <a:t>, earthquake .Tiny YOLOv3, a CNN which is capable to identify the humans in natural disasters, which helps to identify humans who are in danger as early as possible. These capacities have to be utilized to reduce the risk of disaster.</a:t>
            </a:r>
            <a:endParaRPr lang="en-IN" sz="2200" dirty="0">
              <a:latin typeface="Times New Roman" panose="02020603050405020304" pitchFamily="18" charset="0"/>
              <a:cs typeface="Times New Roman" panose="02020603050405020304" pitchFamily="18" charset="0"/>
            </a:endParaRPr>
          </a:p>
        </p:txBody>
      </p:sp>
      <p:sp>
        <p:nvSpPr>
          <p:cNvPr id="3" name="Rectangle 2"/>
          <p:cNvSpPr/>
          <p:nvPr/>
        </p:nvSpPr>
        <p:spPr>
          <a:xfrm>
            <a:off x="4166066" y="655680"/>
            <a:ext cx="3153427" cy="646331"/>
          </a:xfrm>
          <a:prstGeom prst="rect">
            <a:avLst/>
          </a:prstGeom>
        </p:spPr>
        <p:txBody>
          <a:bodyPr wrap="none">
            <a:spAutoFit/>
          </a:bodyPr>
          <a:lstStyle/>
          <a:p>
            <a:pPr lvl="0" algn="r">
              <a:spcBef>
                <a:spcPts val="255"/>
              </a:spcBef>
              <a:spcAft>
                <a:spcPts val="0"/>
              </a:spcAft>
              <a:buSzPts val="1400"/>
              <a:tabLst>
                <a:tab pos="363855" algn="l"/>
              </a:tabLst>
            </a:pPr>
            <a:r>
              <a:rPr lang="en-US" sz="3600" spc="-5"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Roboto"/>
              </a:rPr>
              <a:t>CONCLUSION</a:t>
            </a:r>
            <a:endParaRPr lang="en-IN" sz="3600" spc="-5" dirty="0" smtClean="0">
              <a:solidFill>
                <a:schemeClr val="accent1">
                  <a:lumMod val="75000"/>
                </a:schemeClr>
              </a:solidFill>
              <a:effectLst>
                <a:outerShdw blurRad="38100" dist="38100" dir="2700000" algn="tl">
                  <a:srgbClr val="000000">
                    <a:alpha val="43137"/>
                  </a:srgbClr>
                </a:outerShdw>
              </a:effectLst>
              <a:latin typeface="Roboto"/>
              <a:ea typeface="Roboto"/>
            </a:endParaRPr>
          </a:p>
        </p:txBody>
      </p:sp>
    </p:spTree>
    <p:extLst>
      <p:ext uri="{BB962C8B-B14F-4D97-AF65-F5344CB8AC3E}">
        <p14:creationId xmlns:p14="http://schemas.microsoft.com/office/powerpoint/2010/main" val="1746779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626" y="629923"/>
            <a:ext cx="4658648" cy="646331"/>
          </a:xfrm>
          <a:prstGeom prst="rect">
            <a:avLst/>
          </a:prstGeom>
        </p:spPr>
        <p:txBody>
          <a:bodyPr wrap="none">
            <a:spAutoFit/>
          </a:bodyPr>
          <a:lstStyle/>
          <a:p>
            <a:r>
              <a:rPr lang="en-US" sz="3600" dirty="0" smtClean="0">
                <a:solidFill>
                  <a:schemeClr val="accent1">
                    <a:lumMod val="75000"/>
                  </a:schemeClr>
                </a:solidFill>
                <a:effectLst>
                  <a:outerShdw blurRad="38100" dist="38100" dir="2700000" algn="tl">
                    <a:srgbClr val="000000">
                      <a:alpha val="43137"/>
                    </a:srgbClr>
                  </a:outerShdw>
                </a:effectLst>
              </a:rPr>
              <a:t>TABLE OF CONTENTS</a:t>
            </a:r>
            <a:endParaRPr lang="en-IN" sz="3600" dirty="0">
              <a:solidFill>
                <a:schemeClr val="accent1">
                  <a:lumMod val="75000"/>
                </a:schemeClr>
              </a:solidFill>
              <a:effectLst>
                <a:outerShdw blurRad="38100" dist="38100" dir="2700000" algn="tl">
                  <a:srgbClr val="000000">
                    <a:alpha val="43137"/>
                  </a:srgbClr>
                </a:outerShdw>
              </a:effectLst>
            </a:endParaRPr>
          </a:p>
        </p:txBody>
      </p:sp>
      <p:sp>
        <p:nvSpPr>
          <p:cNvPr id="3" name="Rectangle 2"/>
          <p:cNvSpPr/>
          <p:nvPr/>
        </p:nvSpPr>
        <p:spPr>
          <a:xfrm>
            <a:off x="3325626" y="2223323"/>
            <a:ext cx="6096000" cy="3046988"/>
          </a:xfrm>
          <a:prstGeom prst="rect">
            <a:avLst/>
          </a:prstGeom>
        </p:spPr>
        <p:txBody>
          <a:bodyPr>
            <a:spAutoFit/>
          </a:bodyPr>
          <a:lstStyle/>
          <a:p>
            <a:pPr marL="285750" indent="-285750">
              <a:buFont typeface="Wingdings" panose="05000000000000000000" pitchFamily="2" charset="2"/>
              <a:buChar char="Ø"/>
            </a:pPr>
            <a:r>
              <a:rPr lang="en-US" sz="2400" dirty="0" smtClean="0"/>
              <a:t>Introduction</a:t>
            </a:r>
          </a:p>
          <a:p>
            <a:pPr marL="285750" indent="-285750">
              <a:buFont typeface="Wingdings" panose="05000000000000000000" pitchFamily="2" charset="2"/>
              <a:buChar char="Ø"/>
            </a:pPr>
            <a:r>
              <a:rPr lang="en-US" sz="2400" dirty="0" smtClean="0"/>
              <a:t>Purpose</a:t>
            </a:r>
          </a:p>
          <a:p>
            <a:pPr marL="285750" indent="-285750">
              <a:buFont typeface="Wingdings" panose="05000000000000000000" pitchFamily="2" charset="2"/>
              <a:buChar char="Ø"/>
            </a:pPr>
            <a:r>
              <a:rPr lang="en-US" sz="2400" dirty="0" smtClean="0"/>
              <a:t>Block Diagram </a:t>
            </a:r>
          </a:p>
          <a:p>
            <a:pPr marL="285750" indent="-285750">
              <a:buFont typeface="Wingdings" panose="05000000000000000000" pitchFamily="2" charset="2"/>
              <a:buChar char="Ø"/>
            </a:pPr>
            <a:r>
              <a:rPr lang="en-US" sz="2400" dirty="0" smtClean="0"/>
              <a:t>Flow Chart</a:t>
            </a:r>
          </a:p>
          <a:p>
            <a:pPr marL="285750" indent="-285750">
              <a:buFont typeface="Wingdings" panose="05000000000000000000" pitchFamily="2" charset="2"/>
              <a:buChar char="Ø"/>
            </a:pPr>
            <a:r>
              <a:rPr lang="en-US" sz="2400" dirty="0" smtClean="0"/>
              <a:t>Software Designing</a:t>
            </a:r>
          </a:p>
          <a:p>
            <a:pPr marL="285750" indent="-285750">
              <a:buFont typeface="Wingdings" panose="05000000000000000000" pitchFamily="2" charset="2"/>
              <a:buChar char="Ø"/>
            </a:pPr>
            <a:r>
              <a:rPr lang="en-US" sz="2400" dirty="0" smtClean="0"/>
              <a:t>Result</a:t>
            </a:r>
          </a:p>
          <a:p>
            <a:pPr marL="285750" indent="-285750">
              <a:buFont typeface="Wingdings" panose="05000000000000000000" pitchFamily="2" charset="2"/>
              <a:buChar char="Ø"/>
            </a:pPr>
            <a:r>
              <a:rPr lang="en-US" sz="2400" dirty="0" smtClean="0"/>
              <a:t>Advantages and Disadvantages</a:t>
            </a:r>
          </a:p>
          <a:p>
            <a:pPr marL="285750" indent="-285750">
              <a:buFont typeface="Wingdings" panose="05000000000000000000" pitchFamily="2" charset="2"/>
              <a:buChar char="Ø"/>
            </a:pPr>
            <a:r>
              <a:rPr lang="en-US" sz="2400" dirty="0" smtClean="0"/>
              <a:t>Conclusion</a:t>
            </a:r>
          </a:p>
        </p:txBody>
      </p:sp>
    </p:spTree>
    <p:extLst>
      <p:ext uri="{BB962C8B-B14F-4D97-AF65-F5344CB8AC3E}">
        <p14:creationId xmlns:p14="http://schemas.microsoft.com/office/powerpoint/2010/main" val="1418879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7900" y="460106"/>
            <a:ext cx="3573414" cy="646331"/>
          </a:xfrm>
          <a:prstGeom prst="rect">
            <a:avLst/>
          </a:prstGeom>
        </p:spPr>
        <p:txBody>
          <a:bodyPr wrap="none">
            <a:spAutoFit/>
          </a:bodyPr>
          <a:lstStyle/>
          <a:p>
            <a:r>
              <a:rPr lang="en-US" sz="3600" dirty="0" smtClean="0">
                <a:solidFill>
                  <a:schemeClr val="accent1">
                    <a:lumMod val="75000"/>
                  </a:schemeClr>
                </a:solidFill>
                <a:effectLst>
                  <a:outerShdw blurRad="38100" dist="38100" dir="2700000" algn="tl">
                    <a:srgbClr val="000000">
                      <a:alpha val="43137"/>
                    </a:srgbClr>
                  </a:outerShdw>
                </a:effectLst>
              </a:rPr>
              <a:t>INTRODUCTION</a:t>
            </a:r>
            <a:endParaRPr lang="en-IN" sz="3600" dirty="0">
              <a:solidFill>
                <a:schemeClr val="accent1">
                  <a:lumMod val="75000"/>
                </a:schemeClr>
              </a:solidFill>
              <a:effectLst>
                <a:outerShdw blurRad="38100" dist="38100" dir="2700000" algn="tl">
                  <a:srgbClr val="000000">
                    <a:alpha val="43137"/>
                  </a:srgbClr>
                </a:outerShdw>
              </a:effectLst>
            </a:endParaRPr>
          </a:p>
        </p:txBody>
      </p:sp>
      <p:sp>
        <p:nvSpPr>
          <p:cNvPr id="3" name="Rectangle 2"/>
          <p:cNvSpPr/>
          <p:nvPr/>
        </p:nvSpPr>
        <p:spPr>
          <a:xfrm>
            <a:off x="2468879" y="1358962"/>
            <a:ext cx="8334103" cy="4616648"/>
          </a:xfrm>
          <a:prstGeom prst="rect">
            <a:avLst/>
          </a:prstGeom>
        </p:spPr>
        <p:txBody>
          <a:bodyPr wrap="square">
            <a:spAutoFit/>
          </a:bodyPr>
          <a:lstStyle/>
          <a:p>
            <a:pPr marL="285750" indent="-285750">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 natural disaster is a major adverse event resulting from natural processes of the Earth; examples are floods, hurricanes, tornadoes, volcanic eruptions, earthquakes, tsunamis, and other geologic processes</a:t>
            </a:r>
            <a:r>
              <a:rPr lang="en-US" sz="2100" dirty="0" smtClean="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After </a:t>
            </a:r>
            <a:r>
              <a:rPr lang="en-US" sz="2100" dirty="0">
                <a:latin typeface="Times New Roman" panose="02020603050405020304" pitchFamily="18" charset="0"/>
                <a:cs typeface="Times New Roman" panose="02020603050405020304" pitchFamily="18" charset="0"/>
              </a:rPr>
              <a:t>Natural disaster happened the rescue team will go to that place to help the people. </a:t>
            </a:r>
            <a:r>
              <a:rPr lang="en-US" sz="2100" dirty="0" smtClean="0">
                <a:latin typeface="Times New Roman" panose="02020603050405020304" pitchFamily="18" charset="0"/>
                <a:cs typeface="Times New Roman" panose="02020603050405020304" pitchFamily="18" charset="0"/>
              </a:rPr>
              <a:t>But </a:t>
            </a:r>
            <a:r>
              <a:rPr lang="en-US" sz="2100" dirty="0">
                <a:latin typeface="Times New Roman" panose="02020603050405020304" pitchFamily="18" charset="0"/>
                <a:cs typeface="Times New Roman" panose="02020603050405020304" pitchFamily="18" charset="0"/>
              </a:rPr>
              <a:t>during such kind of disaster there will be places where humans cannot go and identify people to deliver help, by the time they identify them the person might lose his </a:t>
            </a:r>
            <a:r>
              <a:rPr lang="en-US" sz="2100" dirty="0" smtClean="0">
                <a:latin typeface="Times New Roman" panose="02020603050405020304" pitchFamily="18" charset="0"/>
                <a:cs typeface="Times New Roman" panose="02020603050405020304" pitchFamily="18" charset="0"/>
              </a:rPr>
              <a:t>life</a:t>
            </a:r>
            <a:r>
              <a:rPr lang="en-US" sz="2100" dirty="0" smtClean="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To </a:t>
            </a:r>
            <a:r>
              <a:rPr lang="en-US" sz="2100" dirty="0">
                <a:latin typeface="Times New Roman" panose="02020603050405020304" pitchFamily="18" charset="0"/>
                <a:cs typeface="Times New Roman" panose="02020603050405020304" pitchFamily="18" charset="0"/>
              </a:rPr>
              <a:t>avoid this scenario there should be a device which can </a:t>
            </a:r>
            <a:r>
              <a:rPr lang="en-US" sz="2100" dirty="0" smtClean="0">
                <a:latin typeface="Times New Roman" panose="02020603050405020304" pitchFamily="18" charset="0"/>
                <a:cs typeface="Times New Roman" panose="02020603050405020304" pitchFamily="18" charset="0"/>
              </a:rPr>
              <a:t>cover </a:t>
            </a:r>
            <a:r>
              <a:rPr lang="en-US" sz="2100" dirty="0">
                <a:latin typeface="Times New Roman" panose="02020603050405020304" pitchFamily="18" charset="0"/>
                <a:cs typeface="Times New Roman" panose="02020603050405020304" pitchFamily="18" charset="0"/>
              </a:rPr>
              <a:t>the areas where a human cannot enter which helps rescue teams to deliver help faster</a:t>
            </a:r>
            <a:r>
              <a:rPr lang="en-US" sz="21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We are building a Device which will have a camera that will be in continuous video </a:t>
            </a:r>
            <a:r>
              <a:rPr lang="en-US" sz="2100" dirty="0" smtClean="0">
                <a:latin typeface="Times New Roman" panose="02020603050405020304" pitchFamily="18" charset="0"/>
                <a:cs typeface="Times New Roman" panose="02020603050405020304" pitchFamily="18" charset="0"/>
              </a:rPr>
              <a:t>streaming, it </a:t>
            </a:r>
            <a:r>
              <a:rPr lang="en-US" sz="2100" dirty="0">
                <a:latin typeface="Times New Roman" panose="02020603050405020304" pitchFamily="18" charset="0"/>
                <a:cs typeface="Times New Roman" panose="02020603050405020304" pitchFamily="18" charset="0"/>
              </a:rPr>
              <a:t>will detect the human being with the help of YOLO object detection algorithm. </a:t>
            </a:r>
            <a:endParaRPr lang="en-US" sz="21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If </a:t>
            </a:r>
            <a:r>
              <a:rPr lang="en-US" sz="2100" dirty="0">
                <a:latin typeface="Times New Roman" panose="02020603050405020304" pitchFamily="18" charset="0"/>
                <a:cs typeface="Times New Roman" panose="02020603050405020304" pitchFamily="18" charset="0"/>
              </a:rPr>
              <a:t>it detects the person then it will send the image </a:t>
            </a:r>
            <a:r>
              <a:rPr lang="en-US" sz="2100" dirty="0" smtClean="0">
                <a:latin typeface="Times New Roman" panose="02020603050405020304" pitchFamily="18" charset="0"/>
                <a:cs typeface="Times New Roman" panose="02020603050405020304" pitchFamily="18" charset="0"/>
              </a:rPr>
              <a:t>to admin </a:t>
            </a:r>
            <a:r>
              <a:rPr lang="en-US" sz="2100" dirty="0">
                <a:latin typeface="Times New Roman" panose="02020603050405020304" pitchFamily="18" charset="0"/>
                <a:cs typeface="Times New Roman" panose="02020603050405020304" pitchFamily="18" charset="0"/>
              </a:rPr>
              <a:t>department.</a:t>
            </a:r>
            <a:r>
              <a:rPr lang="en-US" sz="2100" dirty="0" smtClean="0">
                <a:latin typeface="Times New Roman" panose="02020603050405020304" pitchFamily="18" charset="0"/>
                <a:cs typeface="Times New Roman" panose="02020603050405020304" pitchFamily="18" charset="0"/>
              </a:rPr>
              <a:t> </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05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71663" y="591286"/>
            <a:ext cx="2190023" cy="646331"/>
          </a:xfrm>
          <a:prstGeom prst="rect">
            <a:avLst/>
          </a:prstGeom>
        </p:spPr>
        <p:txBody>
          <a:bodyPr wrap="none">
            <a:spAutoFit/>
          </a:bodyPr>
          <a:lstStyle/>
          <a:p>
            <a:r>
              <a:rPr lang="en-US" sz="3600" dirty="0" smtClean="0">
                <a:solidFill>
                  <a:schemeClr val="accent1">
                    <a:lumMod val="75000"/>
                  </a:schemeClr>
                </a:solidFill>
                <a:effectLst>
                  <a:outerShdw blurRad="38100" dist="38100" dir="2700000" algn="tl">
                    <a:srgbClr val="000000">
                      <a:alpha val="43137"/>
                    </a:srgbClr>
                  </a:outerShdw>
                </a:effectLst>
              </a:rPr>
              <a:t>PURPOSE</a:t>
            </a:r>
            <a:endParaRPr lang="en-IN" sz="3600" dirty="0">
              <a:solidFill>
                <a:schemeClr val="accent1">
                  <a:lumMod val="75000"/>
                </a:schemeClr>
              </a:solidFill>
              <a:effectLst>
                <a:outerShdw blurRad="38100" dist="38100" dir="2700000" algn="tl">
                  <a:srgbClr val="000000">
                    <a:alpha val="43137"/>
                  </a:srgbClr>
                </a:outerShdw>
              </a:effectLst>
            </a:endParaRPr>
          </a:p>
        </p:txBody>
      </p:sp>
      <p:sp>
        <p:nvSpPr>
          <p:cNvPr id="3" name="Rectangle 2"/>
          <p:cNvSpPr/>
          <p:nvPr/>
        </p:nvSpPr>
        <p:spPr>
          <a:xfrm>
            <a:off x="3133015" y="1846462"/>
            <a:ext cx="6781694" cy="3477875"/>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Natural Disasters happen almost every year in some part of the world so we have to detect how the places and the human beings living in that place and surroundings have been affected. Yolo algorithm is used for object detection, which helps for instant identification of humans struck in those disasters. By which many lives can be saved on time</a:t>
            </a:r>
            <a:r>
              <a:rPr lang="en-US" sz="2200" dirty="0" smtClean="0">
                <a:latin typeface="Times New Roman" panose="02020603050405020304" pitchFamily="18" charset="0"/>
                <a:cs typeface="Times New Roman" panose="02020603050405020304" pitchFamily="18" charset="0"/>
              </a:rPr>
              <a:t>. Object </a:t>
            </a:r>
            <a:r>
              <a:rPr lang="en-US" sz="2200" dirty="0">
                <a:latin typeface="Times New Roman" panose="02020603050405020304" pitchFamily="18" charset="0"/>
                <a:cs typeface="Times New Roman" panose="02020603050405020304" pitchFamily="18" charset="0"/>
              </a:rPr>
              <a:t>detection is a field of Computer Vision and Image Processing that deals with detecting instances of various classes of objects in a digitally captured Image or Video.</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046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4462" y="655679"/>
            <a:ext cx="4140877" cy="646331"/>
          </a:xfrm>
          <a:prstGeom prst="rect">
            <a:avLst/>
          </a:prstGeom>
        </p:spPr>
        <p:txBody>
          <a:bodyPr wrap="none">
            <a:spAutoFit/>
          </a:bodyPr>
          <a:lstStyle/>
          <a:p>
            <a:r>
              <a:rPr lang="en-US" dirty="0" smtClean="0"/>
              <a:t> </a:t>
            </a:r>
            <a:r>
              <a:rPr lang="en-US" sz="3600" dirty="0" smtClean="0">
                <a:solidFill>
                  <a:schemeClr val="accent1">
                    <a:lumMod val="75000"/>
                  </a:schemeClr>
                </a:solidFill>
                <a:effectLst>
                  <a:outerShdw blurRad="38100" dist="38100" dir="2700000" algn="tl">
                    <a:srgbClr val="000000">
                      <a:alpha val="43137"/>
                    </a:srgbClr>
                  </a:outerShdw>
                </a:effectLst>
              </a:rPr>
              <a:t>BLOCK DIAGRAM</a:t>
            </a:r>
            <a:endParaRPr lang="en-IN" sz="3600" dirty="0">
              <a:solidFill>
                <a:schemeClr val="accent1">
                  <a:lumMod val="75000"/>
                </a:schemeClr>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849" y="1966988"/>
            <a:ext cx="7676190" cy="3738353"/>
          </a:xfrm>
          <a:prstGeom prst="rect">
            <a:avLst/>
          </a:prstGeom>
        </p:spPr>
      </p:pic>
    </p:spTree>
    <p:extLst>
      <p:ext uri="{BB962C8B-B14F-4D97-AF65-F5344CB8AC3E}">
        <p14:creationId xmlns:p14="http://schemas.microsoft.com/office/powerpoint/2010/main" val="2512881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4531" y="604165"/>
            <a:ext cx="3103735" cy="646331"/>
          </a:xfrm>
          <a:prstGeom prst="rect">
            <a:avLst/>
          </a:prstGeom>
        </p:spPr>
        <p:txBody>
          <a:bodyPr wrap="none">
            <a:spAutoFit/>
          </a:bodyPr>
          <a:lstStyle/>
          <a:p>
            <a:r>
              <a:rPr lang="en-US" sz="3600" dirty="0" smtClean="0">
                <a:solidFill>
                  <a:schemeClr val="accent1">
                    <a:lumMod val="75000"/>
                  </a:schemeClr>
                </a:solidFill>
                <a:effectLst>
                  <a:outerShdw blurRad="38100" dist="38100" dir="2700000" algn="tl">
                    <a:srgbClr val="000000">
                      <a:alpha val="43137"/>
                    </a:srgbClr>
                  </a:outerShdw>
                </a:effectLst>
              </a:rPr>
              <a:t>FLOW CHART</a:t>
            </a:r>
            <a:endParaRPr lang="en-IN" sz="3600" dirty="0">
              <a:solidFill>
                <a:schemeClr val="accent1">
                  <a:lumMod val="75000"/>
                </a:schemeClr>
              </a:solidFill>
              <a:effectLst>
                <a:outerShdw blurRad="38100" dist="38100" dir="2700000" algn="tl">
                  <a:srgbClr val="000000">
                    <a:alpha val="43137"/>
                  </a:srgbClr>
                </a:outerShdw>
              </a:effectLst>
            </a:endParaRPr>
          </a:p>
        </p:txBody>
      </p:sp>
      <p:pic>
        <p:nvPicPr>
          <p:cNvPr id="3" name="image4.png"/>
          <p:cNvPicPr/>
          <p:nvPr/>
        </p:nvPicPr>
        <p:blipFill>
          <a:blip r:embed="rId2" cstate="print"/>
          <a:srcRect/>
          <a:stretch/>
        </p:blipFill>
        <p:spPr>
          <a:xfrm>
            <a:off x="4358005" y="1690687"/>
            <a:ext cx="3475990" cy="4452536"/>
          </a:xfrm>
          <a:prstGeom prst="rect">
            <a:avLst/>
          </a:prstGeom>
        </p:spPr>
      </p:pic>
    </p:spTree>
    <p:extLst>
      <p:ext uri="{BB962C8B-B14F-4D97-AF65-F5344CB8AC3E}">
        <p14:creationId xmlns:p14="http://schemas.microsoft.com/office/powerpoint/2010/main" val="3515108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3141" y="591286"/>
            <a:ext cx="5190845" cy="646331"/>
          </a:xfrm>
          <a:prstGeom prst="rect">
            <a:avLst/>
          </a:prstGeom>
        </p:spPr>
        <p:txBody>
          <a:bodyPr wrap="none">
            <a:spAutoFit/>
          </a:bodyPr>
          <a:lstStyle/>
          <a:p>
            <a:r>
              <a:rPr lang="en-IN" sz="3600" dirty="0" smtClean="0">
                <a:solidFill>
                  <a:schemeClr val="accent1">
                    <a:lumMod val="75000"/>
                  </a:schemeClr>
                </a:solidFill>
                <a:effectLst>
                  <a:outerShdw blurRad="38100" dist="38100" dir="2700000" algn="tl">
                    <a:srgbClr val="000000">
                      <a:alpha val="43137"/>
                    </a:srgbClr>
                  </a:outerShdw>
                </a:effectLst>
              </a:rPr>
              <a:t>SOFTWARE DESIGNING</a:t>
            </a:r>
            <a:endParaRPr lang="en-IN" sz="3600" dirty="0">
              <a:solidFill>
                <a:schemeClr val="accent1">
                  <a:lumMod val="75000"/>
                </a:schemeClr>
              </a:solidFill>
              <a:effectLst>
                <a:outerShdw blurRad="38100" dist="38100" dir="2700000" algn="tl">
                  <a:srgbClr val="000000">
                    <a:alpha val="43137"/>
                  </a:srgbClr>
                </a:outerShdw>
              </a:effectLst>
            </a:endParaRPr>
          </a:p>
        </p:txBody>
      </p:sp>
      <p:sp>
        <p:nvSpPr>
          <p:cNvPr id="3" name="Rectangle 2"/>
          <p:cNvSpPr/>
          <p:nvPr/>
        </p:nvSpPr>
        <p:spPr>
          <a:xfrm>
            <a:off x="3290563" y="1607031"/>
            <a:ext cx="6096000" cy="4939814"/>
          </a:xfrm>
          <a:prstGeom prst="rect">
            <a:avLst/>
          </a:prstGeom>
        </p:spPr>
        <p:txBody>
          <a:bodyPr>
            <a:spAutoFit/>
          </a:bodyPr>
          <a:lstStyle/>
          <a:p>
            <a:pPr marL="342900" lvl="0" indent="-342900">
              <a:spcAft>
                <a:spcPts val="0"/>
              </a:spcAft>
              <a:buSzPts val="1200"/>
              <a:buFont typeface="RobotoRegular"/>
              <a:buAutoNum type="arabicPeriod"/>
              <a:tabLst>
                <a:tab pos="513080" algn="l"/>
              </a:tabLst>
            </a:pPr>
            <a:r>
              <a:rPr lang="en-US" sz="2000" spc="-145" dirty="0" smtClean="0">
                <a:effectLst/>
                <a:latin typeface="Times New Roman" panose="02020603050405020304" pitchFamily="18" charset="0"/>
                <a:ea typeface="RobotoRegular"/>
                <a:cs typeface="Times New Roman" panose="02020603050405020304" pitchFamily="18" charset="0"/>
              </a:rPr>
              <a:t>Microsoft VOTT</a:t>
            </a:r>
            <a:endParaRPr lang="en-IN" sz="2000" spc="-145" dirty="0" smtClean="0">
              <a:effectLst/>
              <a:latin typeface="Times New Roman" panose="02020603050405020304" pitchFamily="18" charset="0"/>
              <a:ea typeface="RobotoRegular"/>
              <a:cs typeface="Times New Roman" panose="02020603050405020304" pitchFamily="18" charset="0"/>
            </a:endParaRPr>
          </a:p>
          <a:p>
            <a:pPr marL="342900" lvl="0" indent="-342900">
              <a:spcBef>
                <a:spcPts val="585"/>
              </a:spcBef>
              <a:spcAft>
                <a:spcPts val="0"/>
              </a:spcAft>
              <a:buSzPts val="1200"/>
              <a:buFont typeface="RobotoRegular"/>
              <a:buAutoNum type="arabicPeriod"/>
              <a:tabLst>
                <a:tab pos="513080" algn="l"/>
              </a:tabLst>
            </a:pPr>
            <a:r>
              <a:rPr lang="en-US" sz="2000" spc="-145" dirty="0" smtClean="0">
                <a:effectLst/>
                <a:latin typeface="Times New Roman" panose="02020603050405020304" pitchFamily="18" charset="0"/>
                <a:ea typeface="RobotoRegular"/>
                <a:cs typeface="Times New Roman" panose="02020603050405020304" pitchFamily="18" charset="0"/>
              </a:rPr>
              <a:t>Machine Learning Algorithms</a:t>
            </a:r>
            <a:endParaRPr lang="en-IN" sz="2000" spc="-145" dirty="0" smtClean="0">
              <a:effectLst/>
              <a:latin typeface="Times New Roman" panose="02020603050405020304" pitchFamily="18" charset="0"/>
              <a:ea typeface="RobotoRegular"/>
              <a:cs typeface="Times New Roman" panose="02020603050405020304" pitchFamily="18" charset="0"/>
            </a:endParaRPr>
          </a:p>
          <a:p>
            <a:pPr marL="342900" lvl="0" indent="-342900">
              <a:spcBef>
                <a:spcPts val="585"/>
              </a:spcBef>
              <a:spcAft>
                <a:spcPts val="0"/>
              </a:spcAft>
              <a:buSzPts val="1200"/>
              <a:buFont typeface="RobotoRegular"/>
              <a:buAutoNum type="arabicPeriod"/>
              <a:tabLst>
                <a:tab pos="513080" algn="l"/>
              </a:tabLst>
            </a:pPr>
            <a:r>
              <a:rPr lang="en-US" sz="2000" spc="-145" dirty="0" smtClean="0">
                <a:effectLst/>
                <a:latin typeface="Times New Roman" panose="02020603050405020304" pitchFamily="18" charset="0"/>
                <a:ea typeface="RobotoRegular"/>
                <a:cs typeface="Times New Roman" panose="02020603050405020304" pitchFamily="18" charset="0"/>
              </a:rPr>
              <a:t>Python Programming Language</a:t>
            </a:r>
            <a:endParaRPr lang="en-IN" sz="2000" spc="-145" dirty="0" smtClean="0">
              <a:effectLst/>
              <a:latin typeface="Times New Roman" panose="02020603050405020304" pitchFamily="18" charset="0"/>
              <a:ea typeface="RobotoRegular"/>
              <a:cs typeface="Times New Roman" panose="02020603050405020304" pitchFamily="18" charset="0"/>
            </a:endParaRPr>
          </a:p>
          <a:p>
            <a:pPr marL="342900" lvl="0" indent="-342900">
              <a:spcBef>
                <a:spcPts val="585"/>
              </a:spcBef>
              <a:spcAft>
                <a:spcPts val="0"/>
              </a:spcAft>
              <a:buSzPts val="1200"/>
              <a:buFont typeface="RobotoRegular"/>
              <a:buAutoNum type="arabicPeriod"/>
              <a:tabLst>
                <a:tab pos="513080" algn="l"/>
              </a:tabLst>
            </a:pPr>
            <a:r>
              <a:rPr lang="en-US" sz="2000" spc="-10" dirty="0" smtClean="0">
                <a:effectLst/>
                <a:latin typeface="Times New Roman" panose="02020603050405020304" pitchFamily="18" charset="0"/>
                <a:ea typeface="RobotoRegular"/>
                <a:cs typeface="Times New Roman" panose="02020603050405020304" pitchFamily="18" charset="0"/>
              </a:rPr>
              <a:t>YOLOv3</a:t>
            </a:r>
            <a:r>
              <a:rPr lang="en-US" sz="2000" spc="-145" dirty="0" smtClean="0">
                <a:effectLst/>
                <a:latin typeface="Times New Roman" panose="02020603050405020304" pitchFamily="18" charset="0"/>
                <a:ea typeface="RobotoRegular"/>
                <a:cs typeface="Times New Roman" panose="02020603050405020304" pitchFamily="18" charset="0"/>
              </a:rPr>
              <a:t>structure</a:t>
            </a:r>
            <a:endParaRPr lang="en-IN" sz="2000" spc="-145" dirty="0" smtClean="0">
              <a:effectLst/>
              <a:latin typeface="Times New Roman" panose="02020603050405020304" pitchFamily="18" charset="0"/>
              <a:ea typeface="RobotoRegular"/>
              <a:cs typeface="Times New Roman" panose="02020603050405020304" pitchFamily="18" charset="0"/>
            </a:endParaRPr>
          </a:p>
          <a:p>
            <a:pPr>
              <a:spcBef>
                <a:spcPts val="45"/>
              </a:spcBef>
              <a:spcAft>
                <a:spcPts val="0"/>
              </a:spcAft>
            </a:pPr>
            <a:r>
              <a:rPr lang="en-US" sz="2000" dirty="0" smtClean="0">
                <a:effectLst/>
                <a:latin typeface="Times New Roman" panose="02020603050405020304" pitchFamily="18" charset="0"/>
                <a:ea typeface="RobotoRegular"/>
                <a:cs typeface="Times New Roman" panose="02020603050405020304" pitchFamily="18" charset="0"/>
              </a:rPr>
              <a:t> </a:t>
            </a:r>
            <a:endParaRPr lang="en-IN" sz="2000" dirty="0" smtClean="0">
              <a:effectLst/>
              <a:latin typeface="Times New Roman" panose="02020603050405020304" pitchFamily="18" charset="0"/>
              <a:ea typeface="RobotoRegular"/>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With multiple images being captured, it becomes essential that the object detection model detects humans in the least amount of time. YOLOv3 (You Only Look Once ver.3) improves operation speed which meets real time requirements for detection. </a:t>
            </a:r>
            <a:r>
              <a:rPr lang="en-US" sz="2000" dirty="0" err="1">
                <a:latin typeface="Times New Roman" panose="02020603050405020304" pitchFamily="18" charset="0"/>
                <a:cs typeface="Times New Roman" panose="02020603050405020304" pitchFamily="18" charset="0"/>
              </a:rPr>
              <a:t>Darknet</a:t>
            </a:r>
            <a:r>
              <a:rPr lang="en-US" sz="2000" dirty="0">
                <a:latin typeface="Times New Roman" panose="02020603050405020304" pitchFamily="18" charset="0"/>
                <a:cs typeface="Times New Roman" panose="02020603050405020304" pitchFamily="18" charset="0"/>
              </a:rPr>
              <a:t> is a framework for YOLO implemented using C/CUDA. To make the object detection model mobile friendly, the model is converted to a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lite model, which compresses the neurons in the neural network. This will make the model run eﬃciently in the mobile device.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123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6398" y="694317"/>
            <a:ext cx="1846980" cy="646331"/>
          </a:xfrm>
          <a:prstGeom prst="rect">
            <a:avLst/>
          </a:prstGeom>
        </p:spPr>
        <p:txBody>
          <a:bodyPr wrap="none">
            <a:spAutoFit/>
          </a:bodyPr>
          <a:lstStyle/>
          <a:p>
            <a:r>
              <a:rPr lang="en-US" dirty="0" smtClean="0"/>
              <a:t>  </a:t>
            </a:r>
            <a:r>
              <a:rPr lang="en-US" sz="3600" dirty="0" smtClean="0">
                <a:solidFill>
                  <a:schemeClr val="accent1">
                    <a:lumMod val="75000"/>
                  </a:schemeClr>
                </a:solidFill>
                <a:effectLst>
                  <a:outerShdw blurRad="38100" dist="38100" dir="2700000" algn="tl">
                    <a:srgbClr val="000000">
                      <a:alpha val="43137"/>
                    </a:srgbClr>
                  </a:outerShdw>
                </a:effectLst>
              </a:rPr>
              <a:t>RESULT</a:t>
            </a:r>
            <a:r>
              <a:rPr lang="en-US" dirty="0" smtClean="0"/>
              <a:t> </a:t>
            </a:r>
            <a:endParaRPr lang="en-IN" dirty="0"/>
          </a:p>
        </p:txBody>
      </p:sp>
      <p:pic>
        <p:nvPicPr>
          <p:cNvPr id="4" name="Picture 3" descr="C:\Users\Sheetal P\Desktop\paint.png"/>
          <p:cNvPicPr/>
          <p:nvPr/>
        </p:nvPicPr>
        <p:blipFill>
          <a:blip r:embed="rId2">
            <a:extLst>
              <a:ext uri="{28A0092B-C50C-407E-A947-70E740481C1C}">
                <a14:useLocalDpi xmlns:a14="http://schemas.microsoft.com/office/drawing/2010/main" val="0"/>
              </a:ext>
            </a:extLst>
          </a:blip>
          <a:srcRect/>
          <a:stretch>
            <a:fillRect/>
          </a:stretch>
        </p:blipFill>
        <p:spPr bwMode="auto">
          <a:xfrm>
            <a:off x="3102428" y="1516544"/>
            <a:ext cx="6910251" cy="4146657"/>
          </a:xfrm>
          <a:prstGeom prst="rect">
            <a:avLst/>
          </a:prstGeom>
          <a:noFill/>
          <a:ln>
            <a:noFill/>
          </a:ln>
        </p:spPr>
      </p:pic>
      <p:sp>
        <p:nvSpPr>
          <p:cNvPr id="5" name="TextBox 4"/>
          <p:cNvSpPr txBox="1"/>
          <p:nvPr/>
        </p:nvSpPr>
        <p:spPr>
          <a:xfrm>
            <a:off x="4049486" y="5839097"/>
            <a:ext cx="5199017"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Final output image which shows percentage of human presence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348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0320" y="1175657"/>
            <a:ext cx="8046720" cy="5324535"/>
          </a:xfrm>
          <a:prstGeom prst="rect">
            <a:avLst/>
          </a:prstGeom>
          <a:noFill/>
        </p:spPr>
        <p:txBody>
          <a:bodyPr wrap="square" rtlCol="0">
            <a:spAutoFit/>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Various </a:t>
            </a:r>
            <a:r>
              <a:rPr lang="en-US" sz="2000" dirty="0">
                <a:latin typeface="Times New Roman" panose="02020603050405020304" pitchFamily="18" charset="0"/>
                <a:cs typeface="Times New Roman" panose="02020603050405020304" pitchFamily="18" charset="0"/>
              </a:rPr>
              <a:t>deep convolutional networks with different architectures and improvements in the accuracy and speed as a result have been proposed for image classiﬁcation. The classiﬁcation models are evaluated in terms of the number of ﬂoating point operations, depth, number of parameters, sparsity inﬂuence the computational speed and memory requirement. DarkNet-19 and DarkNet-53 are fully convolutional networks, proposed with YOLOv2 and YOLOv3 respectively and have achieved reasonable classiﬁcation accuracy and speed. We have evaluated these backbone networks for their accuracy in detecting the humans. We trained and tested our algorithms on the complete data set to start with. Later we randomly separated the data set into training data and test data so that we had samples from each class. The model was able to classify more than 80% of the images. The testing accuracy of the system is about 80%. Depending on the classiﬁcation, the message and details will be sent over to produce sound or alarm to the person who hands over that department. Thus effectively detecting the humans.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41371" y="418011"/>
            <a:ext cx="2690949" cy="646331"/>
          </a:xfrm>
          <a:prstGeom prst="rect">
            <a:avLst/>
          </a:prstGeom>
          <a:noFill/>
        </p:spPr>
        <p:txBody>
          <a:bodyPr wrap="square" rtlCol="0">
            <a:spAutoFit/>
          </a:bodyPr>
          <a:lstStyle/>
          <a:p>
            <a:r>
              <a:rPr lang="en-US" dirty="0" smtClean="0"/>
              <a:t>          </a:t>
            </a:r>
            <a:r>
              <a:rPr lang="en-US" sz="3600" dirty="0" smtClean="0">
                <a:solidFill>
                  <a:schemeClr val="accent1">
                    <a:lumMod val="75000"/>
                  </a:schemeClr>
                </a:solidFill>
                <a:effectLst>
                  <a:outerShdw blurRad="38100" dist="38100" dir="2700000" algn="tl">
                    <a:srgbClr val="000000">
                      <a:alpha val="43137"/>
                    </a:srgbClr>
                  </a:outerShdw>
                </a:effectLst>
              </a:rPr>
              <a:t>RESULT</a:t>
            </a:r>
            <a:r>
              <a:rPr lang="en-US" dirty="0" smtClean="0"/>
              <a:t> </a:t>
            </a:r>
            <a:endParaRPr lang="en-IN" dirty="0"/>
          </a:p>
        </p:txBody>
      </p:sp>
    </p:spTree>
    <p:extLst>
      <p:ext uri="{BB962C8B-B14F-4D97-AF65-F5344CB8AC3E}">
        <p14:creationId xmlns:p14="http://schemas.microsoft.com/office/powerpoint/2010/main" val="1253660861"/>
      </p:ext>
    </p:extLst>
  </p:cSld>
  <p:clrMapOvr>
    <a:masterClrMapping/>
  </p:clrMapOvr>
</p:sld>
</file>

<file path=ppt/theme/theme1.xml><?xml version="1.0" encoding="utf-8"?>
<a:theme xmlns:a="http://schemas.openxmlformats.org/drawingml/2006/main" name="Wisp">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350</TotalTime>
  <Words>623</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Cambria Math</vt:lpstr>
      <vt:lpstr>Century Gothic</vt:lpstr>
      <vt:lpstr>Roboto</vt:lpstr>
      <vt:lpstr>RobotoRegular</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Sheetal P</cp:lastModifiedBy>
  <cp:revision>15</cp:revision>
  <dcterms:created xsi:type="dcterms:W3CDTF">2020-09-29T16:24:28Z</dcterms:created>
  <dcterms:modified xsi:type="dcterms:W3CDTF">2020-10-01T19:46:51Z</dcterms:modified>
</cp:coreProperties>
</file>