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71" r:id="rId3"/>
    <p:sldId id="257" r:id="rId4"/>
    <p:sldId id="258" r:id="rId5"/>
    <p:sldId id="259" r:id="rId6"/>
    <p:sldId id="268" r:id="rId7"/>
    <p:sldId id="261" r:id="rId8"/>
    <p:sldId id="264"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96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21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9595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884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073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0828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0842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70504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8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1179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58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1150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597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97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0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877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84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9/28/2020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7650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95AE-FFB7-4BBD-B60E-8E53502B753F}"/>
              </a:ext>
            </a:extLst>
          </p:cNvPr>
          <p:cNvSpPr>
            <a:spLocks noGrp="1"/>
          </p:cNvSpPr>
          <p:nvPr>
            <p:ph type="ctrTitle"/>
          </p:nvPr>
        </p:nvSpPr>
        <p:spPr>
          <a:xfrm>
            <a:off x="1083076" y="630316"/>
            <a:ext cx="6116714" cy="852255"/>
          </a:xfrm>
        </p:spPr>
        <p:txBody>
          <a:bodyPr/>
          <a:lstStyle/>
          <a:p>
            <a:r>
              <a:rPr lang="en-IN" sz="4800" dirty="0"/>
              <a:t>      </a:t>
            </a:r>
          </a:p>
        </p:txBody>
      </p:sp>
      <p:sp>
        <p:nvSpPr>
          <p:cNvPr id="3" name="Subtitle 2">
            <a:extLst>
              <a:ext uri="{FF2B5EF4-FFF2-40B4-BE49-F238E27FC236}">
                <a16:creationId xmlns:a16="http://schemas.microsoft.com/office/drawing/2014/main" id="{E72ECFA8-82B9-4296-8C84-F9CB54331280}"/>
              </a:ext>
            </a:extLst>
          </p:cNvPr>
          <p:cNvSpPr>
            <a:spLocks noGrp="1"/>
          </p:cNvSpPr>
          <p:nvPr>
            <p:ph type="subTitle" idx="1"/>
          </p:nvPr>
        </p:nvSpPr>
        <p:spPr>
          <a:xfrm>
            <a:off x="9152877" y="4023803"/>
            <a:ext cx="2766671" cy="2423604"/>
          </a:xfrm>
        </p:spPr>
        <p:txBody>
          <a:bodyPr>
            <a:normAutofit fontScale="92500" lnSpcReduction="10000"/>
          </a:bodyPr>
          <a:lstStyle/>
          <a:p>
            <a:pPr algn="l"/>
            <a:r>
              <a:rPr lang="en-IN" b="1" u="sng" dirty="0">
                <a:solidFill>
                  <a:schemeClr val="tx2">
                    <a:lumMod val="75000"/>
                    <a:lumOff val="25000"/>
                  </a:schemeClr>
                </a:solidFill>
                <a:latin typeface="Lucida Fax" panose="02060602050505020204" pitchFamily="18" charset="0"/>
              </a:rPr>
              <a:t>BY TEAM 17:</a:t>
            </a:r>
          </a:p>
          <a:p>
            <a:pPr algn="l"/>
            <a:r>
              <a:rPr lang="en-IN" b="1" dirty="0">
                <a:solidFill>
                  <a:schemeClr val="tx2">
                    <a:lumMod val="75000"/>
                    <a:lumOff val="25000"/>
                  </a:schemeClr>
                </a:solidFill>
              </a:rPr>
              <a:t>MONIKA K J</a:t>
            </a:r>
          </a:p>
          <a:p>
            <a:pPr algn="l"/>
            <a:r>
              <a:rPr lang="en-IN" b="1" dirty="0">
                <a:solidFill>
                  <a:schemeClr val="tx2">
                    <a:lumMod val="75000"/>
                    <a:lumOff val="25000"/>
                  </a:schemeClr>
                </a:solidFill>
              </a:rPr>
              <a:t>NANDITHA K N </a:t>
            </a:r>
          </a:p>
          <a:p>
            <a:pPr algn="l"/>
            <a:r>
              <a:rPr lang="en-IN" b="1" dirty="0">
                <a:solidFill>
                  <a:schemeClr val="tx2">
                    <a:lumMod val="75000"/>
                    <a:lumOff val="25000"/>
                  </a:schemeClr>
                </a:solidFill>
              </a:rPr>
              <a:t>SPOORTHY M N</a:t>
            </a:r>
          </a:p>
          <a:p>
            <a:pPr algn="l"/>
            <a:r>
              <a:rPr lang="en-IN" b="1" dirty="0">
                <a:solidFill>
                  <a:schemeClr val="tx2">
                    <a:lumMod val="75000"/>
                    <a:lumOff val="25000"/>
                  </a:schemeClr>
                </a:solidFill>
              </a:rPr>
              <a:t>NAVYA GADINA</a:t>
            </a:r>
          </a:p>
          <a:p>
            <a:pPr algn="l"/>
            <a:r>
              <a:rPr lang="en-IN" b="1" dirty="0">
                <a:solidFill>
                  <a:schemeClr val="tx2">
                    <a:lumMod val="75000"/>
                    <a:lumOff val="25000"/>
                  </a:schemeClr>
                </a:solidFill>
              </a:rPr>
              <a:t>NETHRAVATHI B</a:t>
            </a:r>
          </a:p>
          <a:p>
            <a:endParaRPr lang="en-IN" dirty="0"/>
          </a:p>
        </p:txBody>
      </p:sp>
      <p:sp>
        <p:nvSpPr>
          <p:cNvPr id="5" name="TextBox 4">
            <a:extLst>
              <a:ext uri="{FF2B5EF4-FFF2-40B4-BE49-F238E27FC236}">
                <a16:creationId xmlns:a16="http://schemas.microsoft.com/office/drawing/2014/main" id="{0EF5A00B-2A1E-40F8-88C2-19F43479DE72}"/>
              </a:ext>
            </a:extLst>
          </p:cNvPr>
          <p:cNvSpPr txBox="1"/>
          <p:nvPr/>
        </p:nvSpPr>
        <p:spPr>
          <a:xfrm>
            <a:off x="3379331" y="630316"/>
            <a:ext cx="7156881" cy="1077218"/>
          </a:xfrm>
          <a:prstGeom prst="rect">
            <a:avLst/>
          </a:prstGeom>
          <a:noFill/>
        </p:spPr>
        <p:txBody>
          <a:bodyPr wrap="square">
            <a:spAutoFit/>
          </a:bodyPr>
          <a:lstStyle/>
          <a:p>
            <a:pPr algn="ctr"/>
            <a:r>
              <a:rPr lang="en-US" sz="3200" b="1" u="sng" dirty="0">
                <a:solidFill>
                  <a:srgbClr val="333333"/>
                </a:solidFill>
                <a:latin typeface="Lucida Fax" panose="02060602050505020204" pitchFamily="18" charset="0"/>
                <a:cs typeface="Lucida Sans Unicode" panose="020B0602030504020204" pitchFamily="34" charset="0"/>
              </a:rPr>
              <a:t>CONVERSATION ENGINE FOR DEAF AND DUMB</a:t>
            </a:r>
            <a:endParaRPr lang="en-US" sz="3200" b="1" i="0" u="sng" dirty="0">
              <a:solidFill>
                <a:srgbClr val="333333"/>
              </a:solidFill>
              <a:effectLst/>
              <a:latin typeface="Lucida Fax" panose="02060602050505020204" pitchFamily="18" charset="0"/>
              <a:cs typeface="Lucida Sans Unicode" panose="020B0602030504020204" pitchFamily="34" charset="0"/>
            </a:endParaRPr>
          </a:p>
        </p:txBody>
      </p:sp>
      <p:pic>
        <p:nvPicPr>
          <p:cNvPr id="1026" name="Picture 2">
            <a:extLst>
              <a:ext uri="{FF2B5EF4-FFF2-40B4-BE49-F238E27FC236}">
                <a16:creationId xmlns:a16="http://schemas.microsoft.com/office/drawing/2014/main" id="{124661DE-B4CB-454F-8E98-B7A092C9E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873" y="2404784"/>
            <a:ext cx="27241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02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E0AE9-7F17-4187-AB8A-CA0111C8B7FF}"/>
              </a:ext>
            </a:extLst>
          </p:cNvPr>
          <p:cNvSpPr>
            <a:spLocks noGrp="1"/>
          </p:cNvSpPr>
          <p:nvPr>
            <p:ph type="ctrTitle"/>
          </p:nvPr>
        </p:nvSpPr>
        <p:spPr>
          <a:xfrm>
            <a:off x="6241003" y="3682919"/>
            <a:ext cx="5149048" cy="1457252"/>
          </a:xfrm>
        </p:spPr>
        <p:txBody>
          <a:bodyPr>
            <a:normAutofit/>
          </a:bodyPr>
          <a:lstStyle/>
          <a:p>
            <a:pPr algn="ctr"/>
            <a:r>
              <a:rPr lang="en-IN" b="1" dirty="0">
                <a:solidFill>
                  <a:schemeClr val="accent1">
                    <a:lumMod val="50000"/>
                  </a:schemeClr>
                </a:solidFill>
                <a:latin typeface="Lucida Fax" panose="02060602050505020204" pitchFamily="18" charset="0"/>
              </a:rPr>
              <a:t>T</a:t>
            </a:r>
            <a:r>
              <a:rPr lang="en-IN" sz="6000" b="1" dirty="0">
                <a:solidFill>
                  <a:schemeClr val="accent1">
                    <a:lumMod val="50000"/>
                  </a:schemeClr>
                </a:solidFill>
                <a:latin typeface="Lucida Fax" panose="02060602050505020204" pitchFamily="18" charset="0"/>
              </a:rPr>
              <a:t>HANK </a:t>
            </a:r>
            <a:r>
              <a:rPr lang="en-IN" b="1" dirty="0">
                <a:solidFill>
                  <a:schemeClr val="accent1">
                    <a:lumMod val="50000"/>
                  </a:schemeClr>
                </a:solidFill>
                <a:latin typeface="Lucida Fax" panose="02060602050505020204" pitchFamily="18" charset="0"/>
              </a:rPr>
              <a:t>YOU</a:t>
            </a:r>
            <a:r>
              <a:rPr lang="en-IN" sz="6000" dirty="0">
                <a:solidFill>
                  <a:schemeClr val="accent1">
                    <a:lumMod val="50000"/>
                  </a:schemeClr>
                </a:solidFill>
              </a:rPr>
              <a:t>  </a:t>
            </a:r>
          </a:p>
        </p:txBody>
      </p:sp>
      <p:pic>
        <p:nvPicPr>
          <p:cNvPr id="6" name="Picture 5">
            <a:extLst>
              <a:ext uri="{FF2B5EF4-FFF2-40B4-BE49-F238E27FC236}">
                <a16:creationId xmlns:a16="http://schemas.microsoft.com/office/drawing/2014/main" id="{40FF5A21-67A7-48F0-BDFE-E9062F037DEA}"/>
              </a:ext>
            </a:extLst>
          </p:cNvPr>
          <p:cNvPicPr>
            <a:picLocks noChangeAspect="1"/>
          </p:cNvPicPr>
          <p:nvPr/>
        </p:nvPicPr>
        <p:blipFill>
          <a:blip r:embed="rId2"/>
          <a:stretch>
            <a:fillRect/>
          </a:stretch>
        </p:blipFill>
        <p:spPr>
          <a:xfrm>
            <a:off x="3959441" y="2500378"/>
            <a:ext cx="3870664" cy="1349406"/>
          </a:xfrm>
          <a:prstGeom prst="rect">
            <a:avLst/>
          </a:prstGeom>
        </p:spPr>
      </p:pic>
    </p:spTree>
    <p:extLst>
      <p:ext uri="{BB962C8B-B14F-4D97-AF65-F5344CB8AC3E}">
        <p14:creationId xmlns:p14="http://schemas.microsoft.com/office/powerpoint/2010/main" val="334233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0F14-F529-45FB-8953-6F6A1C1B2833}"/>
              </a:ext>
            </a:extLst>
          </p:cNvPr>
          <p:cNvSpPr>
            <a:spLocks noGrp="1"/>
          </p:cNvSpPr>
          <p:nvPr>
            <p:ph type="ctrTitle"/>
          </p:nvPr>
        </p:nvSpPr>
        <p:spPr>
          <a:xfrm>
            <a:off x="4609780" y="345539"/>
            <a:ext cx="2972439" cy="861824"/>
          </a:xfrm>
        </p:spPr>
        <p:txBody>
          <a:bodyPr>
            <a:noAutofit/>
          </a:bodyPr>
          <a:lstStyle/>
          <a:p>
            <a:r>
              <a:rPr lang="en-IN" sz="4000" b="1" dirty="0">
                <a:solidFill>
                  <a:schemeClr val="accent2">
                    <a:lumMod val="75000"/>
                  </a:schemeClr>
                </a:solidFill>
                <a:latin typeface="Algerian" panose="04020705040A02060702" pitchFamily="82" charset="0"/>
              </a:rPr>
              <a:t> </a:t>
            </a:r>
            <a:r>
              <a:rPr lang="en-IN" sz="4000" b="1" dirty="0">
                <a:solidFill>
                  <a:schemeClr val="accent1">
                    <a:lumMod val="50000"/>
                  </a:schemeClr>
                </a:solidFill>
                <a:latin typeface="Lucida Console" panose="020B0609040504020204" pitchFamily="49" charset="0"/>
              </a:rPr>
              <a:t>CONTENTS:</a:t>
            </a:r>
          </a:p>
        </p:txBody>
      </p:sp>
      <p:sp>
        <p:nvSpPr>
          <p:cNvPr id="3" name="Subtitle 2">
            <a:extLst>
              <a:ext uri="{FF2B5EF4-FFF2-40B4-BE49-F238E27FC236}">
                <a16:creationId xmlns:a16="http://schemas.microsoft.com/office/drawing/2014/main" id="{542988A8-DB59-4A68-AC68-6D0C5A6DD611}"/>
              </a:ext>
            </a:extLst>
          </p:cNvPr>
          <p:cNvSpPr>
            <a:spLocks noGrp="1"/>
          </p:cNvSpPr>
          <p:nvPr>
            <p:ph type="subTitle" idx="1"/>
          </p:nvPr>
        </p:nvSpPr>
        <p:spPr>
          <a:xfrm>
            <a:off x="4832904" y="1624909"/>
            <a:ext cx="7699203" cy="3952239"/>
          </a:xfrm>
        </p:spPr>
        <p:txBody>
          <a:bodyPr/>
          <a:lstStyle/>
          <a:p>
            <a:pPr algn="l"/>
            <a:r>
              <a:rPr lang="en-IN" b="1" dirty="0">
                <a:solidFill>
                  <a:schemeClr val="bg2">
                    <a:lumMod val="50000"/>
                  </a:schemeClr>
                </a:solidFill>
                <a:latin typeface="Calibri" panose="020F0502020204030204" pitchFamily="34" charset="0"/>
                <a:cs typeface="Calibri" panose="020F0502020204030204" pitchFamily="34" charset="0"/>
              </a:rPr>
              <a:t>1.INTRODUCTION</a:t>
            </a:r>
          </a:p>
          <a:p>
            <a:pPr algn="l"/>
            <a:r>
              <a:rPr lang="en-IN" b="1" dirty="0">
                <a:solidFill>
                  <a:schemeClr val="bg2">
                    <a:lumMod val="50000"/>
                  </a:schemeClr>
                </a:solidFill>
                <a:latin typeface="Calibri" panose="020F0502020204030204" pitchFamily="34" charset="0"/>
                <a:cs typeface="Calibri" panose="020F0502020204030204" pitchFamily="34" charset="0"/>
              </a:rPr>
              <a:t>2.EXISTING PROBLEM</a:t>
            </a:r>
          </a:p>
          <a:p>
            <a:pPr algn="l"/>
            <a:r>
              <a:rPr lang="en-IN" b="1" dirty="0">
                <a:solidFill>
                  <a:schemeClr val="bg2">
                    <a:lumMod val="50000"/>
                  </a:schemeClr>
                </a:solidFill>
                <a:latin typeface="Calibri" panose="020F0502020204030204" pitchFamily="34" charset="0"/>
                <a:cs typeface="Calibri" panose="020F0502020204030204" pitchFamily="34" charset="0"/>
              </a:rPr>
              <a:t>3.PROPOSED SOLUTION</a:t>
            </a:r>
          </a:p>
          <a:p>
            <a:pPr algn="l"/>
            <a:r>
              <a:rPr lang="en-IN" b="1" dirty="0">
                <a:solidFill>
                  <a:schemeClr val="bg2">
                    <a:lumMod val="50000"/>
                  </a:schemeClr>
                </a:solidFill>
                <a:latin typeface="Calibri" panose="020F0502020204030204" pitchFamily="34" charset="0"/>
                <a:cs typeface="Calibri" panose="020F0502020204030204" pitchFamily="34" charset="0"/>
              </a:rPr>
              <a:t>4.BLOCK DIAGRAM</a:t>
            </a:r>
          </a:p>
          <a:p>
            <a:pPr algn="l"/>
            <a:r>
              <a:rPr lang="en-IN" b="1" dirty="0">
                <a:solidFill>
                  <a:schemeClr val="bg2">
                    <a:lumMod val="50000"/>
                  </a:schemeClr>
                </a:solidFill>
                <a:latin typeface="Calibri" panose="020F0502020204030204" pitchFamily="34" charset="0"/>
                <a:cs typeface="Calibri" panose="020F0502020204030204" pitchFamily="34" charset="0"/>
              </a:rPr>
              <a:t>5.IMAGE RECOGNITION</a:t>
            </a:r>
          </a:p>
          <a:p>
            <a:pPr algn="l"/>
            <a:r>
              <a:rPr lang="en-IN" b="1" dirty="0">
                <a:solidFill>
                  <a:schemeClr val="bg2">
                    <a:lumMod val="50000"/>
                  </a:schemeClr>
                </a:solidFill>
                <a:latin typeface="Calibri" panose="020F0502020204030204" pitchFamily="34" charset="0"/>
                <a:cs typeface="Calibri" panose="020F0502020204030204" pitchFamily="34" charset="0"/>
              </a:rPr>
              <a:t>6.RESULT</a:t>
            </a:r>
          </a:p>
          <a:p>
            <a:pPr algn="l"/>
            <a:r>
              <a:rPr lang="en-IN" b="1" dirty="0">
                <a:solidFill>
                  <a:schemeClr val="bg2">
                    <a:lumMod val="50000"/>
                  </a:schemeClr>
                </a:solidFill>
                <a:latin typeface="Calibri" panose="020F0502020204030204" pitchFamily="34" charset="0"/>
                <a:cs typeface="Calibri" panose="020F0502020204030204" pitchFamily="34" charset="0"/>
              </a:rPr>
              <a:t>7.ADVANTAGES AND DISADVANTAGES</a:t>
            </a:r>
          </a:p>
          <a:p>
            <a:pPr algn="l"/>
            <a:r>
              <a:rPr lang="en-IN" b="1" dirty="0">
                <a:solidFill>
                  <a:schemeClr val="bg2">
                    <a:lumMod val="50000"/>
                  </a:schemeClr>
                </a:solidFill>
                <a:latin typeface="Calibri" panose="020F0502020204030204" pitchFamily="34" charset="0"/>
                <a:cs typeface="Calibri" panose="020F0502020204030204" pitchFamily="34" charset="0"/>
              </a:rPr>
              <a:t>8.CONCLUSION</a:t>
            </a:r>
          </a:p>
          <a:p>
            <a:endParaRPr lang="en-IN"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642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312EB-D0C1-4CAD-BA36-E54663C46A28}"/>
              </a:ext>
            </a:extLst>
          </p:cNvPr>
          <p:cNvSpPr txBox="1"/>
          <p:nvPr/>
        </p:nvSpPr>
        <p:spPr>
          <a:xfrm>
            <a:off x="1972322" y="1711374"/>
            <a:ext cx="8460419" cy="3570208"/>
          </a:xfrm>
          <a:prstGeom prst="rect">
            <a:avLst/>
          </a:prstGeom>
          <a:noFill/>
        </p:spPr>
        <p:txBody>
          <a:bodyPr wrap="square" anchor="ctr">
            <a:spAutoFit/>
          </a:bodyPr>
          <a:lstStyle/>
          <a:p>
            <a:r>
              <a:rPr lang="en-US" sz="2800" b="1" dirty="0">
                <a:solidFill>
                  <a:schemeClr val="accent1">
                    <a:lumMod val="50000"/>
                  </a:schemeClr>
                </a:solidFill>
                <a:latin typeface="Lucida Fax" panose="02060602050505020204" pitchFamily="18" charset="0"/>
              </a:rPr>
              <a:t>1.INTRODUCTION</a:t>
            </a:r>
          </a:p>
          <a:p>
            <a:endParaRPr lang="en-US" dirty="0">
              <a:solidFill>
                <a:schemeClr val="accent1">
                  <a:lumMod val="50000"/>
                </a:schemeClr>
              </a:solidFill>
            </a:endParaRPr>
          </a:p>
          <a:p>
            <a:r>
              <a:rPr lang="en-US" b="0" i="0" dirty="0">
                <a:solidFill>
                  <a:schemeClr val="tx2">
                    <a:lumMod val="75000"/>
                    <a:lumOff val="25000"/>
                  </a:schemeClr>
                </a:solidFill>
                <a:effectLst/>
                <a:latin typeface="Montserrat"/>
              </a:rPr>
              <a:t>In our society we have people with disabilities. The technology is developing day by day but no significant developments are undertaken for the betterment of these people. About nine billion people in the world are deaf and dumb.</a:t>
            </a:r>
            <a:r>
              <a:rPr lang="en-US" sz="1800" b="0" i="0" u="none" strike="noStrike" spc="0" dirty="0">
                <a:solidFill>
                  <a:srgbClr val="000000"/>
                </a:solidFill>
                <a:effectLst/>
                <a:latin typeface="Roboto"/>
              </a:rPr>
              <a:t> </a:t>
            </a:r>
            <a:r>
              <a:rPr lang="en-US" sz="1800" b="0" i="0" u="none" strike="noStrike" spc="0" dirty="0">
                <a:solidFill>
                  <a:schemeClr val="tx2">
                    <a:lumMod val="75000"/>
                    <a:lumOff val="25000"/>
                  </a:schemeClr>
                </a:solidFill>
                <a:effectLst/>
                <a:latin typeface="Montserrat"/>
              </a:rPr>
              <a:t>Deaf people around the world communicate using sign language as distinct from spoken language in their everyday a visual language that uses a system of manual, facial and body movements as the means of communication. Gesture recognition enables computer to understand human actions and also acts as an interpreter between computer and human. Gestures are performed by deaf and dumb community to perform sign language. This community used sign language for their communication when broadcasting audio is impossible, or typing and writing is difficult, but there is the vision possibility.</a:t>
            </a:r>
            <a:endParaRPr lang="en-IN" dirty="0">
              <a:solidFill>
                <a:schemeClr val="tx2">
                  <a:lumMod val="75000"/>
                  <a:lumOff val="25000"/>
                </a:schemeClr>
              </a:solidFill>
              <a:latin typeface="Montserrat"/>
            </a:endParaRPr>
          </a:p>
        </p:txBody>
      </p:sp>
      <p:pic>
        <p:nvPicPr>
          <p:cNvPr id="6" name="Picture 5">
            <a:extLst>
              <a:ext uri="{FF2B5EF4-FFF2-40B4-BE49-F238E27FC236}">
                <a16:creationId xmlns:a16="http://schemas.microsoft.com/office/drawing/2014/main" id="{60618C01-73FD-4730-A135-E1D4169202A2}"/>
              </a:ext>
            </a:extLst>
          </p:cNvPr>
          <p:cNvPicPr>
            <a:picLocks noChangeAspect="1"/>
          </p:cNvPicPr>
          <p:nvPr/>
        </p:nvPicPr>
        <p:blipFill>
          <a:blip r:embed="rId2"/>
          <a:stretch>
            <a:fillRect/>
          </a:stretch>
        </p:blipFill>
        <p:spPr>
          <a:xfrm>
            <a:off x="7053629" y="164263"/>
            <a:ext cx="1761897" cy="1051978"/>
          </a:xfrm>
          <a:prstGeom prst="rect">
            <a:avLst/>
          </a:prstGeom>
        </p:spPr>
      </p:pic>
    </p:spTree>
    <p:extLst>
      <p:ext uri="{BB962C8B-B14F-4D97-AF65-F5344CB8AC3E}">
        <p14:creationId xmlns:p14="http://schemas.microsoft.com/office/powerpoint/2010/main" val="128573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069D9-7306-4DC9-8295-01FDC19EEB99}"/>
              </a:ext>
            </a:extLst>
          </p:cNvPr>
          <p:cNvSpPr txBox="1"/>
          <p:nvPr/>
        </p:nvSpPr>
        <p:spPr>
          <a:xfrm>
            <a:off x="2388093" y="2858597"/>
            <a:ext cx="8287304" cy="3013710"/>
          </a:xfrm>
          <a:prstGeom prst="rect">
            <a:avLst/>
          </a:prstGeom>
          <a:noFill/>
        </p:spPr>
        <p:txBody>
          <a:bodyPr wrap="square" anchor="b">
            <a:spAutoFit/>
          </a:bodyPr>
          <a:lstStyle/>
          <a:p>
            <a:pPr>
              <a:lnSpc>
                <a:spcPct val="107000"/>
              </a:lnSpc>
              <a:spcAft>
                <a:spcPts val="800"/>
              </a:spcAft>
            </a:pP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2</a:t>
            </a:r>
            <a: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t>.</a:t>
            </a: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 EXISTING PROBLEM:</a:t>
            </a:r>
            <a:endParaRPr lang="en-IN" sz="2800"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endParaRPr>
          </a:p>
          <a:p>
            <a:pPr>
              <a:lnSpc>
                <a:spcPct val="107000"/>
              </a:lnSpc>
              <a:spcAft>
                <a:spcPts val="800"/>
              </a:spcAft>
            </a:pPr>
            <a: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t> </a:t>
            </a:r>
            <a:r>
              <a:rPr lang="en-US" b="0" i="0" dirty="0">
                <a:solidFill>
                  <a:schemeClr val="tx2">
                    <a:lumMod val="75000"/>
                    <a:lumOff val="25000"/>
                  </a:schemeClr>
                </a:solidFill>
                <a:effectLst/>
                <a:latin typeface="Montserrat"/>
              </a:rPr>
              <a:t>Communications between deaf-mute and a normal person have always been a challenging task. It is very difficult for mute people to convey their message to normal people. Since normal people are not trained on hand sign language. In emergency time conveying their message is very difficult. Human hand has remained a popular choice to convey information in situations where other forms like speech cannot be used. </a:t>
            </a:r>
            <a:r>
              <a:rPr lang="en-US" dirty="0">
                <a:solidFill>
                  <a:schemeClr val="tx2">
                    <a:lumMod val="75000"/>
                    <a:lumOff val="25000"/>
                  </a:schemeClr>
                </a:solidFill>
                <a:latin typeface="Montserrat"/>
              </a:rPr>
              <a:t>Text</a:t>
            </a:r>
            <a:r>
              <a:rPr lang="en-US" b="0" i="0" dirty="0">
                <a:solidFill>
                  <a:schemeClr val="tx2">
                    <a:lumMod val="75000"/>
                    <a:lumOff val="25000"/>
                  </a:schemeClr>
                </a:solidFill>
                <a:effectLst/>
                <a:latin typeface="Montserrat"/>
              </a:rPr>
              <a:t> Conversion System with Hand Gesture Recognition and translation will be very useful to have proper conversation between a normal person and impaired person in any language.</a:t>
            </a:r>
            <a:endParaRPr lang="en-IN" sz="1800" dirty="0">
              <a:solidFill>
                <a:schemeClr val="tx2">
                  <a:lumMod val="75000"/>
                  <a:lumOff val="25000"/>
                </a:schemeClr>
              </a:solidFill>
              <a:effectLst/>
              <a:latin typeface="Montserrat"/>
              <a:ea typeface="Calibri" panose="020F0502020204030204" pitchFamily="34" charset="0"/>
              <a:cs typeface="Tunga" panose="020B0502040204020203" pitchFamily="34" charset="0"/>
            </a:endParaRPr>
          </a:p>
        </p:txBody>
      </p:sp>
      <p:pic>
        <p:nvPicPr>
          <p:cNvPr id="9" name="Picture 8">
            <a:extLst>
              <a:ext uri="{FF2B5EF4-FFF2-40B4-BE49-F238E27FC236}">
                <a16:creationId xmlns:a16="http://schemas.microsoft.com/office/drawing/2014/main" id="{9F722680-AB4D-422C-A306-CCC42E4CD149}"/>
              </a:ext>
            </a:extLst>
          </p:cNvPr>
          <p:cNvPicPr>
            <a:picLocks noChangeAspect="1"/>
          </p:cNvPicPr>
          <p:nvPr/>
        </p:nvPicPr>
        <p:blipFill>
          <a:blip r:embed="rId2"/>
          <a:stretch>
            <a:fillRect/>
          </a:stretch>
        </p:blipFill>
        <p:spPr>
          <a:xfrm>
            <a:off x="4873842" y="363985"/>
            <a:ext cx="2947385" cy="2068497"/>
          </a:xfrm>
          <a:prstGeom prst="rect">
            <a:avLst/>
          </a:prstGeom>
        </p:spPr>
      </p:pic>
    </p:spTree>
    <p:extLst>
      <p:ext uri="{BB962C8B-B14F-4D97-AF65-F5344CB8AC3E}">
        <p14:creationId xmlns:p14="http://schemas.microsoft.com/office/powerpoint/2010/main" val="344464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6C3DC-CD86-4C31-B266-88C6B8349FBC}"/>
              </a:ext>
            </a:extLst>
          </p:cNvPr>
          <p:cNvSpPr txBox="1"/>
          <p:nvPr/>
        </p:nvSpPr>
        <p:spPr>
          <a:xfrm>
            <a:off x="2379216" y="1600743"/>
            <a:ext cx="8447102" cy="1828257"/>
          </a:xfrm>
          <a:prstGeom prst="rect">
            <a:avLst/>
          </a:prstGeom>
          <a:noFill/>
        </p:spPr>
        <p:txBody>
          <a:bodyPr wrap="square" anchor="b">
            <a:spAutoFit/>
          </a:bodyPr>
          <a:lstStyle/>
          <a:p>
            <a:pPr>
              <a:lnSpc>
                <a:spcPct val="107000"/>
              </a:lnSpc>
              <a:spcAft>
                <a:spcPts val="800"/>
              </a:spcAft>
            </a:pPr>
            <a: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t>3.PROPOSED SOLUTION</a:t>
            </a:r>
            <a:endParaRPr lang="en-IN" sz="2800"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endParaRPr>
          </a:p>
          <a:p>
            <a:pPr>
              <a:lnSpc>
                <a:spcPct val="107000"/>
              </a:lnSpc>
              <a:spcAft>
                <a:spcPts val="800"/>
              </a:spcAft>
            </a:pPr>
            <a:r>
              <a:rPr lang="en-US" b="0" i="0" dirty="0">
                <a:solidFill>
                  <a:schemeClr val="tx2">
                    <a:lumMod val="75000"/>
                    <a:lumOff val="25000"/>
                  </a:schemeClr>
                </a:solidFill>
                <a:effectLst/>
                <a:latin typeface="Montserrat"/>
              </a:rPr>
              <a:t>We are making use of convolution neural network to create a model which is trained on different hand gestures. Opencv, a python library in this model to detect the hand gestures. This </a:t>
            </a:r>
            <a:r>
              <a:rPr lang="en-US" dirty="0">
                <a:solidFill>
                  <a:schemeClr val="tx2">
                    <a:lumMod val="75000"/>
                    <a:lumOff val="25000"/>
                  </a:schemeClr>
                </a:solidFill>
                <a:latin typeface="Montserrat"/>
              </a:rPr>
              <a:t>model</a:t>
            </a:r>
            <a:r>
              <a:rPr lang="en-US" b="0" i="0" dirty="0">
                <a:solidFill>
                  <a:schemeClr val="tx2">
                    <a:lumMod val="75000"/>
                    <a:lumOff val="25000"/>
                  </a:schemeClr>
                </a:solidFill>
                <a:effectLst/>
                <a:latin typeface="Montserrat"/>
              </a:rPr>
              <a:t> enables deaf and dumb people to convey their information using signs which gets converted to human understandable language.</a:t>
            </a:r>
            <a:endParaRPr lang="en-IN" sz="1800" dirty="0">
              <a:solidFill>
                <a:schemeClr val="tx2">
                  <a:lumMod val="75000"/>
                  <a:lumOff val="25000"/>
                </a:schemeClr>
              </a:solidFill>
              <a:effectLst/>
              <a:latin typeface="Calibri" panose="020F0502020204030204" pitchFamily="34" charset="0"/>
              <a:ea typeface="Calibri" panose="020F0502020204030204" pitchFamily="34" charset="0"/>
              <a:cs typeface="Tunga" panose="020B0502040204020203" pitchFamily="34" charset="0"/>
            </a:endParaRPr>
          </a:p>
        </p:txBody>
      </p:sp>
      <p:pic>
        <p:nvPicPr>
          <p:cNvPr id="5" name="Picture 4">
            <a:extLst>
              <a:ext uri="{FF2B5EF4-FFF2-40B4-BE49-F238E27FC236}">
                <a16:creationId xmlns:a16="http://schemas.microsoft.com/office/drawing/2014/main" id="{5564715A-4B44-4FBA-87FD-E448B605B679}"/>
              </a:ext>
            </a:extLst>
          </p:cNvPr>
          <p:cNvPicPr>
            <a:picLocks noChangeAspect="1"/>
          </p:cNvPicPr>
          <p:nvPr/>
        </p:nvPicPr>
        <p:blipFill>
          <a:blip r:embed="rId2"/>
          <a:stretch>
            <a:fillRect/>
          </a:stretch>
        </p:blipFill>
        <p:spPr>
          <a:xfrm>
            <a:off x="5411865" y="4567726"/>
            <a:ext cx="6058085" cy="1422086"/>
          </a:xfrm>
          <a:prstGeom prst="rect">
            <a:avLst/>
          </a:prstGeom>
        </p:spPr>
      </p:pic>
    </p:spTree>
    <p:extLst>
      <p:ext uri="{BB962C8B-B14F-4D97-AF65-F5344CB8AC3E}">
        <p14:creationId xmlns:p14="http://schemas.microsoft.com/office/powerpoint/2010/main" val="283129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81818-005C-4493-9ACF-0FFF8E2E2228}"/>
              </a:ext>
            </a:extLst>
          </p:cNvPr>
          <p:cNvSpPr>
            <a:spLocks noGrp="1"/>
          </p:cNvSpPr>
          <p:nvPr>
            <p:ph type="ctrTitle"/>
          </p:nvPr>
        </p:nvSpPr>
        <p:spPr>
          <a:xfrm>
            <a:off x="4687410" y="501589"/>
            <a:ext cx="3968318" cy="514904"/>
          </a:xfrm>
        </p:spPr>
        <p:txBody>
          <a:bodyPr>
            <a:normAutofit fontScale="90000"/>
          </a:bodyPr>
          <a:lstStyle/>
          <a:p>
            <a:r>
              <a:rPr lang="en-IN" sz="2800" b="1" dirty="0">
                <a:solidFill>
                  <a:schemeClr val="accent1">
                    <a:lumMod val="50000"/>
                  </a:schemeClr>
                </a:solidFill>
                <a:latin typeface="Algerian" panose="04020705040A02060702" pitchFamily="82" charset="0"/>
              </a:rPr>
              <a:t> </a:t>
            </a:r>
            <a:r>
              <a:rPr lang="en-IN" sz="3100" b="1" dirty="0">
                <a:solidFill>
                  <a:schemeClr val="accent1">
                    <a:lumMod val="50000"/>
                  </a:schemeClr>
                </a:solidFill>
                <a:latin typeface="Lucida Fax" panose="02060602050505020204" pitchFamily="18" charset="0"/>
              </a:rPr>
              <a:t>4.BLOCK DIAGRAM</a:t>
            </a:r>
          </a:p>
        </p:txBody>
      </p:sp>
      <p:pic>
        <p:nvPicPr>
          <p:cNvPr id="9" name="Picture 8">
            <a:extLst>
              <a:ext uri="{FF2B5EF4-FFF2-40B4-BE49-F238E27FC236}">
                <a16:creationId xmlns:a16="http://schemas.microsoft.com/office/drawing/2014/main" id="{9CE08BF8-8F26-4015-9AC2-A9B330C2CB78}"/>
              </a:ext>
            </a:extLst>
          </p:cNvPr>
          <p:cNvPicPr>
            <a:picLocks noChangeAspect="1"/>
          </p:cNvPicPr>
          <p:nvPr/>
        </p:nvPicPr>
        <p:blipFill>
          <a:blip r:embed="rId2"/>
          <a:stretch>
            <a:fillRect/>
          </a:stretch>
        </p:blipFill>
        <p:spPr>
          <a:xfrm>
            <a:off x="5078027" y="1308587"/>
            <a:ext cx="5328541" cy="4390877"/>
          </a:xfrm>
          <a:prstGeom prst="rect">
            <a:avLst/>
          </a:prstGeom>
        </p:spPr>
      </p:pic>
    </p:spTree>
    <p:extLst>
      <p:ext uri="{BB962C8B-B14F-4D97-AF65-F5344CB8AC3E}">
        <p14:creationId xmlns:p14="http://schemas.microsoft.com/office/powerpoint/2010/main" val="22014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16CE-A917-49F9-9F2C-569BEB600F16}"/>
              </a:ext>
            </a:extLst>
          </p:cNvPr>
          <p:cNvSpPr>
            <a:spLocks noGrp="1"/>
          </p:cNvSpPr>
          <p:nvPr>
            <p:ph type="title"/>
          </p:nvPr>
        </p:nvSpPr>
        <p:spPr>
          <a:xfrm>
            <a:off x="2177661" y="585925"/>
            <a:ext cx="8596668" cy="2938509"/>
          </a:xfrm>
        </p:spPr>
        <p:txBody>
          <a:bodyPr>
            <a:normAutofit/>
          </a:bodyPr>
          <a:lstStyle/>
          <a:p>
            <a:pPr algn="l">
              <a:lnSpc>
                <a:spcPct val="107000"/>
              </a:lnSpc>
              <a:spcAft>
                <a:spcPts val="800"/>
              </a:spcAft>
            </a:pPr>
            <a:r>
              <a:rPr lang="en-IN" sz="2800" b="1" dirty="0">
                <a:solidFill>
                  <a:schemeClr val="accent1">
                    <a:lumMod val="50000"/>
                  </a:schemeClr>
                </a:solidFill>
                <a:effectLst/>
                <a:latin typeface="Lucida Fax" panose="02060602050505020204" pitchFamily="18" charset="0"/>
                <a:ea typeface="Calibri" panose="020F0502020204030204" pitchFamily="34" charset="0"/>
                <a:cs typeface="Tunga" panose="020B0502040204020203" pitchFamily="34" charset="0"/>
              </a:rPr>
              <a:t>6.RESULT:</a:t>
            </a:r>
            <a:br>
              <a:rPr lang="en-IN" sz="2800" b="1" dirty="0">
                <a:solidFill>
                  <a:schemeClr val="accent1">
                    <a:lumMod val="50000"/>
                  </a:schemeClr>
                </a:solidFill>
                <a:latin typeface="Lucida Fax" panose="02060602050505020204" pitchFamily="18" charset="0"/>
                <a:ea typeface="Calibri" panose="020F0502020204030204" pitchFamily="34" charset="0"/>
                <a:cs typeface="Tunga" panose="020B0502040204020203" pitchFamily="34" charset="0"/>
              </a:rPr>
            </a:br>
            <a:r>
              <a:rPr lang="en-US" sz="1800" b="0" i="0" u="none" strike="noStrike" spc="0" dirty="0">
                <a:solidFill>
                  <a:schemeClr val="tx2">
                    <a:lumMod val="75000"/>
                    <a:lumOff val="25000"/>
                  </a:schemeClr>
                </a:solidFill>
                <a:effectLst/>
                <a:latin typeface="Montserrat"/>
              </a:rPr>
              <a:t>CNN algorithm is used to predict its performance. The results show that, 97% accuracy is achieved. And using opencv through video capture we have displayed the output which recognizes the hand gestures and displays the output.</a:t>
            </a:r>
            <a:br>
              <a:rPr lang="en-IN" sz="1800" dirty="0">
                <a:solidFill>
                  <a:schemeClr val="tx2">
                    <a:lumMod val="75000"/>
                    <a:lumOff val="25000"/>
                  </a:schemeClr>
                </a:solidFill>
                <a:effectLst/>
                <a:latin typeface="Montserrat"/>
                <a:ea typeface="Calibri" panose="020F0502020204030204" pitchFamily="34" charset="0"/>
                <a:cs typeface="Tunga" panose="020B0502040204020203" pitchFamily="34" charset="0"/>
              </a:rPr>
            </a:br>
            <a:br>
              <a:rPr lang="en-IN" sz="1800" dirty="0">
                <a:solidFill>
                  <a:schemeClr val="tx2">
                    <a:lumMod val="75000"/>
                    <a:lumOff val="25000"/>
                  </a:schemeClr>
                </a:solidFill>
                <a:latin typeface="Montserrat"/>
              </a:rPr>
            </a:br>
            <a:endParaRPr lang="en-IN" sz="1800" dirty="0">
              <a:solidFill>
                <a:schemeClr val="tx2">
                  <a:lumMod val="75000"/>
                  <a:lumOff val="25000"/>
                </a:schemeClr>
              </a:solidFill>
              <a:latin typeface="Montserrat"/>
            </a:endParaRPr>
          </a:p>
        </p:txBody>
      </p:sp>
      <p:pic>
        <p:nvPicPr>
          <p:cNvPr id="6" name="Picture 5">
            <a:extLst>
              <a:ext uri="{FF2B5EF4-FFF2-40B4-BE49-F238E27FC236}">
                <a16:creationId xmlns:a16="http://schemas.microsoft.com/office/drawing/2014/main" id="{4F41E6E9-275F-4110-A7AF-2DD4EB8CCD47}"/>
              </a:ext>
            </a:extLst>
          </p:cNvPr>
          <p:cNvPicPr>
            <a:picLocks noChangeAspect="1"/>
          </p:cNvPicPr>
          <p:nvPr/>
        </p:nvPicPr>
        <p:blipFill>
          <a:blip r:embed="rId2"/>
          <a:stretch>
            <a:fillRect/>
          </a:stretch>
        </p:blipFill>
        <p:spPr>
          <a:xfrm>
            <a:off x="2449162" y="3137528"/>
            <a:ext cx="2770908" cy="2226498"/>
          </a:xfrm>
          <a:prstGeom prst="rect">
            <a:avLst/>
          </a:prstGeom>
        </p:spPr>
      </p:pic>
      <p:pic>
        <p:nvPicPr>
          <p:cNvPr id="8" name="Picture 7">
            <a:extLst>
              <a:ext uri="{FF2B5EF4-FFF2-40B4-BE49-F238E27FC236}">
                <a16:creationId xmlns:a16="http://schemas.microsoft.com/office/drawing/2014/main" id="{F1A6A490-E011-45B8-9620-FD4F11317D45}"/>
              </a:ext>
            </a:extLst>
          </p:cNvPr>
          <p:cNvPicPr>
            <a:picLocks noChangeAspect="1"/>
          </p:cNvPicPr>
          <p:nvPr/>
        </p:nvPicPr>
        <p:blipFill>
          <a:blip r:embed="rId3"/>
          <a:stretch>
            <a:fillRect/>
          </a:stretch>
        </p:blipFill>
        <p:spPr>
          <a:xfrm>
            <a:off x="6332740" y="3137528"/>
            <a:ext cx="2788424" cy="2226498"/>
          </a:xfrm>
          <a:prstGeom prst="rect">
            <a:avLst/>
          </a:prstGeom>
        </p:spPr>
      </p:pic>
    </p:spTree>
    <p:extLst>
      <p:ext uri="{BB962C8B-B14F-4D97-AF65-F5344CB8AC3E}">
        <p14:creationId xmlns:p14="http://schemas.microsoft.com/office/powerpoint/2010/main" val="411783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30E5-62EA-4380-9886-F5974820680E}"/>
              </a:ext>
            </a:extLst>
          </p:cNvPr>
          <p:cNvSpPr>
            <a:spLocks noGrp="1"/>
          </p:cNvSpPr>
          <p:nvPr>
            <p:ph type="title"/>
          </p:nvPr>
        </p:nvSpPr>
        <p:spPr>
          <a:xfrm>
            <a:off x="1625921" y="516959"/>
            <a:ext cx="8596668" cy="4667599"/>
          </a:xfrm>
        </p:spPr>
        <p:txBody>
          <a:bodyPr>
            <a:normAutofit/>
          </a:bodyPr>
          <a:lstStyle/>
          <a:p>
            <a:pPr algn="l" rtl="0">
              <a:spcAft>
                <a:spcPts val="0"/>
              </a:spcAft>
            </a:pP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7.</a:t>
            </a: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t>ADVANTAGES</a:t>
            </a: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t>AND DISADVANTAGES</a:t>
            </a:r>
            <a:br>
              <a:rPr lang="en-IN" sz="2800" b="1" dirty="0">
                <a:solidFill>
                  <a:schemeClr val="accent1">
                    <a:lumMod val="50000"/>
                  </a:schemeClr>
                </a:solidFill>
                <a:effectLst/>
                <a:latin typeface="Lucida Fax" panose="02060602050505020204" pitchFamily="18" charset="0"/>
                <a:ea typeface="Times New Roman" panose="02020603050405020304" pitchFamily="18" charset="0"/>
                <a:cs typeface="Times New Roman" panose="02020603050405020304" pitchFamily="18" charset="0"/>
              </a:rPr>
            </a:br>
            <a:r>
              <a:rPr lang="en-IN" sz="2800" dirty="0">
                <a:solidFill>
                  <a:schemeClr val="accent1">
                    <a:lumMod val="50000"/>
                  </a:schemeClr>
                </a:solidFill>
                <a:effectLst/>
                <a:latin typeface="Lucida Fax" panose="02060602050505020204" pitchFamily="18" charset="0"/>
                <a:ea typeface="Times New Roman" panose="02020603050405020304" pitchFamily="18" charset="0"/>
                <a:cs typeface="Tunga" panose="020B0502040204020203" pitchFamily="34" charset="0"/>
              </a:rPr>
              <a:t> </a:t>
            </a:r>
            <a:br>
              <a:rPr lang="en-IN" sz="1800" dirty="0">
                <a:solidFill>
                  <a:schemeClr val="accent2">
                    <a:lumMod val="75000"/>
                  </a:schemeClr>
                </a:solidFill>
                <a:effectLst/>
                <a:latin typeface="Calibri" panose="020F0502020204030204" pitchFamily="34" charset="0"/>
                <a:ea typeface="Calibri" panose="020F0502020204030204" pitchFamily="34" charset="0"/>
                <a:cs typeface="Tunga" panose="020B0502040204020203" pitchFamily="34" charset="0"/>
              </a:rPr>
            </a:br>
            <a:r>
              <a:rPr lang="en-US" sz="1800" b="1" i="0" u="none" strike="noStrike" spc="0" dirty="0">
                <a:solidFill>
                  <a:schemeClr val="tx2">
                    <a:lumMod val="75000"/>
                    <a:lumOff val="25000"/>
                  </a:schemeClr>
                </a:solidFill>
                <a:effectLst/>
                <a:latin typeface="Montserrat"/>
              </a:rPr>
              <a:t>Advantages:</a:t>
            </a:r>
            <a:br>
              <a:rPr lang="en-US" sz="1800" b="1" i="0" u="none" strike="noStrike" spc="0" dirty="0">
                <a:solidFill>
                  <a:schemeClr val="tx2">
                    <a:lumMod val="75000"/>
                    <a:lumOff val="25000"/>
                  </a:schemeClr>
                </a:solidFill>
                <a:latin typeface="Montserrat"/>
              </a:rPr>
            </a:br>
            <a:r>
              <a:rPr lang="en-US" sz="1800" b="1" i="0" u="none" strike="noStrike" spc="0" dirty="0">
                <a:solidFill>
                  <a:schemeClr val="tx2">
                    <a:lumMod val="75000"/>
                    <a:lumOff val="25000"/>
                  </a:schemeClr>
                </a:solidFill>
                <a:latin typeface="Montserrat"/>
              </a:rPr>
              <a:t>1. </a:t>
            </a:r>
            <a:r>
              <a:rPr lang="en-US" sz="1800" b="0" i="0" u="none" strike="noStrike" spc="0" dirty="0">
                <a:solidFill>
                  <a:schemeClr val="tx2">
                    <a:lumMod val="75000"/>
                    <a:lumOff val="25000"/>
                  </a:schemeClr>
                </a:solidFill>
                <a:effectLst/>
                <a:latin typeface="Montserrat"/>
              </a:rPr>
              <a:t>Easy and simple User Interface for the deaf and dumb people who wants to recognize the signs.</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2. </a:t>
            </a:r>
            <a:r>
              <a:rPr lang="en-US" sz="1800" b="0" i="0" u="none" strike="noStrike" spc="0" dirty="0">
                <a:solidFill>
                  <a:schemeClr val="tx2">
                    <a:lumMod val="75000"/>
                    <a:lumOff val="25000"/>
                  </a:schemeClr>
                </a:solidFill>
                <a:effectLst/>
                <a:latin typeface="Montserrat"/>
              </a:rPr>
              <a:t>CNN give the accurate result of the prediction up to 97% which is the algorithm we used for prediction. </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latin typeface="Montserrat"/>
              </a:rPr>
              <a:t>3. U</a:t>
            </a:r>
            <a:r>
              <a:rPr lang="en-US" sz="1800" b="0" i="0" u="none" strike="noStrike" spc="0" dirty="0">
                <a:solidFill>
                  <a:schemeClr val="tx2">
                    <a:lumMod val="75000"/>
                    <a:lumOff val="25000"/>
                  </a:schemeClr>
                </a:solidFill>
                <a:effectLst/>
                <a:latin typeface="Montserrat"/>
              </a:rPr>
              <a:t>ser friendly and low cost</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4. </a:t>
            </a:r>
            <a:r>
              <a:rPr lang="en-US" sz="1800" b="0" i="0" u="none" strike="noStrike" spc="0" dirty="0">
                <a:solidFill>
                  <a:schemeClr val="tx2">
                    <a:lumMod val="75000"/>
                    <a:lumOff val="25000"/>
                  </a:schemeClr>
                </a:solidFill>
                <a:effectLst/>
                <a:latin typeface="Montserrat"/>
              </a:rPr>
              <a:t>It can work in real time and predict as soon as the necessary details for prediction are     given to the model.</a:t>
            </a:r>
            <a:br>
              <a:rPr lang="en-US" sz="1800" dirty="0">
                <a:solidFill>
                  <a:schemeClr val="tx2">
                    <a:lumMod val="75000"/>
                    <a:lumOff val="25000"/>
                  </a:schemeClr>
                </a:solidFill>
                <a:effectLst/>
                <a:latin typeface="Montserrat"/>
              </a:rPr>
            </a:br>
            <a:r>
              <a:rPr lang="en-US" sz="1800" b="1" i="0" u="none" strike="noStrike" spc="0" dirty="0">
                <a:solidFill>
                  <a:schemeClr val="tx2">
                    <a:lumMod val="75000"/>
                    <a:lumOff val="25000"/>
                  </a:schemeClr>
                </a:solidFill>
                <a:effectLst/>
                <a:latin typeface="Montserrat"/>
              </a:rPr>
              <a:t>Disadvantages:</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effectLst/>
                <a:latin typeface="Montserrat"/>
              </a:rPr>
              <a:t>1. </a:t>
            </a:r>
            <a:r>
              <a:rPr lang="en-US" sz="1800" dirty="0">
                <a:solidFill>
                  <a:schemeClr val="tx2">
                    <a:lumMod val="75000"/>
                    <a:lumOff val="25000"/>
                  </a:schemeClr>
                </a:solidFill>
                <a:latin typeface="Montserrat"/>
              </a:rPr>
              <a:t>D</a:t>
            </a:r>
            <a:r>
              <a:rPr lang="en-US" sz="1800" b="0" i="0" u="none" strike="noStrike" spc="0" dirty="0">
                <a:solidFill>
                  <a:schemeClr val="tx2">
                    <a:lumMod val="75000"/>
                    <a:lumOff val="25000"/>
                  </a:schemeClr>
                </a:solidFill>
                <a:effectLst/>
                <a:latin typeface="Montserrat"/>
              </a:rPr>
              <a:t>atasets challenges can occur.</a:t>
            </a:r>
            <a:br>
              <a:rPr lang="en-US" sz="1800" dirty="0">
                <a:solidFill>
                  <a:schemeClr val="tx2">
                    <a:lumMod val="75000"/>
                    <a:lumOff val="25000"/>
                  </a:schemeClr>
                </a:solidFill>
                <a:effectLst/>
                <a:latin typeface="Montserrat"/>
              </a:rPr>
            </a:br>
            <a:r>
              <a:rPr lang="en-US" sz="1800" dirty="0">
                <a:solidFill>
                  <a:schemeClr val="tx2">
                    <a:lumMod val="75000"/>
                    <a:lumOff val="25000"/>
                  </a:schemeClr>
                </a:solidFill>
                <a:latin typeface="Montserrat"/>
              </a:rPr>
              <a:t>2. It</a:t>
            </a:r>
            <a:r>
              <a:rPr lang="en-US" sz="1800" b="0" i="0" u="none" strike="noStrike" spc="0" dirty="0">
                <a:solidFill>
                  <a:schemeClr val="tx2">
                    <a:lumMod val="75000"/>
                    <a:lumOff val="25000"/>
                  </a:schemeClr>
                </a:solidFill>
                <a:effectLst/>
                <a:latin typeface="Montserrat"/>
              </a:rPr>
              <a:t> easily generate anatomically incorrect examples.</a:t>
            </a:r>
            <a:br>
              <a:rPr lang="en-IN" sz="18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br>
            <a:endParaRPr lang="en-IN" sz="1800" dirty="0">
              <a:solidFill>
                <a:schemeClr val="accent2">
                  <a:lumMod val="75000"/>
                </a:schemeClr>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415CA14D-0631-478F-B1B0-3E5122471F3D}"/>
              </a:ext>
            </a:extLst>
          </p:cNvPr>
          <p:cNvPicPr>
            <a:picLocks noChangeAspect="1"/>
          </p:cNvPicPr>
          <p:nvPr/>
        </p:nvPicPr>
        <p:blipFill>
          <a:blip r:embed="rId2"/>
          <a:stretch>
            <a:fillRect/>
          </a:stretch>
        </p:blipFill>
        <p:spPr>
          <a:xfrm>
            <a:off x="10222589" y="5111873"/>
            <a:ext cx="1469301" cy="1626278"/>
          </a:xfrm>
          <a:prstGeom prst="rect">
            <a:avLst/>
          </a:prstGeom>
        </p:spPr>
      </p:pic>
    </p:spTree>
    <p:extLst>
      <p:ext uri="{BB962C8B-B14F-4D97-AF65-F5344CB8AC3E}">
        <p14:creationId xmlns:p14="http://schemas.microsoft.com/office/powerpoint/2010/main" val="1262554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98B2-0DF5-4363-B1F0-1D55133834AB}"/>
              </a:ext>
            </a:extLst>
          </p:cNvPr>
          <p:cNvSpPr>
            <a:spLocks noGrp="1"/>
          </p:cNvSpPr>
          <p:nvPr>
            <p:ph type="title"/>
          </p:nvPr>
        </p:nvSpPr>
        <p:spPr>
          <a:xfrm>
            <a:off x="1556544" y="1013671"/>
            <a:ext cx="3854528" cy="683581"/>
          </a:xfrm>
        </p:spPr>
        <p:txBody>
          <a:bodyPr>
            <a:normAutofit/>
          </a:bodyPr>
          <a:lstStyle/>
          <a:p>
            <a:r>
              <a:rPr lang="en-IN" sz="2800" b="1" dirty="0">
                <a:solidFill>
                  <a:schemeClr val="accent1">
                    <a:lumMod val="50000"/>
                  </a:schemeClr>
                </a:solidFill>
                <a:latin typeface="Lucida Fax" panose="02060602050505020204" pitchFamily="18" charset="0"/>
              </a:rPr>
              <a:t>8.CONCLUSION</a:t>
            </a:r>
          </a:p>
        </p:txBody>
      </p:sp>
      <p:pic>
        <p:nvPicPr>
          <p:cNvPr id="5" name="Content Placeholder 4">
            <a:extLst>
              <a:ext uri="{FF2B5EF4-FFF2-40B4-BE49-F238E27FC236}">
                <a16:creationId xmlns:a16="http://schemas.microsoft.com/office/drawing/2014/main" id="{20786AD2-6FDB-4E54-B6A0-7E0A2A91E6A8}"/>
              </a:ext>
            </a:extLst>
          </p:cNvPr>
          <p:cNvPicPr>
            <a:picLocks noGrp="1" noChangeAspect="1"/>
          </p:cNvPicPr>
          <p:nvPr>
            <p:ph idx="1"/>
          </p:nvPr>
        </p:nvPicPr>
        <p:blipFill>
          <a:blip r:embed="rId2"/>
          <a:stretch>
            <a:fillRect/>
          </a:stretch>
        </p:blipFill>
        <p:spPr>
          <a:xfrm>
            <a:off x="6130131" y="938212"/>
            <a:ext cx="4505325" cy="4600575"/>
          </a:xfrm>
          <a:prstGeom prst="rect">
            <a:avLst/>
          </a:prstGeom>
        </p:spPr>
      </p:pic>
      <p:sp>
        <p:nvSpPr>
          <p:cNvPr id="4" name="Text Placeholder 3">
            <a:extLst>
              <a:ext uri="{FF2B5EF4-FFF2-40B4-BE49-F238E27FC236}">
                <a16:creationId xmlns:a16="http://schemas.microsoft.com/office/drawing/2014/main" id="{264D6B47-B58D-437C-9E5B-7C2E3AC2DDF0}"/>
              </a:ext>
            </a:extLst>
          </p:cNvPr>
          <p:cNvSpPr>
            <a:spLocks noGrp="1"/>
          </p:cNvSpPr>
          <p:nvPr>
            <p:ph type="body" sz="half" idx="2"/>
          </p:nvPr>
        </p:nvSpPr>
        <p:spPr>
          <a:xfrm>
            <a:off x="1368214" y="1582742"/>
            <a:ext cx="4693656" cy="3692516"/>
          </a:xfrm>
        </p:spPr>
        <p:txBody>
          <a:bodyPr>
            <a:noAutofit/>
          </a:bodyPr>
          <a:lstStyle/>
          <a:p>
            <a:r>
              <a:rPr lang="en-US" sz="1800" b="0" i="0" dirty="0">
                <a:solidFill>
                  <a:schemeClr val="tx2">
                    <a:lumMod val="75000"/>
                    <a:lumOff val="25000"/>
                  </a:schemeClr>
                </a:solidFill>
                <a:effectLst/>
                <a:latin typeface="Montserrat"/>
              </a:rPr>
              <a:t>This application helps the deaf and dumb person to communicate with the rest of the world using sign language. Suitable existing methods are integrated in this application. Computer recognition of sign language is an important research problem for enabling communication with hearing impaired people. The Computer based intelligent system will enable deaf &amp; dumb people significantly to communicate with all other people using their natural hand gestures. </a:t>
            </a:r>
            <a:endParaRPr lang="en-IN" sz="1800" dirty="0">
              <a:solidFill>
                <a:schemeClr val="tx2">
                  <a:lumMod val="75000"/>
                  <a:lumOff val="25000"/>
                </a:schemeClr>
              </a:solidFill>
              <a:latin typeface="Montserrat"/>
              <a:cs typeface="Calibri" panose="020F0502020204030204" pitchFamily="34" charset="0"/>
            </a:endParaRPr>
          </a:p>
        </p:txBody>
      </p:sp>
    </p:spTree>
    <p:extLst>
      <p:ext uri="{BB962C8B-B14F-4D97-AF65-F5344CB8AC3E}">
        <p14:creationId xmlns:p14="http://schemas.microsoft.com/office/powerpoint/2010/main" val="366321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677</TotalTime>
  <Words>601</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Calibri</vt:lpstr>
      <vt:lpstr>Corbel</vt:lpstr>
      <vt:lpstr>Lucida Console</vt:lpstr>
      <vt:lpstr>Lucida Fax</vt:lpstr>
      <vt:lpstr>Montserrat</vt:lpstr>
      <vt:lpstr>Roboto</vt:lpstr>
      <vt:lpstr>Parallax</vt:lpstr>
      <vt:lpstr>      </vt:lpstr>
      <vt:lpstr> CONTENTS:</vt:lpstr>
      <vt:lpstr>PowerPoint Presentation</vt:lpstr>
      <vt:lpstr>PowerPoint Presentation</vt:lpstr>
      <vt:lpstr>PowerPoint Presentation</vt:lpstr>
      <vt:lpstr> 4.BLOCK DIAGRAM</vt:lpstr>
      <vt:lpstr>6.RESULT: CNN algorithm is used to predict its performance. The results show that, 97% accuracy is achieved. And using opencv through video capture we have displayed the output which recognizes the hand gestures and displays the output.  </vt:lpstr>
      <vt:lpstr>7. ADVANTAGES AND DISADVANTAGES   Advantages: 1. Easy and simple User Interface for the deaf and dumb people who wants to recognize the signs. 2. CNN give the accurate result of the prediction up to 97% which is the algorithm we used for prediction.  3. User friendly and low cost 4. It can work in real time and predict as soon as the necessary details for prediction are     given to the model. Disadvantages: 1. Datasets challenges can occur. 2. It easily generate anatomically incorrect examples. </vt:lpstr>
      <vt:lpstr>8.CONCLUSION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Monika</dc:creator>
  <cp:lastModifiedBy>Monika</cp:lastModifiedBy>
  <cp:revision>32</cp:revision>
  <dcterms:created xsi:type="dcterms:W3CDTF">2020-09-04T14:59:18Z</dcterms:created>
  <dcterms:modified xsi:type="dcterms:W3CDTF">2020-09-28T13:07:45Z</dcterms:modified>
</cp:coreProperties>
</file>