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16" r:id="rId1"/>
  </p:sldMasterIdLst>
  <p:sldIdLst>
    <p:sldId id="256" r:id="rId2"/>
    <p:sldId id="257" r:id="rId3"/>
    <p:sldId id="258" r:id="rId4"/>
    <p:sldId id="259" r:id="rId5"/>
    <p:sldId id="263" r:id="rId6"/>
    <p:sldId id="261" r:id="rId7"/>
    <p:sldId id="264"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74529-39B1-4DF3-8B6D-C15384FF5158}" v="946" dt="2020-09-26T16:20:20.590"/>
    <p1510:client id="{C5FB5D3E-25B3-460C-9A22-3CD4C94DC7F4}" v="709" dt="2020-09-26T15:07:35.304"/>
    <p1510:client id="{CC2B7496-AA89-4560-A9A3-6CF2682F544A}" v="36" dt="2020-09-26T17:49:14.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9/26/2020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477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9/26/2020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010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9/26/2020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440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9/26/2020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9991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9/26/2020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013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9/26/2020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0866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9/26/2020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384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9/26/2020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12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9/26/2020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74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9/26/2020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372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9/26/2020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662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9/26/2020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280999398"/>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15" r:id="rId5"/>
    <p:sldLayoutId id="2147484109" r:id="rId6"/>
    <p:sldLayoutId id="2147484110" r:id="rId7"/>
    <p:sldLayoutId id="2147484111" r:id="rId8"/>
    <p:sldLayoutId id="2147484114" r:id="rId9"/>
    <p:sldLayoutId id="2147484112" r:id="rId10"/>
    <p:sldLayoutId id="214748411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3" name="Rectangle 7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a:extLst>
              <a:ext uri="{FF2B5EF4-FFF2-40B4-BE49-F238E27FC236}">
                <a16:creationId xmlns:a16="http://schemas.microsoft.com/office/drawing/2014/main" id="{7AF8B865-ABCB-4D4C-A54F-43295B601F27}"/>
              </a:ext>
            </a:extLst>
          </p:cNvPr>
          <p:cNvPicPr>
            <a:picLocks noChangeAspect="1"/>
          </p:cNvPicPr>
          <p:nvPr/>
        </p:nvPicPr>
        <p:blipFill rotWithShape="1">
          <a:blip r:embed="rId2"/>
          <a:srcRect r="15617" b="-1"/>
          <a:stretch/>
        </p:blipFill>
        <p:spPr>
          <a:xfrm>
            <a:off x="3574660" y="10"/>
            <a:ext cx="8669532" cy="6857990"/>
          </a:xfrm>
          <a:prstGeom prst="rect">
            <a:avLst/>
          </a:prstGeom>
        </p:spPr>
      </p:pic>
      <p:sp>
        <p:nvSpPr>
          <p:cNvPr id="79" name="Rectangle 78">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23286" y="117454"/>
            <a:ext cx="10317019" cy="1771889"/>
          </a:xfrm>
        </p:spPr>
        <p:txBody>
          <a:bodyPr vert="horz" lIns="91440" tIns="45720" rIns="91440" bIns="45720" rtlCol="0" anchor="b">
            <a:normAutofit/>
          </a:bodyPr>
          <a:lstStyle/>
          <a:p>
            <a:r>
              <a:rPr lang="en-US" sz="3200" dirty="0">
                <a:latin typeface="Franklin Gothic Medium"/>
                <a:cs typeface="TH SarabunPSK"/>
              </a:rPr>
              <a:t>  </a:t>
            </a:r>
            <a:r>
              <a:rPr lang="en-US" sz="3200" b="1" dirty="0">
                <a:latin typeface="Franklin Gothic Medium"/>
                <a:cs typeface="TH SarabunPSK"/>
              </a:rPr>
              <a:t>SMART SECURITY SYSTEM </a:t>
            </a:r>
            <a:r>
              <a:rPr lang="en-US" sz="3200" dirty="0">
                <a:latin typeface="Franklin Gothic Medium"/>
                <a:cs typeface="TH SarabunPSK"/>
              </a:rPr>
              <a:t>USING IMAGE</a:t>
            </a:r>
            <a:r>
              <a:rPr lang="en-US" sz="3200" b="1" dirty="0">
                <a:latin typeface="Franklin Gothic Medium"/>
                <a:cs typeface="TH SarabunPSK"/>
              </a:rPr>
              <a:t> RECOGNITION</a:t>
            </a:r>
          </a:p>
        </p:txBody>
      </p:sp>
      <p:sp>
        <p:nvSpPr>
          <p:cNvPr id="81" name="Rectangle 8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569423" y="3647068"/>
            <a:ext cx="3438906" cy="3207258"/>
          </a:xfrm>
        </p:spPr>
        <p:txBody>
          <a:bodyPr vert="horz" lIns="91440" tIns="45720" rIns="91440" bIns="45720" rtlCol="0" anchor="t">
            <a:normAutofit/>
          </a:bodyPr>
          <a:lstStyle/>
          <a:p>
            <a:r>
              <a:rPr lang="en-US" sz="1700" dirty="0"/>
              <a:t>PROJECT BY :</a:t>
            </a:r>
            <a:endParaRPr lang="en-US" dirty="0"/>
          </a:p>
          <a:p>
            <a:pPr indent="-228600">
              <a:buFont typeface="Arial" panose="020B0604020202020204" pitchFamily="34" charset="0"/>
              <a:buChar char="•"/>
            </a:pPr>
            <a:r>
              <a:rPr lang="en-US" sz="1700" dirty="0"/>
              <a:t>ARPITA PRAKASH HEGDE</a:t>
            </a:r>
          </a:p>
          <a:p>
            <a:pPr indent="-228600">
              <a:buFont typeface="Arial" panose="020B0604020202020204" pitchFamily="34" charset="0"/>
              <a:buChar char="•"/>
            </a:pPr>
            <a:r>
              <a:rPr lang="en-US" sz="1700" dirty="0"/>
              <a:t>NEHA PAWAR K R </a:t>
            </a:r>
          </a:p>
          <a:p>
            <a:pPr indent="-228600">
              <a:buFont typeface="Arial" panose="020B0604020202020204" pitchFamily="34" charset="0"/>
              <a:buChar char="•"/>
            </a:pPr>
            <a:r>
              <a:rPr lang="en-US" sz="1700" dirty="0"/>
              <a:t>NIDHI S JAIN</a:t>
            </a:r>
          </a:p>
          <a:p>
            <a:pPr indent="-228600">
              <a:buFont typeface="Arial" panose="020B0604020202020204" pitchFamily="34" charset="0"/>
              <a:buChar char="•"/>
            </a:pPr>
            <a:r>
              <a:rPr lang="en-US" sz="1700" dirty="0"/>
              <a:t>NIKITA B N</a:t>
            </a:r>
          </a:p>
          <a:p>
            <a:pPr indent="-228600">
              <a:buFont typeface="Arial" panose="020B0604020202020204" pitchFamily="34" charset="0"/>
              <a:buChar char="•"/>
            </a:pPr>
            <a:r>
              <a:rPr lang="en-US" sz="1700" dirty="0"/>
              <a:t>YASHASWINI BANDLOOR V</a:t>
            </a:r>
          </a:p>
        </p:txBody>
      </p:sp>
    </p:spTree>
    <p:extLst>
      <p:ext uri="{BB962C8B-B14F-4D97-AF65-F5344CB8AC3E}">
        <p14:creationId xmlns:p14="http://schemas.microsoft.com/office/powerpoint/2010/main" val="38793463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9">
            <a:extLst>
              <a:ext uri="{FF2B5EF4-FFF2-40B4-BE49-F238E27FC236}">
                <a16:creationId xmlns:a16="http://schemas.microsoft.com/office/drawing/2014/main" id="{0DBABCD1-00F9-4368-9BFC-BFAB8A78122E}"/>
              </a:ext>
            </a:extLst>
          </p:cNvPr>
          <p:cNvPicPr>
            <a:picLocks noChangeAspect="1"/>
          </p:cNvPicPr>
          <p:nvPr/>
        </p:nvPicPr>
        <p:blipFill rotWithShape="1">
          <a:blip r:embed="rId2">
            <a:alphaModFix amt="40000"/>
          </a:blip>
          <a:srcRect r="6221"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BE8B5232-5ADC-4042-BCF6-04142EC2CDF7}"/>
              </a:ext>
            </a:extLst>
          </p:cNvPr>
          <p:cNvSpPr>
            <a:spLocks noGrp="1"/>
          </p:cNvSpPr>
          <p:nvPr>
            <p:ph type="title"/>
          </p:nvPr>
        </p:nvSpPr>
        <p:spPr>
          <a:xfrm>
            <a:off x="841249" y="301309"/>
            <a:ext cx="10506456" cy="2057400"/>
          </a:xfrm>
        </p:spPr>
        <p:txBody>
          <a:bodyPr anchor="b">
            <a:normAutofit/>
          </a:bodyPr>
          <a:lstStyle/>
          <a:p>
            <a:r>
              <a:rPr lang="en-US" sz="5400" dirty="0"/>
              <a:t>INTRODUCTION</a:t>
            </a:r>
          </a:p>
        </p:txBody>
      </p:sp>
      <p:sp>
        <p:nvSpPr>
          <p:cNvPr id="48" name="Rectangle 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Content Placeholder 22">
            <a:extLst>
              <a:ext uri="{FF2B5EF4-FFF2-40B4-BE49-F238E27FC236}">
                <a16:creationId xmlns:a16="http://schemas.microsoft.com/office/drawing/2014/main" id="{E0AA9E46-91B9-461D-BD63-39FDA3F18E62}"/>
              </a:ext>
            </a:extLst>
          </p:cNvPr>
          <p:cNvSpPr>
            <a:spLocks noGrp="1"/>
          </p:cNvSpPr>
          <p:nvPr>
            <p:ph idx="1"/>
          </p:nvPr>
        </p:nvSpPr>
        <p:spPr>
          <a:xfrm>
            <a:off x="841248" y="3557370"/>
            <a:ext cx="10506456" cy="2670048"/>
          </a:xfrm>
        </p:spPr>
        <p:txBody>
          <a:bodyPr vert="horz" lIns="91440" tIns="45720" rIns="91440" bIns="45720" rtlCol="0" anchor="t">
            <a:noAutofit/>
          </a:bodyPr>
          <a:lstStyle/>
          <a:p>
            <a:pPr marL="0" indent="0" algn="just">
              <a:buNone/>
            </a:pPr>
            <a:r>
              <a:rPr lang="en-US" sz="2000" dirty="0">
                <a:latin typeface="Trebuchet MS"/>
                <a:ea typeface="+mn-lt"/>
                <a:cs typeface="+mn-lt"/>
              </a:rPr>
              <a:t>The Smart security system using image recognition service in real time would help the home based security system to track the persons coming into the house and unlocking the door. Hereby the system would be accessed by using the image recognition service that uses </a:t>
            </a:r>
            <a:r>
              <a:rPr lang="en-US" sz="2000" dirty="0" err="1">
                <a:latin typeface="Trebuchet MS"/>
                <a:ea typeface="+mn-lt"/>
                <a:cs typeface="+mn-lt"/>
              </a:rPr>
              <a:t>opencv</a:t>
            </a:r>
            <a:r>
              <a:rPr lang="en-US" sz="2000" dirty="0">
                <a:latin typeface="Trebuchet MS"/>
                <a:ea typeface="+mn-lt"/>
                <a:cs typeface="+mn-lt"/>
              </a:rPr>
              <a:t> in which the images are trained in different classes labeled with the names of the family members and not only them they can train the images of their relatives and cousins with which we can give the access to unlock their door.</a:t>
            </a:r>
            <a:endParaRPr lang="en-US" sz="2000">
              <a:latin typeface="Trebuchet MS"/>
              <a:cs typeface="TH SarabunPSK"/>
            </a:endParaRPr>
          </a:p>
        </p:txBody>
      </p:sp>
    </p:spTree>
    <p:extLst>
      <p:ext uri="{BB962C8B-B14F-4D97-AF65-F5344CB8AC3E}">
        <p14:creationId xmlns:p14="http://schemas.microsoft.com/office/powerpoint/2010/main" val="24141223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C9BBB8D-9BEF-41C3-B83C-28D0C328DE3D}"/>
              </a:ext>
            </a:extLst>
          </p:cNvPr>
          <p:cNvPicPr>
            <a:picLocks noChangeAspect="1"/>
          </p:cNvPicPr>
          <p:nvPr/>
        </p:nvPicPr>
        <p:blipFill rotWithShape="1">
          <a:blip r:embed="rId2">
            <a:alphaModFix amt="40000"/>
          </a:blip>
          <a:srcRect r="6221"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C93165E0-123F-4CDA-94B3-B718416607EC}"/>
              </a:ext>
            </a:extLst>
          </p:cNvPr>
          <p:cNvSpPr>
            <a:spLocks noGrp="1"/>
          </p:cNvSpPr>
          <p:nvPr>
            <p:ph type="title"/>
          </p:nvPr>
        </p:nvSpPr>
        <p:spPr>
          <a:xfrm>
            <a:off x="841249" y="389658"/>
            <a:ext cx="10506456" cy="2057400"/>
          </a:xfrm>
        </p:spPr>
        <p:txBody>
          <a:bodyPr anchor="b">
            <a:normAutofit/>
          </a:bodyPr>
          <a:lstStyle/>
          <a:p>
            <a:r>
              <a:rPr lang="en-US" sz="5400" dirty="0"/>
              <a:t>PURPOSE</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B9810B73-D66D-4F7A-B919-FDBB4CCC8445}"/>
              </a:ext>
            </a:extLst>
          </p:cNvPr>
          <p:cNvSpPr>
            <a:spLocks noGrp="1"/>
          </p:cNvSpPr>
          <p:nvPr>
            <p:ph idx="1"/>
          </p:nvPr>
        </p:nvSpPr>
        <p:spPr>
          <a:xfrm>
            <a:off x="841248" y="3634674"/>
            <a:ext cx="10506456" cy="2670048"/>
          </a:xfrm>
        </p:spPr>
        <p:txBody>
          <a:bodyPr vert="horz" lIns="91440" tIns="45720" rIns="91440" bIns="45720" rtlCol="0" anchor="t">
            <a:noAutofit/>
          </a:bodyPr>
          <a:lstStyle/>
          <a:p>
            <a:pPr marL="0" indent="0" algn="just">
              <a:buNone/>
            </a:pPr>
            <a:r>
              <a:rPr lang="en-US" sz="2000" dirty="0">
                <a:latin typeface="Trebuchet MS"/>
                <a:ea typeface="+mn-lt"/>
                <a:cs typeface="+mn-lt"/>
              </a:rPr>
              <a:t>By using Smart Security System Using Image Recognition we can secure home premises from the invaders and also capture the suspected people who are not authorized to move inside the house. And also for example, if a person is not at home and forgot keeping the keys for the housemates, they can give their facial image standing in front of camera in which the model would process the image, tally it with the reference images and then give the access to the housemates which could not make them wait in front of the door. </a:t>
            </a:r>
            <a:endParaRPr lang="en-US" sz="2000">
              <a:latin typeface="Trebuchet MS"/>
            </a:endParaRPr>
          </a:p>
        </p:txBody>
      </p:sp>
    </p:spTree>
    <p:extLst>
      <p:ext uri="{BB962C8B-B14F-4D97-AF65-F5344CB8AC3E}">
        <p14:creationId xmlns:p14="http://schemas.microsoft.com/office/powerpoint/2010/main" val="9881709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CA91351-D690-4613-A51B-FD07B600C547}"/>
              </a:ext>
            </a:extLst>
          </p:cNvPr>
          <p:cNvPicPr>
            <a:picLocks noChangeAspect="1"/>
          </p:cNvPicPr>
          <p:nvPr/>
        </p:nvPicPr>
        <p:blipFill rotWithShape="1">
          <a:blip r:embed="rId2">
            <a:alphaModFix amt="40000"/>
          </a:blip>
          <a:srcRect r="6221" b="-1"/>
          <a:stretch/>
        </p:blipFill>
        <p:spPr>
          <a:xfrm>
            <a:off x="-44154" y="10"/>
            <a:ext cx="12191979" cy="6857990"/>
          </a:xfrm>
          <a:prstGeom prst="rect">
            <a:avLst/>
          </a:prstGeom>
        </p:spPr>
      </p:pic>
      <p:sp>
        <p:nvSpPr>
          <p:cNvPr id="2" name="Title 1">
            <a:extLst>
              <a:ext uri="{FF2B5EF4-FFF2-40B4-BE49-F238E27FC236}">
                <a16:creationId xmlns:a16="http://schemas.microsoft.com/office/drawing/2014/main" id="{03917239-3E78-42C8-A240-C9E3189884B5}"/>
              </a:ext>
            </a:extLst>
          </p:cNvPr>
          <p:cNvSpPr>
            <a:spLocks noGrp="1"/>
          </p:cNvSpPr>
          <p:nvPr>
            <p:ph type="title"/>
          </p:nvPr>
        </p:nvSpPr>
        <p:spPr>
          <a:xfrm>
            <a:off x="841249" y="334441"/>
            <a:ext cx="10506456" cy="2057400"/>
          </a:xfrm>
        </p:spPr>
        <p:txBody>
          <a:bodyPr anchor="b">
            <a:normAutofit/>
          </a:bodyPr>
          <a:lstStyle/>
          <a:p>
            <a:r>
              <a:rPr lang="en-US" sz="5400" dirty="0"/>
              <a:t>PROPOSED  SYSTEM</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B3CB92B-EE6E-48D1-BD05-B7D508B845C4}"/>
              </a:ext>
            </a:extLst>
          </p:cNvPr>
          <p:cNvSpPr>
            <a:spLocks noGrp="1"/>
          </p:cNvSpPr>
          <p:nvPr>
            <p:ph idx="1"/>
          </p:nvPr>
        </p:nvSpPr>
        <p:spPr>
          <a:xfrm>
            <a:off x="841248" y="3502152"/>
            <a:ext cx="10506456" cy="3597699"/>
          </a:xfrm>
        </p:spPr>
        <p:txBody>
          <a:bodyPr vert="horz" lIns="91440" tIns="45720" rIns="91440" bIns="45720" rtlCol="0" anchor="t">
            <a:noAutofit/>
          </a:bodyPr>
          <a:lstStyle/>
          <a:p>
            <a:pPr marL="0" indent="0" algn="just">
              <a:buNone/>
            </a:pPr>
            <a:r>
              <a:rPr lang="en-US" sz="1800" dirty="0">
                <a:latin typeface="Trebuchet MS"/>
                <a:ea typeface="+mn-lt"/>
                <a:cs typeface="+mn-lt"/>
              </a:rPr>
              <a:t>The Smart Security System using Image Recognition uses Computer Vision (OpenCV). OpenCV uses a type of face detector called a Haar Cascade classifier. Given an image, which can come from a file or from live video, the face detector examines each image location and classifies it as "Face" or "Not Face." Classification assumes a fixed scale for the face, say 50x50 pixels. Since faces in an image might be smaller or larger than this, the classifier runs over the image several times, to search for faces across a range of scales. A standard camera captures the image to spot the person. It’s a prototype that identifies the visitor. If the door recognizes the visitor, the door is going to be unlocked. If they are not identified the door will remain firmly locked. This system talks about four features: security, safety, control and monitoring to home automation. Thus, when an unauthenticated user tries to log in, a message is sent to the authorized person. </a:t>
            </a:r>
            <a:endParaRPr lang="en-US" sz="1800">
              <a:latin typeface="Trebuchet MS"/>
            </a:endParaRPr>
          </a:p>
        </p:txBody>
      </p:sp>
    </p:spTree>
    <p:extLst>
      <p:ext uri="{BB962C8B-B14F-4D97-AF65-F5344CB8AC3E}">
        <p14:creationId xmlns:p14="http://schemas.microsoft.com/office/powerpoint/2010/main" val="176494539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2">
            <a:extLst>
              <a:ext uri="{FF2B5EF4-FFF2-40B4-BE49-F238E27FC236}">
                <a16:creationId xmlns:a16="http://schemas.microsoft.com/office/drawing/2014/main" id="{30AD58CA-347C-481B-9599-D2A77F5D867A}"/>
              </a:ext>
            </a:extLst>
          </p:cNvPr>
          <p:cNvPicPr>
            <a:picLocks noChangeAspect="1"/>
          </p:cNvPicPr>
          <p:nvPr/>
        </p:nvPicPr>
        <p:blipFill rotWithShape="1">
          <a:blip r:embed="rId2"/>
          <a:srcRect t="375" r="-1" b="264"/>
          <a:stretch/>
        </p:blipFill>
        <p:spPr>
          <a:xfrm>
            <a:off x="1830" y="1640"/>
            <a:ext cx="12192189" cy="6856024"/>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a:extLst>
              <a:ext uri="{FF2B5EF4-FFF2-40B4-BE49-F238E27FC236}">
                <a16:creationId xmlns:a16="http://schemas.microsoft.com/office/drawing/2014/main" id="{092BA69B-E363-4F7B-93A9-67C89A95D2BD}"/>
              </a:ext>
            </a:extLst>
          </p:cNvPr>
          <p:cNvPicPr>
            <a:picLocks noChangeAspect="1"/>
          </p:cNvPicPr>
          <p:nvPr/>
        </p:nvPicPr>
        <p:blipFill>
          <a:blip r:embed="rId3"/>
          <a:stretch>
            <a:fillRect/>
          </a:stretch>
        </p:blipFill>
        <p:spPr>
          <a:xfrm>
            <a:off x="980662" y="1335862"/>
            <a:ext cx="10241720" cy="46832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C7FBD710-8A90-49FB-94BC-9F62FA134B31}"/>
              </a:ext>
            </a:extLst>
          </p:cNvPr>
          <p:cNvSpPr txBox="1"/>
          <p:nvPr/>
        </p:nvSpPr>
        <p:spPr>
          <a:xfrm>
            <a:off x="838113" y="307153"/>
            <a:ext cx="637650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bg1"/>
                </a:solidFill>
              </a:rPr>
              <a:t>BLOCK  DIAGRAM</a:t>
            </a:r>
          </a:p>
        </p:txBody>
      </p:sp>
    </p:spTree>
    <p:extLst>
      <p:ext uri="{BB962C8B-B14F-4D97-AF65-F5344CB8AC3E}">
        <p14:creationId xmlns:p14="http://schemas.microsoft.com/office/powerpoint/2010/main" val="416410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67AE3C2-244E-4DC6-B78E-C44560189F6B}"/>
              </a:ext>
            </a:extLst>
          </p:cNvPr>
          <p:cNvPicPr>
            <a:picLocks noChangeAspect="1"/>
          </p:cNvPicPr>
          <p:nvPr/>
        </p:nvPicPr>
        <p:blipFill rotWithShape="1">
          <a:blip r:embed="rId2">
            <a:alphaModFix amt="40000"/>
          </a:blip>
          <a:srcRect r="6221"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57DCA8B9-F690-4ABE-B7DE-912ADB73E5E3}"/>
              </a:ext>
            </a:extLst>
          </p:cNvPr>
          <p:cNvSpPr>
            <a:spLocks noGrp="1"/>
          </p:cNvSpPr>
          <p:nvPr>
            <p:ph type="title"/>
          </p:nvPr>
        </p:nvSpPr>
        <p:spPr>
          <a:xfrm>
            <a:off x="841249" y="378615"/>
            <a:ext cx="10506456" cy="2057400"/>
          </a:xfrm>
        </p:spPr>
        <p:txBody>
          <a:bodyPr anchor="b">
            <a:normAutofit/>
          </a:bodyPr>
          <a:lstStyle/>
          <a:p>
            <a:r>
              <a:rPr lang="en-US" sz="5400" dirty="0"/>
              <a:t>RESULT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3B64F04C-C9D5-4EB7-AF2E-BD7890256A58}"/>
              </a:ext>
            </a:extLst>
          </p:cNvPr>
          <p:cNvSpPr>
            <a:spLocks noGrp="1"/>
          </p:cNvSpPr>
          <p:nvPr>
            <p:ph idx="1"/>
          </p:nvPr>
        </p:nvSpPr>
        <p:spPr>
          <a:xfrm>
            <a:off x="841248" y="3921804"/>
            <a:ext cx="10506456" cy="2670048"/>
          </a:xfrm>
        </p:spPr>
        <p:txBody>
          <a:bodyPr vert="horz" lIns="91440" tIns="45720" rIns="91440" bIns="45720" rtlCol="0" anchor="t">
            <a:normAutofit/>
          </a:bodyPr>
          <a:lstStyle/>
          <a:p>
            <a:pPr marL="0" indent="0" algn="just">
              <a:buNone/>
            </a:pPr>
            <a:r>
              <a:rPr lang="en-US" sz="2000" dirty="0">
                <a:ea typeface="+mn-lt"/>
                <a:cs typeface="+mn-lt"/>
              </a:rPr>
              <a:t>A standard camera captures the image to recognize the face of the person using Haar Cascade classifier which is a service of OpenCV. If it recognizes the visitor, it allows the person and the door is going to be unlocked. If the face is not identified, it does not allow the person inside the house and the door will remain locked. Thus, when an unauthenticated user tries to log in, a message is sent to the authorized person.</a:t>
            </a:r>
            <a:endParaRPr lang="en-US" sz="2000" dirty="0"/>
          </a:p>
        </p:txBody>
      </p:sp>
    </p:spTree>
    <p:extLst>
      <p:ext uri="{BB962C8B-B14F-4D97-AF65-F5344CB8AC3E}">
        <p14:creationId xmlns:p14="http://schemas.microsoft.com/office/powerpoint/2010/main" val="37831576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269A3DB2-22B3-4616-A96B-F03AFBE84DDA}"/>
              </a:ext>
            </a:extLst>
          </p:cNvPr>
          <p:cNvPicPr>
            <a:picLocks noChangeAspect="1"/>
          </p:cNvPicPr>
          <p:nvPr/>
        </p:nvPicPr>
        <p:blipFill rotWithShape="1">
          <a:blip r:embed="rId2"/>
          <a:srcRect r="6221" b="-1"/>
          <a:stretch/>
        </p:blipFill>
        <p:spPr>
          <a:xfrm>
            <a:off x="20" y="10"/>
            <a:ext cx="12191981" cy="6857990"/>
          </a:xfrm>
          <a:prstGeom prst="rect">
            <a:avLst/>
          </a:prstGeom>
        </p:spPr>
      </p:pic>
      <p:sp>
        <p:nvSpPr>
          <p:cNvPr id="17" name="Rectangle 1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18">
            <a:extLst>
              <a:ext uri="{FF2B5EF4-FFF2-40B4-BE49-F238E27FC236}">
                <a16:creationId xmlns:a16="http://schemas.microsoft.com/office/drawing/2014/main" id="{126222A7-033B-4294-A24A-6D6FB72BEBAB}"/>
              </a:ext>
            </a:extLst>
          </p:cNvPr>
          <p:cNvPicPr>
            <a:picLocks noChangeAspect="1"/>
          </p:cNvPicPr>
          <p:nvPr/>
        </p:nvPicPr>
        <p:blipFill>
          <a:blip r:embed="rId3"/>
          <a:stretch>
            <a:fillRect/>
          </a:stretch>
        </p:blipFill>
        <p:spPr>
          <a:xfrm>
            <a:off x="318053" y="126601"/>
            <a:ext cx="4543289" cy="4097929"/>
          </a:xfrm>
          <a:prstGeom prst="rect">
            <a:avLst/>
          </a:prstGeom>
        </p:spPr>
      </p:pic>
      <p:pic>
        <p:nvPicPr>
          <p:cNvPr id="19" name="Picture 19">
            <a:extLst>
              <a:ext uri="{FF2B5EF4-FFF2-40B4-BE49-F238E27FC236}">
                <a16:creationId xmlns:a16="http://schemas.microsoft.com/office/drawing/2014/main" id="{39FA6714-11AC-46EC-96A9-3644F29EF0C1}"/>
              </a:ext>
            </a:extLst>
          </p:cNvPr>
          <p:cNvPicPr>
            <a:picLocks noChangeAspect="1"/>
          </p:cNvPicPr>
          <p:nvPr/>
        </p:nvPicPr>
        <p:blipFill>
          <a:blip r:embed="rId4"/>
          <a:stretch>
            <a:fillRect/>
          </a:stretch>
        </p:blipFill>
        <p:spPr>
          <a:xfrm>
            <a:off x="7131878" y="128727"/>
            <a:ext cx="4708938" cy="4115764"/>
          </a:xfrm>
          <a:prstGeom prst="rect">
            <a:avLst/>
          </a:prstGeom>
        </p:spPr>
      </p:pic>
      <p:pic>
        <p:nvPicPr>
          <p:cNvPr id="21" name="Picture 21">
            <a:extLst>
              <a:ext uri="{FF2B5EF4-FFF2-40B4-BE49-F238E27FC236}">
                <a16:creationId xmlns:a16="http://schemas.microsoft.com/office/drawing/2014/main" id="{C0B31915-254A-4838-BEBE-F5B1A9631659}"/>
              </a:ext>
            </a:extLst>
          </p:cNvPr>
          <p:cNvPicPr>
            <a:picLocks noChangeAspect="1"/>
          </p:cNvPicPr>
          <p:nvPr/>
        </p:nvPicPr>
        <p:blipFill rotWithShape="1">
          <a:blip r:embed="rId5"/>
          <a:srcRect l="164" t="389" r="27463" b="54864"/>
          <a:stretch/>
        </p:blipFill>
        <p:spPr>
          <a:xfrm>
            <a:off x="3597966" y="5063901"/>
            <a:ext cx="4878640" cy="1269586"/>
          </a:xfrm>
          <a:prstGeom prst="rect">
            <a:avLst/>
          </a:prstGeom>
        </p:spPr>
      </p:pic>
      <p:sp>
        <p:nvSpPr>
          <p:cNvPr id="23" name="TextBox 22">
            <a:extLst>
              <a:ext uri="{FF2B5EF4-FFF2-40B4-BE49-F238E27FC236}">
                <a16:creationId xmlns:a16="http://schemas.microsoft.com/office/drawing/2014/main" id="{4CD2F83E-F67F-4D5E-A56B-16F7DAFA8F3A}"/>
              </a:ext>
            </a:extLst>
          </p:cNvPr>
          <p:cNvSpPr txBox="1"/>
          <p:nvPr/>
        </p:nvSpPr>
        <p:spPr>
          <a:xfrm>
            <a:off x="1874493" y="6413361"/>
            <a:ext cx="93582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Message sent to the authorized person when an unauthorized face is detected</a:t>
            </a:r>
          </a:p>
        </p:txBody>
      </p:sp>
      <p:sp>
        <p:nvSpPr>
          <p:cNvPr id="24" name="TextBox 23">
            <a:extLst>
              <a:ext uri="{FF2B5EF4-FFF2-40B4-BE49-F238E27FC236}">
                <a16:creationId xmlns:a16="http://schemas.microsoft.com/office/drawing/2014/main" id="{64F2068A-C60B-4D33-9AD0-2EE5FC54A5EC}"/>
              </a:ext>
            </a:extLst>
          </p:cNvPr>
          <p:cNvSpPr txBox="1"/>
          <p:nvPr/>
        </p:nvSpPr>
        <p:spPr>
          <a:xfrm>
            <a:off x="7340324" y="4325453"/>
            <a:ext cx="51285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When an unauthorized face is detected</a:t>
            </a:r>
          </a:p>
        </p:txBody>
      </p:sp>
      <p:sp>
        <p:nvSpPr>
          <p:cNvPr id="25" name="TextBox 24">
            <a:extLst>
              <a:ext uri="{FF2B5EF4-FFF2-40B4-BE49-F238E27FC236}">
                <a16:creationId xmlns:a16="http://schemas.microsoft.com/office/drawing/2014/main" id="{52C5E72A-A6F8-4A52-BC98-5F79AC4A5B11}"/>
              </a:ext>
            </a:extLst>
          </p:cNvPr>
          <p:cNvSpPr txBox="1"/>
          <p:nvPr/>
        </p:nvSpPr>
        <p:spPr>
          <a:xfrm>
            <a:off x="-236192" y="4324765"/>
            <a:ext cx="56476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rPr>
              <a:t>When an authorized face is detected</a:t>
            </a:r>
          </a:p>
        </p:txBody>
      </p:sp>
    </p:spTree>
    <p:extLst>
      <p:ext uri="{BB962C8B-B14F-4D97-AF65-F5344CB8AC3E}">
        <p14:creationId xmlns:p14="http://schemas.microsoft.com/office/powerpoint/2010/main" val="208627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a:extLst>
              <a:ext uri="{FF2B5EF4-FFF2-40B4-BE49-F238E27FC236}">
                <a16:creationId xmlns:a16="http://schemas.microsoft.com/office/drawing/2014/main" id="{68C77111-A076-45C7-A881-6FDA181AB63F}"/>
              </a:ext>
            </a:extLst>
          </p:cNvPr>
          <p:cNvPicPr>
            <a:picLocks noChangeAspect="1"/>
          </p:cNvPicPr>
          <p:nvPr/>
        </p:nvPicPr>
        <p:blipFill rotWithShape="1">
          <a:blip r:embed="rId2"/>
          <a:srcRect r="6221" b="-1"/>
          <a:stretch/>
        </p:blipFill>
        <p:spPr>
          <a:xfrm>
            <a:off x="-3047" y="10"/>
            <a:ext cx="12191999" cy="6857990"/>
          </a:xfrm>
          <a:prstGeom prst="rect">
            <a:avLst/>
          </a:prstGeom>
        </p:spPr>
      </p:pic>
      <p:sp>
        <p:nvSpPr>
          <p:cNvPr id="101" name="Rectangle 10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0FC8BD-433A-4234-819D-814458378459}"/>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7200" dirty="0">
                <a:solidFill>
                  <a:schemeClr val="bg1"/>
                </a:solidFill>
              </a:rPr>
              <a:t>THANK  YOU</a:t>
            </a:r>
          </a:p>
        </p:txBody>
      </p:sp>
      <p:cxnSp>
        <p:nvCxnSpPr>
          <p:cNvPr id="103" name="Straight Connector 102">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77429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Wood Type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AccentBoxVTI</vt:lpstr>
      <vt:lpstr>  SMART SECURITY SYSTEM USING IMAGE RECOGNITION</vt:lpstr>
      <vt:lpstr>INTRODUCTION</vt:lpstr>
      <vt:lpstr>PURPOSE</vt:lpstr>
      <vt:lpstr>PROPOSED  SYSTEM</vt:lpstr>
      <vt:lpstr>PowerPoint Presentation</vt:lpstr>
      <vt:lpstr>RESULT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636</cp:revision>
  <dcterms:created xsi:type="dcterms:W3CDTF">2020-09-26T13:35:57Z</dcterms:created>
  <dcterms:modified xsi:type="dcterms:W3CDTF">2020-09-26T17:50:17Z</dcterms:modified>
</cp:coreProperties>
</file>