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798D1D-FDD3-41A6-9FC5-A1E8993F6229}" v="90" dt="2020-09-24T09:46:18.255"/>
    <p1510:client id="{CE187A7E-1295-4586-B023-660E08601063}" v="1078" dt="2020-09-24T09:31:42.7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5" d="100"/>
          <a:sy n="75" d="100"/>
        </p:scale>
        <p:origin x="62" y="5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9/24/2020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0">
            <a:extLst>
              <a:ext uri="{FF2B5EF4-FFF2-40B4-BE49-F238E27FC236}">
                <a16:creationId xmlns:a16="http://schemas.microsoft.com/office/drawing/2014/main" id="{9228552E-C8B1-4A80-8448-0787CE0FC7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background pattern&#10;&#10;Description automatically generated">
            <a:extLst>
              <a:ext uri="{FF2B5EF4-FFF2-40B4-BE49-F238E27FC236}">
                <a16:creationId xmlns:a16="http://schemas.microsoft.com/office/drawing/2014/main" id="{036D8FEE-D0AA-4F1E-92DA-EBC924841B02}"/>
              </a:ext>
            </a:extLst>
          </p:cNvPr>
          <p:cNvPicPr>
            <a:picLocks noChangeAspect="1"/>
          </p:cNvPicPr>
          <p:nvPr/>
        </p:nvPicPr>
        <p:blipFill rotWithShape="1">
          <a:blip r:embed="rId2">
            <a:alphaModFix amt="35000"/>
          </a:blip>
          <a:srcRect b="15730"/>
          <a:stretch/>
        </p:blipFill>
        <p:spPr>
          <a:xfrm>
            <a:off x="0" y="9"/>
            <a:ext cx="12296383" cy="6816237"/>
          </a:xfrm>
          <a:prstGeom prst="rect">
            <a:avLst/>
          </a:prstGeom>
        </p:spPr>
      </p:pic>
      <p:sp>
        <p:nvSpPr>
          <p:cNvPr id="2" name="Title 1"/>
          <p:cNvSpPr>
            <a:spLocks noGrp="1"/>
          </p:cNvSpPr>
          <p:nvPr>
            <p:ph type="ctrTitle"/>
          </p:nvPr>
        </p:nvSpPr>
        <p:spPr>
          <a:xfrm>
            <a:off x="232775" y="302495"/>
            <a:ext cx="10515600" cy="1325563"/>
          </a:xfrm>
        </p:spPr>
        <p:txBody>
          <a:bodyPr vert="horz" lIns="91440" tIns="45720" rIns="91440" bIns="45720" rtlCol="0" anchor="ctr">
            <a:normAutofit/>
          </a:bodyPr>
          <a:lstStyle/>
          <a:p>
            <a:pPr algn="l"/>
            <a:r>
              <a:rPr lang="en-US" sz="5400" b="1" dirty="0">
                <a:solidFill>
                  <a:srgbClr val="FFFFFF"/>
                </a:solidFill>
              </a:rPr>
              <a:t>DIGITAL NATURALIST</a:t>
            </a:r>
            <a:r>
              <a:rPr lang="en-US" sz="4400" b="1" dirty="0">
                <a:solidFill>
                  <a:srgbClr val="FFFFFF"/>
                </a:solidFill>
              </a:rPr>
              <a:t> </a:t>
            </a:r>
            <a:endParaRPr lang="en-US" sz="4400" dirty="0">
              <a:solidFill>
                <a:srgbClr val="FFFFFF"/>
              </a:solidFill>
            </a:endParaRPr>
          </a:p>
          <a:p>
            <a:pPr algn="l"/>
            <a:r>
              <a:rPr lang="en-US" sz="2800" dirty="0">
                <a:solidFill>
                  <a:srgbClr val="FFFFFF"/>
                </a:solidFill>
              </a:rPr>
              <a:t>Using deep learning </a:t>
            </a:r>
            <a:endParaRPr lang="en-US" sz="2800" dirty="0">
              <a:solidFill>
                <a:srgbClr val="FFFFFF"/>
              </a:solidFill>
              <a:cs typeface="Calibri Light"/>
            </a:endParaRPr>
          </a:p>
        </p:txBody>
      </p:sp>
      <p:sp>
        <p:nvSpPr>
          <p:cNvPr id="3" name="Subtitle 2"/>
          <p:cNvSpPr>
            <a:spLocks noGrp="1"/>
          </p:cNvSpPr>
          <p:nvPr>
            <p:ph type="subTitle" idx="1"/>
          </p:nvPr>
        </p:nvSpPr>
        <p:spPr>
          <a:xfrm>
            <a:off x="535488" y="4278639"/>
            <a:ext cx="4513546" cy="2357612"/>
          </a:xfrm>
        </p:spPr>
        <p:txBody>
          <a:bodyPr vert="horz" lIns="91440" tIns="45720" rIns="91440" bIns="45720" rtlCol="0" anchor="t">
            <a:normAutofit/>
          </a:bodyPr>
          <a:lstStyle/>
          <a:p>
            <a:pPr indent="-228600" algn="l">
              <a:buFont typeface="Arial" panose="020B0604020202020204" pitchFamily="34" charset="0"/>
              <a:buChar char="•"/>
            </a:pPr>
            <a:r>
              <a:rPr lang="en-US" dirty="0">
                <a:solidFill>
                  <a:srgbClr val="FFFFFF"/>
                </a:solidFill>
              </a:rPr>
              <a:t>Team Members: </a:t>
            </a:r>
            <a:r>
              <a:rPr lang="en-US" b="1" dirty="0">
                <a:solidFill>
                  <a:srgbClr val="FFFFFF"/>
                </a:solidFill>
              </a:rPr>
              <a:t>Aparna Rai.</a:t>
            </a:r>
            <a:endParaRPr lang="en-US" b="1" dirty="0">
              <a:solidFill>
                <a:srgbClr val="FFFFFF"/>
              </a:solidFill>
              <a:cs typeface="Calibri"/>
            </a:endParaRPr>
          </a:p>
          <a:p>
            <a:pPr algn="l"/>
            <a:r>
              <a:rPr lang="en-US" b="1" dirty="0">
                <a:solidFill>
                  <a:srgbClr val="FFFFFF"/>
                </a:solidFill>
              </a:rPr>
              <a:t>                                  Banushree DJ </a:t>
            </a:r>
            <a:endParaRPr lang="en-US" b="1" dirty="0">
              <a:solidFill>
                <a:srgbClr val="FFFFFF"/>
              </a:solidFill>
              <a:cs typeface="Calibri" panose="020F0502020204030204"/>
            </a:endParaRPr>
          </a:p>
          <a:p>
            <a:pPr algn="l"/>
            <a:r>
              <a:rPr lang="en-US" b="1" dirty="0">
                <a:solidFill>
                  <a:srgbClr val="FFFFFF"/>
                </a:solidFill>
              </a:rPr>
              <a:t>                                  Chandana M</a:t>
            </a:r>
            <a:endParaRPr lang="en-US" b="1" dirty="0">
              <a:solidFill>
                <a:srgbClr val="FFFFFF"/>
              </a:solidFill>
              <a:cs typeface="Calibri" panose="020F0502020204030204"/>
            </a:endParaRPr>
          </a:p>
          <a:p>
            <a:pPr algn="l"/>
            <a:r>
              <a:rPr lang="en-US" b="1" dirty="0">
                <a:solidFill>
                  <a:srgbClr val="FFFFFF"/>
                </a:solidFill>
              </a:rPr>
              <a:t>                                  Saloni MP</a:t>
            </a:r>
            <a:endParaRPr lang="en-US" dirty="0">
              <a:solidFill>
                <a:srgbClr val="FFFFFF"/>
              </a:solidFill>
              <a:cs typeface="Calibri" panose="020F0502020204030204"/>
            </a:endParaRPr>
          </a:p>
          <a:p>
            <a:pPr algn="l"/>
            <a:r>
              <a:rPr lang="en-US" b="1" dirty="0">
                <a:solidFill>
                  <a:srgbClr val="FFFFFF"/>
                </a:solidFill>
              </a:rPr>
              <a:t>                                  Neha UK</a:t>
            </a:r>
            <a:endParaRPr lang="en-US" dirty="0">
              <a:solidFill>
                <a:srgbClr val="FFFFFF"/>
              </a:solidFill>
              <a:cs typeface="Calibri" panose="020F0502020204030204"/>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E17B0A5-2E30-45D3-8C33-2865084019C7}"/>
              </a:ext>
            </a:extLst>
          </p:cNvPr>
          <p:cNvSpPr>
            <a:spLocks noGrp="1"/>
          </p:cNvSpPr>
          <p:nvPr>
            <p:ph type="title"/>
          </p:nvPr>
        </p:nvSpPr>
        <p:spPr>
          <a:xfrm>
            <a:off x="2555631" y="1441938"/>
            <a:ext cx="7080738" cy="3974124"/>
          </a:xfrm>
        </p:spPr>
        <p:txBody>
          <a:bodyPr vert="horz" lIns="91440" tIns="45720" rIns="91440" bIns="45720" rtlCol="0" anchor="ctr">
            <a:noAutofit/>
          </a:bodyPr>
          <a:lstStyle/>
          <a:p>
            <a:pPr algn="ctr"/>
            <a:r>
              <a:rPr lang="en-US" sz="2800" b="1" dirty="0">
                <a:solidFill>
                  <a:schemeClr val="bg1">
                    <a:lumMod val="95000"/>
                    <a:lumOff val="5000"/>
                  </a:schemeClr>
                </a:solidFill>
              </a:rPr>
              <a:t>APPLICATIONS: </a:t>
            </a:r>
            <a:endParaRPr lang="en-US" sz="2800">
              <a:solidFill>
                <a:schemeClr val="bg1">
                  <a:lumMod val="95000"/>
                  <a:lumOff val="5000"/>
                </a:schemeClr>
              </a:solidFill>
              <a:cs typeface="Calibri Light"/>
            </a:endParaRPr>
          </a:p>
          <a:p>
            <a:pPr marL="285750" indent="-285750" algn="ctr"/>
            <a:r>
              <a:rPr lang="en-US" sz="2800" dirty="0">
                <a:solidFill>
                  <a:schemeClr val="bg1">
                    <a:lumMod val="95000"/>
                    <a:lumOff val="5000"/>
                  </a:schemeClr>
                </a:solidFill>
              </a:rPr>
              <a:t>“Digital Naturalist Detection using Convolutional  Neural  Networks”  simplifies  the management process of identifying and feature down flora and fauna data by deploying a web interface to the users. </a:t>
            </a:r>
            <a:endParaRPr lang="en-US" sz="2800">
              <a:solidFill>
                <a:schemeClr val="bg1">
                  <a:lumMod val="95000"/>
                  <a:lumOff val="5000"/>
                </a:schemeClr>
              </a:solidFill>
              <a:cs typeface="Calibri Light"/>
            </a:endParaRPr>
          </a:p>
          <a:p>
            <a:pPr marL="285750" indent="-285750" algn="ctr"/>
            <a:r>
              <a:rPr lang="en-US" sz="2800" dirty="0">
                <a:solidFill>
                  <a:schemeClr val="bg1">
                    <a:lumMod val="95000"/>
                    <a:lumOff val="5000"/>
                  </a:schemeClr>
                </a:solidFill>
              </a:rPr>
              <a:t>Fast processing and immediate results with high security. </a:t>
            </a:r>
            <a:endParaRPr lang="en-US" sz="2800">
              <a:solidFill>
                <a:schemeClr val="bg1">
                  <a:lumMod val="95000"/>
                  <a:lumOff val="5000"/>
                </a:schemeClr>
              </a:solidFill>
              <a:cs typeface="Calibri Light"/>
            </a:endParaRPr>
          </a:p>
          <a:p>
            <a:pPr marL="285750" indent="-285750" algn="ctr"/>
            <a:r>
              <a:rPr lang="en-US" sz="2800" dirty="0">
                <a:solidFill>
                  <a:schemeClr val="bg1">
                    <a:lumMod val="95000"/>
                    <a:lumOff val="5000"/>
                  </a:schemeClr>
                </a:solidFill>
              </a:rPr>
              <a:t>Minimizing human effort and cost efficient databases. </a:t>
            </a:r>
            <a:endParaRPr lang="en-US" sz="2800">
              <a:solidFill>
                <a:schemeClr val="bg1">
                  <a:lumMod val="95000"/>
                  <a:lumOff val="5000"/>
                </a:schemeClr>
              </a:solidFill>
              <a:cs typeface="Calibri Light"/>
            </a:endParaRPr>
          </a:p>
          <a:p>
            <a:pPr marL="342900" indent="-342900" algn="ctr"/>
            <a:r>
              <a:rPr lang="en-US" sz="2800" dirty="0">
                <a:solidFill>
                  <a:schemeClr val="bg1">
                    <a:lumMod val="95000"/>
                    <a:lumOff val="5000"/>
                  </a:schemeClr>
                </a:solidFill>
              </a:rPr>
              <a:t>Navigation through the site is easy. </a:t>
            </a:r>
            <a:endParaRPr lang="en-US" sz="2800">
              <a:solidFill>
                <a:schemeClr val="bg1">
                  <a:lumMod val="95000"/>
                  <a:lumOff val="5000"/>
                </a:schemeClr>
              </a:solidFill>
              <a:cs typeface="Calibri Light"/>
            </a:endParaRPr>
          </a:p>
        </p:txBody>
      </p:sp>
    </p:spTree>
    <p:extLst>
      <p:ext uri="{BB962C8B-B14F-4D97-AF65-F5344CB8AC3E}">
        <p14:creationId xmlns:p14="http://schemas.microsoft.com/office/powerpoint/2010/main" val="38029633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7ED05-389F-48E0-9244-2F55113B8F34}"/>
              </a:ext>
            </a:extLst>
          </p:cNvPr>
          <p:cNvSpPr>
            <a:spLocks noGrp="1"/>
          </p:cNvSpPr>
          <p:nvPr>
            <p:ph type="title"/>
          </p:nvPr>
        </p:nvSpPr>
        <p:spPr>
          <a:xfrm>
            <a:off x="804673" y="777440"/>
            <a:ext cx="3616856" cy="5044626"/>
          </a:xfrm>
        </p:spPr>
        <p:txBody>
          <a:bodyPr vert="horz" lIns="91440" tIns="45720" rIns="91440" bIns="45720" rtlCol="0" anchor="ctr">
            <a:noAutofit/>
          </a:bodyPr>
          <a:lstStyle/>
          <a:p>
            <a:pPr algn="just"/>
            <a:r>
              <a:rPr lang="en-US" sz="2200" b="1" dirty="0">
                <a:latin typeface="Times New Roman"/>
                <a:ea typeface="+mj-lt"/>
                <a:cs typeface="+mj-lt"/>
              </a:rPr>
              <a:t>FUTURE SCOPE: </a:t>
            </a:r>
            <a:br>
              <a:rPr lang="en-US" sz="2200" b="1" dirty="0">
                <a:latin typeface="Times New Roman"/>
                <a:ea typeface="+mj-lt"/>
                <a:cs typeface="+mj-lt"/>
              </a:rPr>
            </a:br>
            <a:endParaRPr lang="en-US" sz="2200">
              <a:latin typeface="Times New Roman"/>
              <a:cs typeface="Calibri Light"/>
            </a:endParaRPr>
          </a:p>
          <a:p>
            <a:pPr algn="just"/>
            <a:r>
              <a:rPr lang="en-US" sz="2200" dirty="0">
                <a:latin typeface="Times New Roman"/>
                <a:ea typeface="+mj-lt"/>
                <a:cs typeface="+mj-lt"/>
              </a:rPr>
              <a:t>There is a wide scope  for future implementation  of  “Digital Naturalists Detection using Convolutional Neural Networks” towards an interesting  experience  of  modern technologies. Digital Platform is ‘one stop shops’ for all kinds of Naturalists to serve the domestic and international users at any time, any moment and anywhere in any parts of the world.</a:t>
            </a:r>
            <a:endParaRPr lang="en-US" sz="2200">
              <a:latin typeface="Times New Roman"/>
              <a:cs typeface="Calibri Light"/>
            </a:endParaRP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0F48252-8869-4DB7-A086-66B7566093C1}"/>
              </a:ext>
            </a:extLst>
          </p:cNvPr>
          <p:cNvSpPr>
            <a:spLocks noGrp="1"/>
          </p:cNvSpPr>
          <p:nvPr>
            <p:ph idx="1"/>
          </p:nvPr>
        </p:nvSpPr>
        <p:spPr>
          <a:xfrm>
            <a:off x="6096000" y="1399032"/>
            <a:ext cx="5501834" cy="4471416"/>
          </a:xfrm>
        </p:spPr>
        <p:txBody>
          <a:bodyPr vert="horz" lIns="91440" tIns="45720" rIns="91440" bIns="45720" rtlCol="0" anchor="ctr">
            <a:normAutofit/>
          </a:bodyPr>
          <a:lstStyle/>
          <a:p>
            <a:pPr marL="0" indent="0">
              <a:buNone/>
            </a:pPr>
            <a:r>
              <a:rPr lang="en-US" sz="2200" dirty="0">
                <a:solidFill>
                  <a:schemeClr val="bg1"/>
                </a:solidFill>
                <a:ea typeface="+mn-lt"/>
                <a:cs typeface="+mn-lt"/>
              </a:rPr>
              <a:t> </a:t>
            </a:r>
            <a:r>
              <a:rPr lang="en-US" sz="2400" dirty="0">
                <a:solidFill>
                  <a:schemeClr val="bg1"/>
                </a:solidFill>
                <a:latin typeface="Times New Roman"/>
                <a:ea typeface="+mn-lt"/>
                <a:cs typeface="+mn-lt"/>
              </a:rPr>
              <a:t>Not being sticky to make packages within India only, it can be global - a “global platform” through a comprehensive. In present days, modern technologies have made the identification more pleasure comprising speed with comfort. So, people are not willing to be bound within only a small geographical area, so there is place to make them experience the taste of “Global Platform”. </a:t>
            </a:r>
            <a:endParaRPr lang="en-US" sz="2400">
              <a:solidFill>
                <a:schemeClr val="bg1"/>
              </a:solidFill>
              <a:latin typeface="Times New Roman"/>
              <a:cs typeface="Calibri" panose="020F0502020204030204"/>
            </a:endParaRPr>
          </a:p>
        </p:txBody>
      </p:sp>
    </p:spTree>
    <p:extLst>
      <p:ext uri="{BB962C8B-B14F-4D97-AF65-F5344CB8AC3E}">
        <p14:creationId xmlns:p14="http://schemas.microsoft.com/office/powerpoint/2010/main" val="32758014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 name="Title 1">
            <a:extLst>
              <a:ext uri="{FF2B5EF4-FFF2-40B4-BE49-F238E27FC236}">
                <a16:creationId xmlns:a16="http://schemas.microsoft.com/office/drawing/2014/main" id="{FDF3B3F5-85A1-42D5-B7CF-BD414C86A38E}"/>
              </a:ext>
            </a:extLst>
          </p:cNvPr>
          <p:cNvSpPr>
            <a:spLocks noGrp="1"/>
          </p:cNvSpPr>
          <p:nvPr>
            <p:ph type="title"/>
          </p:nvPr>
        </p:nvSpPr>
        <p:spPr>
          <a:xfrm>
            <a:off x="838200" y="631825"/>
            <a:ext cx="10515600" cy="1325563"/>
          </a:xfrm>
        </p:spPr>
        <p:txBody>
          <a:bodyPr>
            <a:normAutofit/>
          </a:bodyPr>
          <a:lstStyle/>
          <a:p>
            <a:r>
              <a:rPr lang="en-US" dirty="0">
                <a:cs typeface="Calibri Light"/>
              </a:rPr>
              <a:t>Conclusion:</a:t>
            </a:r>
            <a:endParaRPr lang="en-US" dirty="0"/>
          </a:p>
        </p:txBody>
      </p:sp>
      <p:sp useBgFill="1">
        <p:nvSpPr>
          <p:cNvPr id="3" name="Content Placeholder 2">
            <a:extLst>
              <a:ext uri="{FF2B5EF4-FFF2-40B4-BE49-F238E27FC236}">
                <a16:creationId xmlns:a16="http://schemas.microsoft.com/office/drawing/2014/main" id="{F07C3EE1-D751-4D84-B16D-CA5714640B31}"/>
              </a:ext>
            </a:extLst>
          </p:cNvPr>
          <p:cNvSpPr>
            <a:spLocks noGrp="1"/>
          </p:cNvSpPr>
          <p:nvPr>
            <p:ph idx="1"/>
          </p:nvPr>
        </p:nvSpPr>
        <p:spPr>
          <a:xfrm>
            <a:off x="838200" y="2057400"/>
            <a:ext cx="10515600" cy="3871762"/>
          </a:xfrm>
        </p:spPr>
        <p:txBody>
          <a:bodyPr vert="horz" lIns="91440" tIns="45720" rIns="91440" bIns="45720" rtlCol="0" anchor="t">
            <a:normAutofit/>
          </a:bodyPr>
          <a:lstStyle/>
          <a:p>
            <a:pPr marL="0" indent="0">
              <a:buNone/>
            </a:pPr>
            <a:r>
              <a:rPr lang="en-US" sz="2600" dirty="0">
                <a:latin typeface="Times New Roman"/>
                <a:ea typeface="+mn-lt"/>
                <a:cs typeface="+mn-lt"/>
              </a:rPr>
              <a:t>This projects consists of the details about the model which was used for the detection of digital naturalists using the species images from the wild life and the species with flora part and with faun part will be displayed as well. From the resultant graphs, it is proven that the accuracy of the model has reached good level, if it is deployed in the real-time scenario then it will help many people in distinguishing between both without wasting the money on various machines. If the image is confirmed by the model, then the person can know the feature of the species. It can be the best way of practice for people to save money.</a:t>
            </a:r>
            <a:endParaRPr lang="en-US" sz="2600" dirty="0">
              <a:latin typeface="Times New Roman"/>
              <a:cs typeface="Calibri" panose="020F0502020204030204"/>
            </a:endParaRPr>
          </a:p>
        </p:txBody>
      </p:sp>
    </p:spTree>
    <p:extLst>
      <p:ext uri="{BB962C8B-B14F-4D97-AF65-F5344CB8AC3E}">
        <p14:creationId xmlns:p14="http://schemas.microsoft.com/office/powerpoint/2010/main" val="22979854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7E38C7-D075-4F31-BEC7-D94DADB4A77F}"/>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Thank You</a:t>
            </a:r>
          </a:p>
        </p:txBody>
      </p:sp>
      <p:cxnSp>
        <p:nvCxnSpPr>
          <p:cNvPr id="17"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06244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5BB0938-1E99-4E5D-8FAB-A718255BD67E}"/>
              </a:ext>
            </a:extLst>
          </p:cNvPr>
          <p:cNvSpPr>
            <a:spLocks noGrp="1"/>
          </p:cNvSpPr>
          <p:nvPr>
            <p:ph type="ctrTitle"/>
          </p:nvPr>
        </p:nvSpPr>
        <p:spPr>
          <a:xfrm>
            <a:off x="2311147" y="365760"/>
            <a:ext cx="7569706" cy="818512"/>
          </a:xfrm>
        </p:spPr>
        <p:txBody>
          <a:bodyPr vert="horz" lIns="91440" tIns="45720" rIns="91440" bIns="45720" rtlCol="0" anchor="ctr">
            <a:normAutofit/>
          </a:bodyPr>
          <a:lstStyle/>
          <a:p>
            <a:r>
              <a:rPr lang="en-US" sz="4400" kern="1200">
                <a:solidFill>
                  <a:schemeClr val="tx1"/>
                </a:solidFill>
                <a:latin typeface="+mj-lt"/>
                <a:ea typeface="+mj-ea"/>
                <a:cs typeface="+mj-cs"/>
              </a:rPr>
              <a:t>Introduction:</a:t>
            </a:r>
          </a:p>
        </p:txBody>
      </p:sp>
      <p:sp>
        <p:nvSpPr>
          <p:cNvPr id="3" name="Subtitle 2">
            <a:extLst>
              <a:ext uri="{FF2B5EF4-FFF2-40B4-BE49-F238E27FC236}">
                <a16:creationId xmlns:a16="http://schemas.microsoft.com/office/drawing/2014/main" id="{159EDAD2-A918-40F6-9B57-442AC9C0889D}"/>
              </a:ext>
            </a:extLst>
          </p:cNvPr>
          <p:cNvSpPr>
            <a:spLocks noGrp="1"/>
          </p:cNvSpPr>
          <p:nvPr>
            <p:ph type="subTitle" idx="1"/>
          </p:nvPr>
        </p:nvSpPr>
        <p:spPr>
          <a:xfrm>
            <a:off x="1330501" y="1487090"/>
            <a:ext cx="9322231" cy="4024884"/>
          </a:xfrm>
        </p:spPr>
        <p:txBody>
          <a:bodyPr vert="horz" lIns="91440" tIns="45720" rIns="91440" bIns="45720" rtlCol="0" anchor="t">
            <a:noAutofit/>
          </a:bodyPr>
          <a:lstStyle/>
          <a:p>
            <a:pPr marL="342900" indent="-228600" algn="just">
              <a:buFont typeface="Arial" panose="020B0604020202020204" pitchFamily="34" charset="0"/>
              <a:buChar char="•"/>
            </a:pPr>
            <a:r>
              <a:rPr lang="en-US" sz="2200" dirty="0">
                <a:latin typeface="Times New Roman"/>
                <a:cs typeface="Times New Roman"/>
              </a:rPr>
              <a:t>A naturalist is someone who studies the patterns of nature, identify different kingdom of flora and fauna in the nature, and identify different kind of flora and fauna in the nature. </a:t>
            </a:r>
          </a:p>
          <a:p>
            <a:pPr marL="342900" indent="-228600" algn="just">
              <a:buFont typeface="Arial" panose="020B0604020202020204" pitchFamily="34" charset="0"/>
              <a:buChar char="•"/>
            </a:pPr>
            <a:r>
              <a:rPr lang="en-US" sz="2200" dirty="0">
                <a:latin typeface="Times New Roman"/>
                <a:cs typeface="Times New Roman"/>
              </a:rPr>
              <a:t>Being able to identify the flora and fauna around us often leads to an interest in protecting wild species, and collecting and sharing information about the species we see on our travels is very useful for conservation groups like NCC. </a:t>
            </a:r>
            <a:endParaRPr lang="en-US" sz="2200">
              <a:latin typeface="Times New Roman"/>
              <a:cs typeface="Calibri" panose="020F0502020204030204"/>
            </a:endParaRPr>
          </a:p>
          <a:p>
            <a:pPr marL="342900" indent="-228600" algn="just">
              <a:buFont typeface="Arial" panose="020B0604020202020204" pitchFamily="34" charset="0"/>
              <a:buChar char="•"/>
            </a:pPr>
            <a:r>
              <a:rPr lang="en-US" sz="2200" dirty="0">
                <a:latin typeface="Times New Roman"/>
                <a:cs typeface="Times New Roman"/>
              </a:rPr>
              <a:t>Natural history is a domain of inquiry involving organisms, including animals, plants , fungi, in their natural environment , leaning more towards observational than experimental methods of study. A person who studies natural history or well-being is called a naturalist or natural historian. </a:t>
            </a:r>
            <a:endParaRPr lang="en-US" sz="2200">
              <a:latin typeface="Times New Roman"/>
              <a:cs typeface="Calibri" panose="020F0502020204030204"/>
            </a:endParaRPr>
          </a:p>
          <a:p>
            <a:pPr marL="342900" indent="-228600" algn="just">
              <a:buFont typeface="Arial" panose="020B0604020202020204" pitchFamily="34" charset="0"/>
              <a:buChar char="•"/>
            </a:pPr>
            <a:r>
              <a:rPr lang="en-US" sz="2200" dirty="0">
                <a:latin typeface="Times New Roman"/>
                <a:cs typeface="Times New Roman"/>
              </a:rPr>
              <a:t>Natural history encompasses scientific research but is not limited to it. It involves the study of any category of natural objects or organisms.</a:t>
            </a:r>
          </a:p>
          <a:p>
            <a:pPr indent="-228600" algn="l">
              <a:buFont typeface="Arial" panose="020B0604020202020204" pitchFamily="34" charset="0"/>
              <a:buChar char="•"/>
            </a:pPr>
            <a:endParaRPr lang="en-US" sz="1900"/>
          </a:p>
        </p:txBody>
      </p:sp>
    </p:spTree>
    <p:extLst>
      <p:ext uri="{BB962C8B-B14F-4D97-AF65-F5344CB8AC3E}">
        <p14:creationId xmlns:p14="http://schemas.microsoft.com/office/powerpoint/2010/main" val="11616864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A37F66-81FE-4609-9440-9F8E8CD95448}"/>
              </a:ext>
            </a:extLst>
          </p:cNvPr>
          <p:cNvSpPr>
            <a:spLocks noGrp="1"/>
          </p:cNvSpPr>
          <p:nvPr>
            <p:ph type="ctrTitle"/>
          </p:nvPr>
        </p:nvSpPr>
        <p:spPr>
          <a:xfrm>
            <a:off x="469726" y="527375"/>
            <a:ext cx="10981150" cy="2954858"/>
          </a:xfrm>
        </p:spPr>
        <p:txBody>
          <a:bodyPr>
            <a:normAutofit/>
          </a:bodyPr>
          <a:lstStyle/>
          <a:p>
            <a:pPr algn="just"/>
            <a:r>
              <a:rPr lang="en-US" sz="2800" dirty="0">
                <a:latin typeface="Times New Roman"/>
                <a:ea typeface="+mj-lt"/>
                <a:cs typeface="+mj-lt"/>
              </a:rPr>
              <a:t>                                                </a:t>
            </a:r>
            <a:r>
              <a:rPr lang="en-US" sz="2800" u="sng" dirty="0">
                <a:latin typeface="Times New Roman"/>
                <a:ea typeface="+mj-lt"/>
                <a:cs typeface="+mj-lt"/>
              </a:rPr>
              <a:t>Overview: </a:t>
            </a:r>
            <a:r>
              <a:rPr lang="en-US" sz="2800" dirty="0">
                <a:latin typeface="Times New Roman"/>
                <a:ea typeface="+mj-lt"/>
                <a:cs typeface="+mj-lt"/>
              </a:rPr>
              <a:t>                                                                  Deep-learning-based techniques and methods are becoming popular in digital naturalist studies, as their performance is superior in image analysis fields, such as object detection, image classification and semantic segmentation. Deep learning techniques have achieved state of-the-art performance for automatic segmentation of digital naturalist through multi-model image sensing. </a:t>
            </a:r>
            <a:endParaRPr lang="en-US" sz="2800">
              <a:latin typeface="Times New Roman"/>
              <a:cs typeface="Calibri Light"/>
            </a:endParaRPr>
          </a:p>
        </p:txBody>
      </p:sp>
      <p:sp>
        <p:nvSpPr>
          <p:cNvPr id="3" name="Subtitle 2">
            <a:extLst>
              <a:ext uri="{FF2B5EF4-FFF2-40B4-BE49-F238E27FC236}">
                <a16:creationId xmlns:a16="http://schemas.microsoft.com/office/drawing/2014/main" id="{DF46C46C-E61D-4E13-A5DD-CE079C8455E4}"/>
              </a:ext>
            </a:extLst>
          </p:cNvPr>
          <p:cNvSpPr>
            <a:spLocks noGrp="1"/>
          </p:cNvSpPr>
          <p:nvPr>
            <p:ph type="subTitle" idx="1"/>
          </p:nvPr>
        </p:nvSpPr>
        <p:spPr>
          <a:xfrm>
            <a:off x="1304794" y="4256436"/>
            <a:ext cx="9530219" cy="1600818"/>
          </a:xfrm>
        </p:spPr>
        <p:txBody>
          <a:bodyPr vert="horz" lIns="91440" tIns="45720" rIns="91440" bIns="45720" rtlCol="0" anchor="t">
            <a:normAutofit lnSpcReduction="10000"/>
          </a:bodyPr>
          <a:lstStyle/>
          <a:p>
            <a:pPr algn="just"/>
            <a:r>
              <a:rPr lang="en-US" dirty="0">
                <a:solidFill>
                  <a:schemeClr val="accent1">
                    <a:lumMod val="60000"/>
                    <a:lumOff val="40000"/>
                  </a:schemeClr>
                </a:solidFill>
                <a:latin typeface="Times New Roman"/>
                <a:cs typeface="Times New Roman"/>
              </a:rPr>
              <a:t>                                                      </a:t>
            </a:r>
            <a:r>
              <a:rPr lang="en-US" u="sng" dirty="0">
                <a:solidFill>
                  <a:schemeClr val="accent1">
                    <a:lumMod val="60000"/>
                    <a:lumOff val="40000"/>
                  </a:schemeClr>
                </a:solidFill>
                <a:latin typeface="Times New Roman"/>
                <a:cs typeface="Times New Roman"/>
              </a:rPr>
              <a:t>Purpose :</a:t>
            </a:r>
            <a:endParaRPr lang="en-US" sz="2200" dirty="0">
              <a:solidFill>
                <a:schemeClr val="accent1">
                  <a:lumMod val="60000"/>
                  <a:lumOff val="40000"/>
                </a:schemeClr>
              </a:solidFill>
              <a:latin typeface="Times New Roman"/>
              <a:cs typeface="Calibri"/>
            </a:endParaRPr>
          </a:p>
          <a:p>
            <a:pPr algn="just"/>
            <a:r>
              <a:rPr lang="en-US" sz="2200" dirty="0">
                <a:solidFill>
                  <a:schemeClr val="accent1">
                    <a:lumMod val="60000"/>
                    <a:lumOff val="40000"/>
                  </a:schemeClr>
                </a:solidFill>
                <a:latin typeface="Times New Roman"/>
                <a:cs typeface="Times New Roman"/>
              </a:rPr>
              <a:t> </a:t>
            </a:r>
            <a:r>
              <a:rPr lang="en-US" sz="2200" dirty="0">
                <a:solidFill>
                  <a:schemeClr val="accent1">
                    <a:lumMod val="60000"/>
                    <a:lumOff val="40000"/>
                  </a:schemeClr>
                </a:solidFill>
                <a:latin typeface="Times New Roman"/>
                <a:ea typeface="+mn-lt"/>
                <a:cs typeface="Times New Roman"/>
              </a:rPr>
              <a:t>          </a:t>
            </a:r>
            <a:r>
              <a:rPr lang="en-US" sz="2200" dirty="0">
                <a:solidFill>
                  <a:schemeClr val="accent1">
                    <a:lumMod val="60000"/>
                    <a:lumOff val="40000"/>
                  </a:schemeClr>
                </a:solidFill>
                <a:latin typeface="Times New Roman"/>
                <a:ea typeface="+mn-lt"/>
                <a:cs typeface="+mn-lt"/>
              </a:rPr>
              <a:t> Our aim from the project is to make use of pandas, matplotlib, </a:t>
            </a:r>
            <a:r>
              <a:rPr lang="en-US" sz="2200" dirty="0" err="1">
                <a:solidFill>
                  <a:schemeClr val="accent1">
                    <a:lumMod val="60000"/>
                    <a:lumOff val="40000"/>
                  </a:schemeClr>
                </a:solidFill>
                <a:latin typeface="Times New Roman"/>
                <a:ea typeface="+mn-lt"/>
                <a:cs typeface="+mn-lt"/>
              </a:rPr>
              <a:t>numpy</a:t>
            </a:r>
            <a:r>
              <a:rPr lang="en-US" sz="2200" dirty="0">
                <a:solidFill>
                  <a:schemeClr val="accent1">
                    <a:lumMod val="60000"/>
                    <a:lumOff val="40000"/>
                  </a:schemeClr>
                </a:solidFill>
                <a:latin typeface="Times New Roman"/>
                <a:ea typeface="+mn-lt"/>
                <a:cs typeface="+mn-lt"/>
              </a:rPr>
              <a:t>, </a:t>
            </a:r>
            <a:r>
              <a:rPr lang="en-US" sz="2200" dirty="0" err="1">
                <a:solidFill>
                  <a:schemeClr val="accent1">
                    <a:lumMod val="60000"/>
                    <a:lumOff val="40000"/>
                  </a:schemeClr>
                </a:solidFill>
                <a:latin typeface="Times New Roman"/>
                <a:ea typeface="+mn-lt"/>
                <a:cs typeface="+mn-lt"/>
              </a:rPr>
              <a:t>tensorflow</a:t>
            </a:r>
            <a:r>
              <a:rPr lang="en-US" sz="2200" dirty="0">
                <a:solidFill>
                  <a:schemeClr val="accent1">
                    <a:lumMod val="60000"/>
                    <a:lumOff val="40000"/>
                  </a:schemeClr>
                </a:solidFill>
                <a:latin typeface="Times New Roman"/>
                <a:ea typeface="+mn-lt"/>
                <a:cs typeface="+mn-lt"/>
              </a:rPr>
              <a:t>, </a:t>
            </a:r>
            <a:r>
              <a:rPr lang="en-US" sz="2200" dirty="0" err="1">
                <a:solidFill>
                  <a:schemeClr val="accent1">
                    <a:lumMod val="60000"/>
                    <a:lumOff val="40000"/>
                  </a:schemeClr>
                </a:solidFill>
                <a:latin typeface="Times New Roman"/>
                <a:ea typeface="+mn-lt"/>
                <a:cs typeface="+mn-lt"/>
              </a:rPr>
              <a:t>keras</a:t>
            </a:r>
            <a:r>
              <a:rPr lang="en-US" sz="2200" dirty="0">
                <a:solidFill>
                  <a:schemeClr val="accent1">
                    <a:lumMod val="60000"/>
                    <a:lumOff val="40000"/>
                  </a:schemeClr>
                </a:solidFill>
                <a:latin typeface="Times New Roman"/>
                <a:ea typeface="+mn-lt"/>
                <a:cs typeface="+mn-lt"/>
              </a:rPr>
              <a:t> libraries from python to extract the libraries for deep learning for the flora and fauna prediction for digital naturalist. And in the end, to predict whether the image is of flora or fauna and withdrawing the conclusions. </a:t>
            </a:r>
            <a:endParaRPr lang="en-US" sz="2200">
              <a:solidFill>
                <a:schemeClr val="accent1">
                  <a:lumMod val="60000"/>
                  <a:lumOff val="40000"/>
                </a:schemeClr>
              </a:solidFill>
              <a:latin typeface="Times New Roman"/>
              <a:cs typeface="Calibri"/>
            </a:endParaRPr>
          </a:p>
        </p:txBody>
      </p:sp>
      <p:cxnSp>
        <p:nvCxnSpPr>
          <p:cNvPr id="20"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16354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32000">
              <a:schemeClr val="tx1">
                <a:lumMod val="65000"/>
              </a:schemeClr>
            </a:gs>
            <a:gs pos="100000">
              <a:schemeClr val="bg1">
                <a:shade val="63000"/>
                <a:satMod val="120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1E2C38-4D19-4A9C-AC74-6926D54B8E82}"/>
              </a:ext>
            </a:extLst>
          </p:cNvPr>
          <p:cNvSpPr>
            <a:spLocks noGrp="1"/>
          </p:cNvSpPr>
          <p:nvPr>
            <p:ph type="title"/>
          </p:nvPr>
        </p:nvSpPr>
        <p:spPr>
          <a:xfrm>
            <a:off x="838200" y="631825"/>
            <a:ext cx="10515600" cy="1325563"/>
          </a:xfrm>
          <a:gradFill flip="none" rotWithShape="0">
            <a:gsLst>
              <a:gs pos="77000">
                <a:schemeClr val="tx1">
                  <a:lumMod val="75000"/>
                </a:schemeClr>
              </a:gs>
              <a:gs pos="100000">
                <a:schemeClr val="bg1">
                  <a:shade val="63000"/>
                  <a:satMod val="120000"/>
                </a:schemeClr>
              </a:gs>
            </a:gsLst>
            <a:path path="rect">
              <a:fillToRect l="100000" t="100000"/>
            </a:path>
            <a:tileRect/>
          </a:gradFill>
        </p:spPr>
        <p:txBody>
          <a:bodyPr>
            <a:normAutofit/>
          </a:bodyPr>
          <a:lstStyle/>
          <a:p>
            <a:r>
              <a:rPr lang="en-US" dirty="0" smtClean="0">
                <a:solidFill>
                  <a:schemeClr val="bg1"/>
                </a:solidFill>
              </a:rPr>
              <a:t>                     LITERATURE </a:t>
            </a:r>
            <a:r>
              <a:rPr lang="en-US" dirty="0">
                <a:solidFill>
                  <a:schemeClr val="bg1"/>
                </a:solidFill>
              </a:rPr>
              <a:t>SURVEY </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BEC608B-BB56-4554-BC95-98A94628DCE2}"/>
              </a:ext>
            </a:extLst>
          </p:cNvPr>
          <p:cNvSpPr>
            <a:spLocks noGrp="1"/>
          </p:cNvSpPr>
          <p:nvPr>
            <p:ph idx="1"/>
          </p:nvPr>
        </p:nvSpPr>
        <p:spPr>
          <a:xfrm>
            <a:off x="483295" y="2269172"/>
            <a:ext cx="11251505" cy="4162108"/>
          </a:xfrm>
          <a:gradFill>
            <a:gsLst>
              <a:gs pos="74000">
                <a:schemeClr val="tx1">
                  <a:lumMod val="75000"/>
                </a:schemeClr>
              </a:gs>
              <a:gs pos="77273">
                <a:schemeClr val="tx1">
                  <a:lumMod val="75000"/>
                </a:schemeClr>
              </a:gs>
              <a:gs pos="0">
                <a:schemeClr val="bg1">
                  <a:shade val="63000"/>
                  <a:satMod val="120000"/>
                </a:schemeClr>
              </a:gs>
            </a:gsLst>
            <a:path path="rect">
              <a:fillToRect l="100000" t="100000"/>
            </a:path>
          </a:gradFill>
        </p:spPr>
        <p:txBody>
          <a:bodyPr vert="horz" lIns="91440" tIns="45720" rIns="91440" bIns="45720" rtlCol="0" anchor="t">
            <a:noAutofit/>
          </a:bodyPr>
          <a:lstStyle/>
          <a:p>
            <a:pPr algn="just"/>
            <a:r>
              <a:rPr lang="en-US" sz="2400" dirty="0">
                <a:solidFill>
                  <a:schemeClr val="bg1"/>
                </a:solidFill>
                <a:latin typeface="Times New Roman"/>
                <a:ea typeface="+mn-lt"/>
                <a:cs typeface="+mn-lt"/>
              </a:rPr>
              <a:t>Image segmentation plays a significant role in naturalist’s image processing as natural images have different diversities. </a:t>
            </a:r>
            <a:endParaRPr lang="en-US" sz="2400" dirty="0">
              <a:solidFill>
                <a:schemeClr val="bg1"/>
              </a:solidFill>
              <a:cs typeface="Calibri"/>
            </a:endParaRPr>
          </a:p>
          <a:p>
            <a:pPr algn="just"/>
            <a:r>
              <a:rPr lang="en-US" sz="2400" dirty="0">
                <a:solidFill>
                  <a:schemeClr val="bg1"/>
                </a:solidFill>
                <a:latin typeface="Times New Roman"/>
                <a:ea typeface="+mn-lt"/>
                <a:cs typeface="+mn-lt"/>
              </a:rPr>
              <a:t>For this segmentation, they have used scanned images of animals and plants. A technique called image segmentation is presented for segmenting areas of interest in these images. </a:t>
            </a:r>
          </a:p>
          <a:p>
            <a:pPr algn="just"/>
            <a:r>
              <a:rPr lang="en-US" sz="2400" dirty="0">
                <a:solidFill>
                  <a:schemeClr val="bg1"/>
                </a:solidFill>
                <a:latin typeface="Times New Roman"/>
                <a:ea typeface="+mn-lt"/>
                <a:cs typeface="+mn-lt"/>
              </a:rPr>
              <a:t>The proposed algorithm specifies the issues that are associated with segmenting   images and allows for fast, strong, and flexible subdivision without requiring true manual tracing. </a:t>
            </a:r>
          </a:p>
          <a:p>
            <a:pPr algn="just"/>
            <a:r>
              <a:rPr lang="en-US" sz="2400" dirty="0">
                <a:solidFill>
                  <a:schemeClr val="bg1"/>
                </a:solidFill>
                <a:ea typeface="+mn-lt"/>
                <a:cs typeface="+mn-lt"/>
              </a:rPr>
              <a:t>It is most vastly used for segmentation and classification brought in the accuracy 92% with a split ratio of 80:20 of 309 training set images and 134 testing set images, i.e. 80% of training images and 20% of testing images. </a:t>
            </a:r>
            <a:endParaRPr lang="en-US" sz="2400" dirty="0">
              <a:solidFill>
                <a:schemeClr val="bg1"/>
              </a:solidFill>
              <a:latin typeface="Times New Roman"/>
              <a:cs typeface="Calibri"/>
            </a:endParaRPr>
          </a:p>
        </p:txBody>
      </p:sp>
    </p:spTree>
    <p:extLst>
      <p:ext uri="{BB962C8B-B14F-4D97-AF65-F5344CB8AC3E}">
        <p14:creationId xmlns:p14="http://schemas.microsoft.com/office/powerpoint/2010/main" val="35486905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8C8DA-5C60-47B1-A92A-1F4C77AFC1CC}"/>
              </a:ext>
            </a:extLst>
          </p:cNvPr>
          <p:cNvSpPr>
            <a:spLocks noGrp="1"/>
          </p:cNvSpPr>
          <p:nvPr>
            <p:ph type="title"/>
          </p:nvPr>
        </p:nvSpPr>
        <p:spPr>
          <a:xfrm>
            <a:off x="804673" y="1445494"/>
            <a:ext cx="3616856" cy="4376572"/>
          </a:xfrm>
        </p:spPr>
        <p:txBody>
          <a:bodyPr anchor="ctr">
            <a:normAutofit/>
          </a:bodyPr>
          <a:lstStyle/>
          <a:p>
            <a:r>
              <a:rPr lang="en-US" sz="4800"/>
              <a:t>THEORETICAL ANALYSIS  </a:t>
            </a:r>
            <a:endParaRPr lang="en-US" sz="4800">
              <a:cs typeface="Calibri Light"/>
            </a:endParaRP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19A309C-2C62-41F5-99F1-0130FF82250A}"/>
              </a:ext>
            </a:extLst>
          </p:cNvPr>
          <p:cNvSpPr>
            <a:spLocks noGrp="1"/>
          </p:cNvSpPr>
          <p:nvPr>
            <p:ph idx="1"/>
          </p:nvPr>
        </p:nvSpPr>
        <p:spPr>
          <a:xfrm>
            <a:off x="6158630" y="887553"/>
            <a:ext cx="5501834" cy="5306484"/>
          </a:xfrm>
        </p:spPr>
        <p:txBody>
          <a:bodyPr vert="horz" lIns="91440" tIns="45720" rIns="91440" bIns="45720" rtlCol="0" anchor="ctr">
            <a:normAutofit/>
          </a:bodyPr>
          <a:lstStyle/>
          <a:p>
            <a:pPr marL="0" indent="0">
              <a:buNone/>
            </a:pPr>
            <a:r>
              <a:rPr lang="en-US" dirty="0">
                <a:ea typeface="+mn-lt"/>
                <a:cs typeface="+mn-lt"/>
              </a:rPr>
              <a:t>It is important to detect species as early as possible. Manual detection of a species cell is a tiresome task and involves human error, and hence computer-aided mechanisms are applied to obtain better results as compared with manual detection systems. </a:t>
            </a:r>
            <a:endParaRPr lang="en-US">
              <a:ea typeface="+mn-lt"/>
              <a:cs typeface="+mn-lt"/>
            </a:endParaRPr>
          </a:p>
          <a:p>
            <a:pPr marL="0" indent="0">
              <a:buNone/>
            </a:pPr>
            <a:r>
              <a:rPr lang="en-US" dirty="0">
                <a:ea typeface="+mn-lt"/>
                <a:cs typeface="+mn-lt"/>
              </a:rPr>
              <a:t>In </a:t>
            </a:r>
            <a:r>
              <a:rPr lang="en-US" b="1" dirty="0">
                <a:ea typeface="+mn-lt"/>
                <a:cs typeface="+mn-lt"/>
              </a:rPr>
              <a:t>deep learning</a:t>
            </a:r>
            <a:r>
              <a:rPr lang="en-US" dirty="0">
                <a:ea typeface="+mn-lt"/>
                <a:cs typeface="+mn-lt"/>
              </a:rPr>
              <a:t>, this is generally done by extracting features through a convolutional neural network (</a:t>
            </a:r>
            <a:r>
              <a:rPr lang="en-US" b="1" dirty="0">
                <a:ea typeface="+mn-lt"/>
                <a:cs typeface="+mn-lt"/>
              </a:rPr>
              <a:t>CNN</a:t>
            </a:r>
            <a:r>
              <a:rPr lang="en-US" dirty="0">
                <a:ea typeface="+mn-lt"/>
                <a:cs typeface="+mn-lt"/>
              </a:rPr>
              <a:t>) and then classifying using a fully connected network. </a:t>
            </a:r>
            <a:endParaRPr lang="en-US">
              <a:cs typeface="Calibri" panose="020F0502020204030204"/>
            </a:endParaRPr>
          </a:p>
        </p:txBody>
      </p:sp>
    </p:spTree>
    <p:extLst>
      <p:ext uri="{BB962C8B-B14F-4D97-AF65-F5344CB8AC3E}">
        <p14:creationId xmlns:p14="http://schemas.microsoft.com/office/powerpoint/2010/main" val="9485558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1707FC24-6981-43D9-B525-C7832BA22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73E60C-1B62-4657-AD23-49B797DD6CDD}"/>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dirty="0">
                <a:solidFill>
                  <a:srgbClr val="FFFFFF"/>
                </a:solidFill>
                <a:latin typeface="+mj-lt"/>
                <a:ea typeface="+mj-ea"/>
                <a:cs typeface="+mj-cs"/>
              </a:rPr>
              <a:t>Block Diagram :</a:t>
            </a:r>
          </a:p>
        </p:txBody>
      </p:sp>
      <p:pic>
        <p:nvPicPr>
          <p:cNvPr id="3" name="Picture 3" descr="Diagram&#10;&#10;Description automatically generated">
            <a:extLst>
              <a:ext uri="{FF2B5EF4-FFF2-40B4-BE49-F238E27FC236}">
                <a16:creationId xmlns:a16="http://schemas.microsoft.com/office/drawing/2014/main" id="{890F278F-73DD-4E33-9CAE-D061832F6E3F}"/>
              </a:ext>
            </a:extLst>
          </p:cNvPr>
          <p:cNvPicPr>
            <a:picLocks noChangeAspect="1"/>
          </p:cNvPicPr>
          <p:nvPr/>
        </p:nvPicPr>
        <p:blipFill>
          <a:blip r:embed="rId2"/>
          <a:stretch>
            <a:fillRect/>
          </a:stretch>
        </p:blipFill>
        <p:spPr>
          <a:xfrm>
            <a:off x="5033653" y="492573"/>
            <a:ext cx="6459855" cy="5880796"/>
          </a:xfrm>
          <a:prstGeom prst="rect">
            <a:avLst/>
          </a:prstGeom>
        </p:spPr>
      </p:pic>
    </p:spTree>
    <p:extLst>
      <p:ext uri="{BB962C8B-B14F-4D97-AF65-F5344CB8AC3E}">
        <p14:creationId xmlns:p14="http://schemas.microsoft.com/office/powerpoint/2010/main" val="11795514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3D63D-3B2B-4F23-BAD4-5232FB31CB4F}"/>
              </a:ext>
            </a:extLst>
          </p:cNvPr>
          <p:cNvSpPr>
            <a:spLocks noGrp="1"/>
          </p:cNvSpPr>
          <p:nvPr>
            <p:ph type="title"/>
          </p:nvPr>
        </p:nvSpPr>
        <p:spPr>
          <a:xfrm>
            <a:off x="838200" y="365125"/>
            <a:ext cx="3228703" cy="1325563"/>
          </a:xfrm>
        </p:spPr>
        <p:txBody>
          <a:bodyPr>
            <a:normAutofit/>
          </a:bodyPr>
          <a:lstStyle/>
          <a:p>
            <a:r>
              <a:rPr lang="en-US" sz="3600" b="1" dirty="0">
                <a:latin typeface="Eras Demi ITC" panose="020B0805030504020804" pitchFamily="34" charset="0"/>
                <a:ea typeface="+mj-lt"/>
                <a:cs typeface="+mj-lt"/>
              </a:rPr>
              <a:t>FLOWCHART:</a:t>
            </a:r>
            <a:r>
              <a:rPr lang="en-US" sz="3600" dirty="0">
                <a:latin typeface="Eras Demi ITC" panose="020B0805030504020804" pitchFamily="34" charset="0"/>
                <a:ea typeface="+mj-lt"/>
                <a:cs typeface="+mj-lt"/>
              </a:rPr>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6196" y="365125"/>
            <a:ext cx="5514053" cy="6082373"/>
          </a:xfrm>
          <a:prstGeom prst="rect">
            <a:avLst/>
          </a:prstGeom>
        </p:spPr>
      </p:pic>
    </p:spTree>
    <p:extLst>
      <p:ext uri="{BB962C8B-B14F-4D97-AF65-F5344CB8AC3E}">
        <p14:creationId xmlns:p14="http://schemas.microsoft.com/office/powerpoint/2010/main" val="35656230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214AA7-F028-4A0D-8698-61AEC754D1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59834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7F4D8B-4E3D-4D03-8E96-05451A489EC8}"/>
              </a:ext>
            </a:extLst>
          </p:cNvPr>
          <p:cNvSpPr>
            <a:spLocks noGrp="1"/>
          </p:cNvSpPr>
          <p:nvPr>
            <p:ph type="title"/>
          </p:nvPr>
        </p:nvSpPr>
        <p:spPr>
          <a:xfrm>
            <a:off x="1159933" y="995318"/>
            <a:ext cx="9872134" cy="1193968"/>
          </a:xfrm>
          <a:solidFill>
            <a:srgbClr val="FFFFFF"/>
          </a:solidFill>
          <a:ln w="38100">
            <a:solidFill>
              <a:srgbClr val="7F7F7F"/>
            </a:solidFill>
            <a:miter lim="800000"/>
          </a:ln>
        </p:spPr>
        <p:txBody>
          <a:bodyPr vert="horz" lIns="91440" tIns="45720" rIns="91440" bIns="45720" rtlCol="0" anchor="ctr">
            <a:normAutofit/>
          </a:bodyPr>
          <a:lstStyle/>
          <a:p>
            <a:pPr algn="ctr"/>
            <a:r>
              <a:rPr lang="en-US" sz="3600" b="1" kern="1200">
                <a:solidFill>
                  <a:srgbClr val="3F3F3F"/>
                </a:solidFill>
                <a:latin typeface="+mj-lt"/>
                <a:ea typeface="+mj-ea"/>
                <a:cs typeface="+mj-cs"/>
              </a:rPr>
              <a:t>Software Designing</a:t>
            </a:r>
            <a:r>
              <a:rPr lang="en-US" sz="3600" kern="1200">
                <a:solidFill>
                  <a:srgbClr val="3F3F3F"/>
                </a:solidFill>
                <a:latin typeface="+mj-lt"/>
                <a:ea typeface="+mj-ea"/>
                <a:cs typeface="+mj-cs"/>
              </a:rPr>
              <a:t> </a:t>
            </a:r>
          </a:p>
        </p:txBody>
      </p:sp>
      <p:sp>
        <p:nvSpPr>
          <p:cNvPr id="3" name="Content Placeholder 2">
            <a:extLst>
              <a:ext uri="{FF2B5EF4-FFF2-40B4-BE49-F238E27FC236}">
                <a16:creationId xmlns:a16="http://schemas.microsoft.com/office/drawing/2014/main" id="{79B0ECDE-5C30-4C67-A987-885ABA7BB7CC}"/>
              </a:ext>
            </a:extLst>
          </p:cNvPr>
          <p:cNvSpPr>
            <a:spLocks noGrp="1"/>
          </p:cNvSpPr>
          <p:nvPr>
            <p:ph idx="1"/>
          </p:nvPr>
        </p:nvSpPr>
        <p:spPr>
          <a:xfrm>
            <a:off x="1476915" y="2888250"/>
            <a:ext cx="4297351" cy="2959777"/>
          </a:xfrm>
        </p:spPr>
        <p:txBody>
          <a:bodyPr vert="horz" lIns="91440" tIns="45720" rIns="91440" bIns="45720" rtlCol="0" anchor="t">
            <a:normAutofit/>
          </a:bodyPr>
          <a:lstStyle/>
          <a:p>
            <a:r>
              <a:rPr lang="en-US" sz="2000"/>
              <a:t>Jupyter Notebook Environment  </a:t>
            </a:r>
          </a:p>
          <a:p>
            <a:r>
              <a:rPr lang="en-US" sz="2000"/>
              <a:t>Spyder </a:t>
            </a:r>
          </a:p>
          <a:p>
            <a:r>
              <a:rPr lang="en-US" sz="2000"/>
              <a:t>Deep Learning Algorithms </a:t>
            </a:r>
          </a:p>
          <a:p>
            <a:r>
              <a:rPr lang="en-US" sz="2000"/>
              <a:t>Python(Sequential,Dense,Conv2D,MaxPool2D,Flatten) </a:t>
            </a:r>
          </a:p>
          <a:p>
            <a:r>
              <a:rPr lang="en-US" sz="2000"/>
              <a:t>HTML </a:t>
            </a:r>
          </a:p>
          <a:p>
            <a:r>
              <a:rPr lang="en-US" sz="2000"/>
              <a:t>Flask </a:t>
            </a:r>
          </a:p>
        </p:txBody>
      </p:sp>
      <p:cxnSp>
        <p:nvCxnSpPr>
          <p:cNvPr id="11" name="Straight Connector 10">
            <a:extLst>
              <a:ext uri="{FF2B5EF4-FFF2-40B4-BE49-F238E27FC236}">
                <a16:creationId xmlns:a16="http://schemas.microsoft.com/office/drawing/2014/main" id="{D6206FDC-2777-4D7F-AF9C-73413DA664C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2888250"/>
            <a:ext cx="0" cy="2769135"/>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8144787-BDDE-4210-B8A3-E4EE89DD1FB2}"/>
              </a:ext>
            </a:extLst>
          </p:cNvPr>
          <p:cNvSpPr txBox="1"/>
          <p:nvPr/>
        </p:nvSpPr>
        <p:spPr>
          <a:xfrm>
            <a:off x="6417731" y="2888250"/>
            <a:ext cx="4950210" cy="349213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lnSpc>
                <a:spcPct val="90000"/>
              </a:lnSpc>
              <a:spcAft>
                <a:spcPts val="600"/>
              </a:spcAft>
            </a:pPr>
            <a:r>
              <a:rPr lang="en-US" sz="2200">
                <a:latin typeface="Times New Roman"/>
                <a:cs typeface="Times New Roman"/>
              </a:rPr>
              <a:t>We developed this digital naturalist prediction by using the Python language, which is a high level programming language along with Deep Learning Algorithm such as CNN. For coding we used the Jupyter Notebook of Anaconda distributions and Spyder. Flask is used as a user interface for the prediction. Hypertext Markup Language (</a:t>
            </a:r>
            <a:r>
              <a:rPr lang="en-US" sz="2200" b="1">
                <a:latin typeface="Times New Roman"/>
                <a:cs typeface="Times New Roman"/>
              </a:rPr>
              <a:t>HTML</a:t>
            </a:r>
            <a:r>
              <a:rPr lang="en-US" sz="2200">
                <a:latin typeface="Times New Roman"/>
                <a:cs typeface="Times New Roman"/>
              </a:rPr>
              <a:t>) . </a:t>
            </a:r>
            <a:endParaRPr lang="en-US"/>
          </a:p>
          <a:p>
            <a:pPr indent="-228600">
              <a:lnSpc>
                <a:spcPct val="90000"/>
              </a:lnSpc>
              <a:spcAft>
                <a:spcPts val="600"/>
              </a:spcAft>
              <a:buFont typeface="Arial" panose="020B0604020202020204" pitchFamily="34" charset="0"/>
              <a:buChar char="•"/>
            </a:pPr>
            <a:endParaRPr lang="en-US" sz="1600"/>
          </a:p>
        </p:txBody>
      </p:sp>
    </p:spTree>
    <p:extLst>
      <p:ext uri="{BB962C8B-B14F-4D97-AF65-F5344CB8AC3E}">
        <p14:creationId xmlns:p14="http://schemas.microsoft.com/office/powerpoint/2010/main" val="4710601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Shape 16">
            <a:extLst>
              <a:ext uri="{FF2B5EF4-FFF2-40B4-BE49-F238E27FC236}">
                <a16:creationId xmlns:a16="http://schemas.microsoft.com/office/drawing/2014/main" id="{AD8BD7AA-000F-4149-9FF6-E8DB2DE6F1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792587" cy="6858000"/>
          </a:xfrm>
          <a:custGeom>
            <a:avLst/>
            <a:gdLst>
              <a:gd name="connsiteX0" fmla="*/ 9792587 w 9792587"/>
              <a:gd name="connsiteY0" fmla="*/ 0 h 6858000"/>
              <a:gd name="connsiteX1" fmla="*/ 2339431 w 9792587"/>
              <a:gd name="connsiteY1" fmla="*/ 0 h 6858000"/>
              <a:gd name="connsiteX2" fmla="*/ 2190696 w 9792587"/>
              <a:gd name="connsiteY2" fmla="*/ 145339 h 6858000"/>
              <a:gd name="connsiteX3" fmla="*/ 0 w 9792587"/>
              <a:gd name="connsiteY3" fmla="*/ 5565888 h 6858000"/>
              <a:gd name="connsiteX4" fmla="*/ 79127 w 9792587"/>
              <a:gd name="connsiteY4" fmla="*/ 6681235 h 6858000"/>
              <a:gd name="connsiteX5" fmla="*/ 108694 w 9792587"/>
              <a:gd name="connsiteY5" fmla="*/ 6858000 h 6858000"/>
              <a:gd name="connsiteX6" fmla="*/ 9792587 w 97925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92587" h="6858000">
                <a:moveTo>
                  <a:pt x="9792587" y="0"/>
                </a:moveTo>
                <a:lnTo>
                  <a:pt x="2339431" y="0"/>
                </a:lnTo>
                <a:lnTo>
                  <a:pt x="2190696" y="145339"/>
                </a:lnTo>
                <a:cubicBezTo>
                  <a:pt x="834428" y="1548908"/>
                  <a:pt x="0" y="3459953"/>
                  <a:pt x="0" y="5565888"/>
                </a:cubicBezTo>
                <a:cubicBezTo>
                  <a:pt x="0" y="5944579"/>
                  <a:pt x="26981" y="6316967"/>
                  <a:pt x="79127" y="6681235"/>
                </a:cubicBezTo>
                <a:lnTo>
                  <a:pt x="108694" y="6858000"/>
                </a:lnTo>
                <a:lnTo>
                  <a:pt x="9792587" y="685800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8">
            <a:extLst>
              <a:ext uri="{FF2B5EF4-FFF2-40B4-BE49-F238E27FC236}">
                <a16:creationId xmlns:a16="http://schemas.microsoft.com/office/drawing/2014/main" id="{54A4A823-72DC-4BA8-8157-D36A8939A2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492529" cy="6858000"/>
          </a:xfrm>
          <a:custGeom>
            <a:avLst/>
            <a:gdLst>
              <a:gd name="connsiteX0" fmla="*/ 9492529 w 9492529"/>
              <a:gd name="connsiteY0" fmla="*/ 0 h 6858000"/>
              <a:gd name="connsiteX1" fmla="*/ 2472310 w 9492529"/>
              <a:gd name="connsiteY1" fmla="*/ 0 h 6858000"/>
              <a:gd name="connsiteX2" fmla="*/ 2157501 w 9492529"/>
              <a:gd name="connsiteY2" fmla="*/ 301488 h 6858000"/>
              <a:gd name="connsiteX3" fmla="*/ 0 w 9492529"/>
              <a:gd name="connsiteY3" fmla="*/ 5565888 h 6858000"/>
              <a:gd name="connsiteX4" fmla="*/ 76084 w 9492529"/>
              <a:gd name="connsiteY4" fmla="*/ 6638337 h 6858000"/>
              <a:gd name="connsiteX5" fmla="*/ 112827 w 9492529"/>
              <a:gd name="connsiteY5" fmla="*/ 6858000 h 6858000"/>
              <a:gd name="connsiteX6" fmla="*/ 9492529 w 9492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92529" h="6858000">
                <a:moveTo>
                  <a:pt x="9492529" y="0"/>
                </a:moveTo>
                <a:lnTo>
                  <a:pt x="2472310" y="0"/>
                </a:lnTo>
                <a:lnTo>
                  <a:pt x="2157501" y="301488"/>
                </a:lnTo>
                <a:cubicBezTo>
                  <a:pt x="823309" y="1655711"/>
                  <a:pt x="0" y="3514654"/>
                  <a:pt x="0" y="5565888"/>
                </a:cubicBezTo>
                <a:cubicBezTo>
                  <a:pt x="0" y="5930014"/>
                  <a:pt x="25944" y="6288079"/>
                  <a:pt x="76084" y="6638337"/>
                </a:cubicBezTo>
                <a:lnTo>
                  <a:pt x="112827" y="6858000"/>
                </a:lnTo>
                <a:lnTo>
                  <a:pt x="9492529" y="6858000"/>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901B6B7-48E4-4B18-9B6E-8A890F868D58}"/>
              </a:ext>
            </a:extLst>
          </p:cNvPr>
          <p:cNvSpPr>
            <a:spLocks noGrp="1"/>
          </p:cNvSpPr>
          <p:nvPr>
            <p:ph type="title"/>
          </p:nvPr>
        </p:nvSpPr>
        <p:spPr>
          <a:xfrm>
            <a:off x="241001" y="714809"/>
            <a:ext cx="7488824" cy="2655662"/>
          </a:xfrm>
        </p:spPr>
        <p:txBody>
          <a:bodyPr vert="horz" lIns="91440" tIns="45720" rIns="91440" bIns="45720" rtlCol="0" anchor="ctr">
            <a:noAutofit/>
          </a:bodyPr>
          <a:lstStyle/>
          <a:p>
            <a:r>
              <a:rPr lang="en-US" sz="3200" b="1">
                <a:latin typeface="Times New Roman"/>
                <a:ea typeface="+mj-lt"/>
                <a:cs typeface="+mj-lt"/>
              </a:rPr>
              <a:t>Advantages:</a:t>
            </a:r>
            <a:r>
              <a:rPr lang="en-US" sz="3200" dirty="0">
                <a:latin typeface="Times New Roman"/>
                <a:ea typeface="+mj-lt"/>
                <a:cs typeface="+mj-lt"/>
              </a:rPr>
              <a:t> </a:t>
            </a:r>
            <a:endParaRPr lang="en-US" sz="3200">
              <a:latin typeface="Times New Roman"/>
              <a:cs typeface="Calibri Light"/>
            </a:endParaRPr>
          </a:p>
          <a:p>
            <a:pPr marL="457200" indent="-457200" algn="just">
              <a:buFont typeface="Wingdings"/>
              <a:buChar char="q"/>
            </a:pPr>
            <a:r>
              <a:rPr lang="en-US" sz="2600">
                <a:latin typeface="Times New Roman"/>
                <a:ea typeface="+mj-lt"/>
                <a:cs typeface="+mj-lt"/>
              </a:rPr>
              <a:t>Digital Naturalist detection is easy to implement and understand.</a:t>
            </a:r>
            <a:r>
              <a:rPr lang="en-US" sz="2600" dirty="0">
                <a:latin typeface="Times New Roman"/>
                <a:ea typeface="+mj-lt"/>
                <a:cs typeface="+mj-lt"/>
              </a:rPr>
              <a:t> </a:t>
            </a:r>
            <a:endParaRPr lang="en-US" sz="2600" dirty="0">
              <a:latin typeface="Times New Roman"/>
              <a:cs typeface="Calibri Light"/>
            </a:endParaRPr>
          </a:p>
          <a:p>
            <a:pPr marL="457200" indent="-457200" algn="just">
              <a:buFont typeface="Wingdings"/>
              <a:buChar char="q"/>
            </a:pPr>
            <a:r>
              <a:rPr lang="en-US" sz="2600">
                <a:latin typeface="Times New Roman"/>
                <a:ea typeface="+mj-lt"/>
                <a:cs typeface="+mj-lt"/>
              </a:rPr>
              <a:t>It operate in real-time due to low time complexity.</a:t>
            </a:r>
            <a:r>
              <a:rPr lang="en-US" sz="2600" dirty="0">
                <a:latin typeface="Times New Roman"/>
                <a:ea typeface="+mj-lt"/>
                <a:cs typeface="+mj-lt"/>
              </a:rPr>
              <a:t> </a:t>
            </a:r>
            <a:endParaRPr lang="en-US" sz="2600" dirty="0">
              <a:latin typeface="Times New Roman"/>
              <a:cs typeface="Calibri Light"/>
            </a:endParaRPr>
          </a:p>
          <a:p>
            <a:pPr marL="457200" indent="-457200" algn="just">
              <a:buFont typeface="Wingdings"/>
              <a:buChar char="q"/>
            </a:pPr>
            <a:r>
              <a:rPr lang="en-US" sz="2600">
                <a:latin typeface="Times New Roman"/>
                <a:ea typeface="+mj-lt"/>
                <a:cs typeface="+mj-lt"/>
              </a:rPr>
              <a:t>It is applicable in training and test-time</a:t>
            </a:r>
            <a:r>
              <a:rPr lang="en-US" sz="2600" dirty="0">
                <a:latin typeface="Times New Roman"/>
                <a:ea typeface="+mj-lt"/>
                <a:cs typeface="+mj-lt"/>
              </a:rPr>
              <a:t> </a:t>
            </a:r>
            <a:endParaRPr lang="en-US" sz="2600" dirty="0">
              <a:latin typeface="Times New Roman"/>
              <a:cs typeface="Calibri Light"/>
            </a:endParaRPr>
          </a:p>
          <a:p>
            <a:pPr marL="514350" indent="-514350" algn="just">
              <a:buFont typeface="Wingdings"/>
              <a:buChar char="q"/>
            </a:pPr>
            <a:r>
              <a:rPr lang="en-US" sz="2600">
                <a:latin typeface="Times New Roman"/>
                <a:ea typeface="+mj-lt"/>
                <a:cs typeface="+mj-lt"/>
              </a:rPr>
              <a:t>Deliver invariance with respect to the lesion position scale, and rotation. </a:t>
            </a:r>
            <a:endParaRPr lang="en-US" sz="2600">
              <a:latin typeface="Times New Roman"/>
              <a:cs typeface="Calibri Light"/>
            </a:endParaRPr>
          </a:p>
          <a:p>
            <a:pPr algn="just"/>
            <a:endParaRPr lang="en-US" sz="2800" dirty="0">
              <a:latin typeface="Times New Roman"/>
              <a:cs typeface="Calibri Light"/>
            </a:endParaRPr>
          </a:p>
        </p:txBody>
      </p:sp>
      <p:sp>
        <p:nvSpPr>
          <p:cNvPr id="3" name="Content Placeholder 2">
            <a:extLst>
              <a:ext uri="{FF2B5EF4-FFF2-40B4-BE49-F238E27FC236}">
                <a16:creationId xmlns:a16="http://schemas.microsoft.com/office/drawing/2014/main" id="{7202CEC3-7145-4B5E-AFCA-31BE414270B0}"/>
              </a:ext>
            </a:extLst>
          </p:cNvPr>
          <p:cNvSpPr>
            <a:spLocks noGrp="1"/>
          </p:cNvSpPr>
          <p:nvPr>
            <p:ph idx="1"/>
          </p:nvPr>
        </p:nvSpPr>
        <p:spPr>
          <a:xfrm>
            <a:off x="418452" y="4170851"/>
            <a:ext cx="7860863" cy="1524170"/>
          </a:xfrm>
        </p:spPr>
        <p:txBody>
          <a:bodyPr vert="horz" lIns="91440" tIns="45720" rIns="91440" bIns="45720" rtlCol="0" anchor="t">
            <a:normAutofit/>
          </a:bodyPr>
          <a:lstStyle/>
          <a:p>
            <a:pPr marL="0" indent="0">
              <a:buNone/>
            </a:pPr>
            <a:r>
              <a:rPr lang="en-US" sz="2400" b="1">
                <a:ea typeface="+mn-lt"/>
                <a:cs typeface="+mn-lt"/>
              </a:rPr>
              <a:t>Disadvantages: </a:t>
            </a:r>
            <a:endParaRPr lang="en-US" sz="2400">
              <a:cs typeface="Calibri" panose="020F0502020204030204"/>
            </a:endParaRPr>
          </a:p>
          <a:p>
            <a:pPr>
              <a:buFont typeface="Wingdings" panose="020B0604020202020204" pitchFamily="34" charset="0"/>
              <a:buChar char="q"/>
            </a:pPr>
            <a:r>
              <a:rPr lang="en-US" sz="2400">
                <a:ea typeface="+mn-lt"/>
                <a:cs typeface="+mn-lt"/>
              </a:rPr>
              <a:t> It produces correlated images. </a:t>
            </a:r>
            <a:endParaRPr lang="en-US" sz="2400">
              <a:cs typeface="Calibri" panose="020F0502020204030204"/>
            </a:endParaRPr>
          </a:p>
          <a:p>
            <a:pPr>
              <a:buFont typeface="Wingdings" panose="020B0604020202020204" pitchFamily="34" charset="0"/>
              <a:buChar char="q"/>
            </a:pPr>
            <a:r>
              <a:rPr lang="en-US" sz="2400">
                <a:ea typeface="+mn-lt"/>
                <a:cs typeface="+mn-lt"/>
              </a:rPr>
              <a:t> It easily generate anatomically incorrect examples. </a:t>
            </a:r>
            <a:endParaRPr lang="en-US" sz="2400">
              <a:cs typeface="Calibri"/>
            </a:endParaRPr>
          </a:p>
          <a:p>
            <a:endParaRPr lang="en-US" sz="2400">
              <a:cs typeface="Calibri"/>
            </a:endParaRPr>
          </a:p>
        </p:txBody>
      </p:sp>
    </p:spTree>
    <p:extLst>
      <p:ext uri="{BB962C8B-B14F-4D97-AF65-F5344CB8AC3E}">
        <p14:creationId xmlns:p14="http://schemas.microsoft.com/office/powerpoint/2010/main" val="30570230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15</TotalTime>
  <Words>290</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Eras Demi ITC</vt:lpstr>
      <vt:lpstr>Times New Roman</vt:lpstr>
      <vt:lpstr>Wingdings</vt:lpstr>
      <vt:lpstr>office theme</vt:lpstr>
      <vt:lpstr>DIGITAL NATURALIST  Using deep learning </vt:lpstr>
      <vt:lpstr>Introduction:</vt:lpstr>
      <vt:lpstr>                                                Overview:                                                                   Deep-learning-based techniques and methods are becoming popular in digital naturalist studies, as their performance is superior in image analysis fields, such as object detection, image classification and semantic segmentation. Deep learning techniques have achieved state of-the-art performance for automatic segmentation of digital naturalist through multi-model image sensing. </vt:lpstr>
      <vt:lpstr>                     LITERATURE SURVEY </vt:lpstr>
      <vt:lpstr>THEORETICAL ANALYSIS  </vt:lpstr>
      <vt:lpstr>Block Diagram :</vt:lpstr>
      <vt:lpstr>FLOWCHART: </vt:lpstr>
      <vt:lpstr>Software Designing </vt:lpstr>
      <vt:lpstr>Advantages:  Digital Naturalist detection is easy to implement and understand.  It operate in real-time due to low time complexity.  It is applicable in training and test-time  Deliver invariance with respect to the lesion position scale, and rotation.  </vt:lpstr>
      <vt:lpstr>APPLICATIONS:  “Digital Naturalist Detection using Convolutional  Neural  Networks”  simplifies  the management process of identifying and feature down flora and fauna data by deploying a web interface to the users.  Fast processing and immediate results with high security.  Minimizing human effort and cost efficient databases.  Navigation through the site is easy. </vt:lpstr>
      <vt:lpstr>FUTURE SCOPE:   There is a wide scope  for future implementation  of  “Digital Naturalists Detection using Convolutional Neural Networks” towards an interesting  experience  of  modern technologies. Digital Platform is ‘one stop shops’ for all kinds of Naturalists to serve the domestic and international users at any time, any moment and anywhere in any parts of the world.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User</cp:lastModifiedBy>
  <cp:revision>475</cp:revision>
  <dcterms:created xsi:type="dcterms:W3CDTF">2020-09-24T08:01:48Z</dcterms:created>
  <dcterms:modified xsi:type="dcterms:W3CDTF">2020-09-24T12:22:59Z</dcterms:modified>
</cp:coreProperties>
</file>