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69" r:id="rId6"/>
    <p:sldId id="270" r:id="rId7"/>
    <p:sldId id="259" r:id="rId8"/>
    <p:sldId id="264" r:id="rId9"/>
    <p:sldId id="265" r:id="rId10"/>
    <p:sldId id="266"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D4E4B7-CE2D-4F3A-A9BC-0CCFFFD6E704}"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1E8F4-D92A-42A6-9F8A-7E364255483C}" type="slidenum">
              <a:rPr lang="en-IN" smtClean="0"/>
              <a:t>‹#›</a:t>
            </a:fld>
            <a:endParaRPr lang="en-IN"/>
          </a:p>
        </p:txBody>
      </p:sp>
    </p:spTree>
    <p:extLst>
      <p:ext uri="{BB962C8B-B14F-4D97-AF65-F5344CB8AC3E}">
        <p14:creationId xmlns:p14="http://schemas.microsoft.com/office/powerpoint/2010/main" val="168008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4E4B7-CE2D-4F3A-A9BC-0CCFFFD6E704}"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1E8F4-D92A-42A6-9F8A-7E364255483C}" type="slidenum">
              <a:rPr lang="en-IN" smtClean="0"/>
              <a:t>‹#›</a:t>
            </a:fld>
            <a:endParaRPr lang="en-IN"/>
          </a:p>
        </p:txBody>
      </p:sp>
    </p:spTree>
    <p:extLst>
      <p:ext uri="{BB962C8B-B14F-4D97-AF65-F5344CB8AC3E}">
        <p14:creationId xmlns:p14="http://schemas.microsoft.com/office/powerpoint/2010/main" val="3206467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4E4B7-CE2D-4F3A-A9BC-0CCFFFD6E704}"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1E8F4-D92A-42A6-9F8A-7E364255483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93724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4E4B7-CE2D-4F3A-A9BC-0CCFFFD6E704}"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1E8F4-D92A-42A6-9F8A-7E364255483C}" type="slidenum">
              <a:rPr lang="en-IN" smtClean="0"/>
              <a:t>‹#›</a:t>
            </a:fld>
            <a:endParaRPr lang="en-IN"/>
          </a:p>
        </p:txBody>
      </p:sp>
    </p:spTree>
    <p:extLst>
      <p:ext uri="{BB962C8B-B14F-4D97-AF65-F5344CB8AC3E}">
        <p14:creationId xmlns:p14="http://schemas.microsoft.com/office/powerpoint/2010/main" val="1937575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4E4B7-CE2D-4F3A-A9BC-0CCFFFD6E704}"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1E8F4-D92A-42A6-9F8A-7E364255483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6572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4E4B7-CE2D-4F3A-A9BC-0CCFFFD6E704}"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1E8F4-D92A-42A6-9F8A-7E364255483C}" type="slidenum">
              <a:rPr lang="en-IN" smtClean="0"/>
              <a:t>‹#›</a:t>
            </a:fld>
            <a:endParaRPr lang="en-IN"/>
          </a:p>
        </p:txBody>
      </p:sp>
    </p:spTree>
    <p:extLst>
      <p:ext uri="{BB962C8B-B14F-4D97-AF65-F5344CB8AC3E}">
        <p14:creationId xmlns:p14="http://schemas.microsoft.com/office/powerpoint/2010/main" val="3652234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4E4B7-CE2D-4F3A-A9BC-0CCFFFD6E704}"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1E8F4-D92A-42A6-9F8A-7E364255483C}" type="slidenum">
              <a:rPr lang="en-IN" smtClean="0"/>
              <a:t>‹#›</a:t>
            </a:fld>
            <a:endParaRPr lang="en-IN"/>
          </a:p>
        </p:txBody>
      </p:sp>
    </p:spTree>
    <p:extLst>
      <p:ext uri="{BB962C8B-B14F-4D97-AF65-F5344CB8AC3E}">
        <p14:creationId xmlns:p14="http://schemas.microsoft.com/office/powerpoint/2010/main" val="1256299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4E4B7-CE2D-4F3A-A9BC-0CCFFFD6E704}"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1E8F4-D92A-42A6-9F8A-7E364255483C}" type="slidenum">
              <a:rPr lang="en-IN" smtClean="0"/>
              <a:t>‹#›</a:t>
            </a:fld>
            <a:endParaRPr lang="en-IN"/>
          </a:p>
        </p:txBody>
      </p:sp>
    </p:spTree>
    <p:extLst>
      <p:ext uri="{BB962C8B-B14F-4D97-AF65-F5344CB8AC3E}">
        <p14:creationId xmlns:p14="http://schemas.microsoft.com/office/powerpoint/2010/main" val="273335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4E4B7-CE2D-4F3A-A9BC-0CCFFFD6E704}"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1E8F4-D92A-42A6-9F8A-7E364255483C}" type="slidenum">
              <a:rPr lang="en-IN" smtClean="0"/>
              <a:t>‹#›</a:t>
            </a:fld>
            <a:endParaRPr lang="en-IN"/>
          </a:p>
        </p:txBody>
      </p:sp>
    </p:spTree>
    <p:extLst>
      <p:ext uri="{BB962C8B-B14F-4D97-AF65-F5344CB8AC3E}">
        <p14:creationId xmlns:p14="http://schemas.microsoft.com/office/powerpoint/2010/main" val="45779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4E4B7-CE2D-4F3A-A9BC-0CCFFFD6E704}"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1E8F4-D92A-42A6-9F8A-7E364255483C}" type="slidenum">
              <a:rPr lang="en-IN" smtClean="0"/>
              <a:t>‹#›</a:t>
            </a:fld>
            <a:endParaRPr lang="en-IN"/>
          </a:p>
        </p:txBody>
      </p:sp>
    </p:spTree>
    <p:extLst>
      <p:ext uri="{BB962C8B-B14F-4D97-AF65-F5344CB8AC3E}">
        <p14:creationId xmlns:p14="http://schemas.microsoft.com/office/powerpoint/2010/main" val="3892245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D4E4B7-CE2D-4F3A-A9BC-0CCFFFD6E704}" type="datetimeFigureOut">
              <a:rPr lang="en-IN" smtClean="0"/>
              <a:t>28-09-2020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1E8F4-D92A-42A6-9F8A-7E364255483C}" type="slidenum">
              <a:rPr lang="en-IN" smtClean="0"/>
              <a:t>‹#›</a:t>
            </a:fld>
            <a:endParaRPr lang="en-IN"/>
          </a:p>
        </p:txBody>
      </p:sp>
    </p:spTree>
    <p:extLst>
      <p:ext uri="{BB962C8B-B14F-4D97-AF65-F5344CB8AC3E}">
        <p14:creationId xmlns:p14="http://schemas.microsoft.com/office/powerpoint/2010/main" val="3219727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D4E4B7-CE2D-4F3A-A9BC-0CCFFFD6E704}" type="datetimeFigureOut">
              <a:rPr lang="en-IN" smtClean="0"/>
              <a:t>28-09-2020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01E8F4-D92A-42A6-9F8A-7E364255483C}" type="slidenum">
              <a:rPr lang="en-IN" smtClean="0"/>
              <a:t>‹#›</a:t>
            </a:fld>
            <a:endParaRPr lang="en-IN"/>
          </a:p>
        </p:txBody>
      </p:sp>
    </p:spTree>
    <p:extLst>
      <p:ext uri="{BB962C8B-B14F-4D97-AF65-F5344CB8AC3E}">
        <p14:creationId xmlns:p14="http://schemas.microsoft.com/office/powerpoint/2010/main" val="2505354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D4E4B7-CE2D-4F3A-A9BC-0CCFFFD6E704}" type="datetimeFigureOut">
              <a:rPr lang="en-IN" smtClean="0"/>
              <a:t>28-09-2020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01E8F4-D92A-42A6-9F8A-7E364255483C}" type="slidenum">
              <a:rPr lang="en-IN" smtClean="0"/>
              <a:t>‹#›</a:t>
            </a:fld>
            <a:endParaRPr lang="en-IN"/>
          </a:p>
        </p:txBody>
      </p:sp>
    </p:spTree>
    <p:extLst>
      <p:ext uri="{BB962C8B-B14F-4D97-AF65-F5344CB8AC3E}">
        <p14:creationId xmlns:p14="http://schemas.microsoft.com/office/powerpoint/2010/main" val="647256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4E4B7-CE2D-4F3A-A9BC-0CCFFFD6E704}" type="datetimeFigureOut">
              <a:rPr lang="en-IN" smtClean="0"/>
              <a:t>28-09-2020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01E8F4-D92A-42A6-9F8A-7E364255483C}" type="slidenum">
              <a:rPr lang="en-IN" smtClean="0"/>
              <a:t>‹#›</a:t>
            </a:fld>
            <a:endParaRPr lang="en-IN"/>
          </a:p>
        </p:txBody>
      </p:sp>
    </p:spTree>
    <p:extLst>
      <p:ext uri="{BB962C8B-B14F-4D97-AF65-F5344CB8AC3E}">
        <p14:creationId xmlns:p14="http://schemas.microsoft.com/office/powerpoint/2010/main" val="132444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D4E4B7-CE2D-4F3A-A9BC-0CCFFFD6E704}" type="datetimeFigureOut">
              <a:rPr lang="en-IN" smtClean="0"/>
              <a:t>28-09-2020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1E8F4-D92A-42A6-9F8A-7E364255483C}" type="slidenum">
              <a:rPr lang="en-IN" smtClean="0"/>
              <a:t>‹#›</a:t>
            </a:fld>
            <a:endParaRPr lang="en-IN"/>
          </a:p>
        </p:txBody>
      </p:sp>
    </p:spTree>
    <p:extLst>
      <p:ext uri="{BB962C8B-B14F-4D97-AF65-F5344CB8AC3E}">
        <p14:creationId xmlns:p14="http://schemas.microsoft.com/office/powerpoint/2010/main" val="359174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D4E4B7-CE2D-4F3A-A9BC-0CCFFFD6E704}" type="datetimeFigureOut">
              <a:rPr lang="en-IN" smtClean="0"/>
              <a:t>28-09-2020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1E8F4-D92A-42A6-9F8A-7E364255483C}" type="slidenum">
              <a:rPr lang="en-IN" smtClean="0"/>
              <a:t>‹#›</a:t>
            </a:fld>
            <a:endParaRPr lang="en-IN"/>
          </a:p>
        </p:txBody>
      </p:sp>
    </p:spTree>
    <p:extLst>
      <p:ext uri="{BB962C8B-B14F-4D97-AF65-F5344CB8AC3E}">
        <p14:creationId xmlns:p14="http://schemas.microsoft.com/office/powerpoint/2010/main" val="53574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D4E4B7-CE2D-4F3A-A9BC-0CCFFFD6E704}" type="datetimeFigureOut">
              <a:rPr lang="en-IN" smtClean="0"/>
              <a:t>28-09-2020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01E8F4-D92A-42A6-9F8A-7E364255483C}" type="slidenum">
              <a:rPr lang="en-IN" smtClean="0"/>
              <a:t>‹#›</a:t>
            </a:fld>
            <a:endParaRPr lang="en-IN"/>
          </a:p>
        </p:txBody>
      </p:sp>
    </p:spTree>
    <p:extLst>
      <p:ext uri="{BB962C8B-B14F-4D97-AF65-F5344CB8AC3E}">
        <p14:creationId xmlns:p14="http://schemas.microsoft.com/office/powerpoint/2010/main" val="3024039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D2EA-6956-4BD6-83A7-5E0DA9806600}"/>
              </a:ext>
            </a:extLst>
          </p:cNvPr>
          <p:cNvSpPr>
            <a:spLocks noGrp="1"/>
          </p:cNvSpPr>
          <p:nvPr>
            <p:ph type="ctrTitle"/>
          </p:nvPr>
        </p:nvSpPr>
        <p:spPr>
          <a:xfrm>
            <a:off x="1507067" y="2404533"/>
            <a:ext cx="4755188" cy="3663757"/>
          </a:xfrm>
        </p:spPr>
        <p:txBody>
          <a:bodyPr/>
          <a:lstStyle/>
          <a:p>
            <a:br>
              <a:rPr lang="en-IN" dirty="0"/>
            </a:br>
            <a:br>
              <a:rPr lang="en-IN" dirty="0"/>
            </a:br>
            <a:endParaRPr lang="en-IN" dirty="0"/>
          </a:p>
        </p:txBody>
      </p:sp>
      <p:sp>
        <p:nvSpPr>
          <p:cNvPr id="3" name="Subtitle 2">
            <a:extLst>
              <a:ext uri="{FF2B5EF4-FFF2-40B4-BE49-F238E27FC236}">
                <a16:creationId xmlns:a16="http://schemas.microsoft.com/office/drawing/2014/main" id="{0E867104-8567-4C72-B65F-79F6DDC21896}"/>
              </a:ext>
            </a:extLst>
          </p:cNvPr>
          <p:cNvSpPr>
            <a:spLocks noGrp="1"/>
          </p:cNvSpPr>
          <p:nvPr>
            <p:ph type="subTitle" idx="1"/>
          </p:nvPr>
        </p:nvSpPr>
        <p:spPr>
          <a:xfrm>
            <a:off x="8118764" y="3731490"/>
            <a:ext cx="3177309" cy="2336800"/>
          </a:xfrm>
        </p:spPr>
        <p:txBody>
          <a:bodyPr>
            <a:normAutofit/>
          </a:bodyPr>
          <a:lstStyle/>
          <a:p>
            <a:r>
              <a:rPr lang="en-IN" dirty="0">
                <a:solidFill>
                  <a:schemeClr val="tx1"/>
                </a:solidFill>
              </a:rPr>
              <a:t>Team Member : </a:t>
            </a:r>
            <a:r>
              <a:rPr lang="en-IN" dirty="0" err="1">
                <a:solidFill>
                  <a:schemeClr val="tx1"/>
                </a:solidFill>
              </a:rPr>
              <a:t>Rashika</a:t>
            </a:r>
            <a:r>
              <a:rPr lang="en-IN" dirty="0">
                <a:solidFill>
                  <a:schemeClr val="tx1"/>
                </a:solidFill>
              </a:rPr>
              <a:t> N</a:t>
            </a:r>
          </a:p>
          <a:p>
            <a:r>
              <a:rPr lang="en-IN" dirty="0">
                <a:solidFill>
                  <a:schemeClr val="tx1"/>
                </a:solidFill>
              </a:rPr>
              <a:t>     Navami B G</a:t>
            </a:r>
          </a:p>
          <a:p>
            <a:r>
              <a:rPr lang="en-IN" dirty="0">
                <a:solidFill>
                  <a:schemeClr val="tx1"/>
                </a:solidFill>
              </a:rPr>
              <a:t>Anusha A R</a:t>
            </a:r>
          </a:p>
          <a:p>
            <a:r>
              <a:rPr lang="en-IN" dirty="0" err="1">
                <a:solidFill>
                  <a:schemeClr val="tx1"/>
                </a:solidFill>
              </a:rPr>
              <a:t>Ashikhatter</a:t>
            </a:r>
            <a:r>
              <a:rPr lang="en-IN" dirty="0">
                <a:solidFill>
                  <a:schemeClr val="tx1"/>
                </a:solidFill>
              </a:rPr>
              <a:t> S</a:t>
            </a:r>
          </a:p>
          <a:p>
            <a:r>
              <a:rPr lang="en-IN" dirty="0" err="1">
                <a:solidFill>
                  <a:schemeClr val="tx1"/>
                </a:solidFill>
              </a:rPr>
              <a:t>Arpitha</a:t>
            </a:r>
            <a:r>
              <a:rPr lang="en-IN" dirty="0">
                <a:solidFill>
                  <a:schemeClr val="tx1"/>
                </a:solidFill>
              </a:rPr>
              <a:t> M C</a:t>
            </a:r>
          </a:p>
        </p:txBody>
      </p:sp>
      <p:sp>
        <p:nvSpPr>
          <p:cNvPr id="4" name="Rectangle 3">
            <a:extLst>
              <a:ext uri="{FF2B5EF4-FFF2-40B4-BE49-F238E27FC236}">
                <a16:creationId xmlns:a16="http://schemas.microsoft.com/office/drawing/2014/main" id="{E898B4EE-801C-4812-A13A-67147DD4A904}"/>
              </a:ext>
            </a:extLst>
          </p:cNvPr>
          <p:cNvSpPr/>
          <p:nvPr/>
        </p:nvSpPr>
        <p:spPr>
          <a:xfrm>
            <a:off x="2142835" y="674172"/>
            <a:ext cx="8497455" cy="723275"/>
          </a:xfrm>
          <a:prstGeom prst="rect">
            <a:avLst/>
          </a:prstGeom>
        </p:spPr>
        <p:txBody>
          <a:bodyPr wrap="square">
            <a:spAutoFit/>
          </a:bodyPr>
          <a:lstStyle/>
          <a:p>
            <a:pPr algn="ctr"/>
            <a:r>
              <a:rPr lang="en-IN" sz="4100" b="1" u="sng" dirty="0"/>
              <a:t>Plant Seedling Classification</a:t>
            </a:r>
          </a:p>
        </p:txBody>
      </p:sp>
      <p:pic>
        <p:nvPicPr>
          <p:cNvPr id="7" name="Picture 6">
            <a:extLst>
              <a:ext uri="{FF2B5EF4-FFF2-40B4-BE49-F238E27FC236}">
                <a16:creationId xmlns:a16="http://schemas.microsoft.com/office/drawing/2014/main" id="{D31BE265-43A5-491C-B666-A0629E5C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326" y="2493817"/>
            <a:ext cx="6094110" cy="4218709"/>
          </a:xfrm>
          <a:prstGeom prst="rect">
            <a:avLst/>
          </a:prstGeom>
        </p:spPr>
      </p:pic>
    </p:spTree>
    <p:extLst>
      <p:ext uri="{BB962C8B-B14F-4D97-AF65-F5344CB8AC3E}">
        <p14:creationId xmlns:p14="http://schemas.microsoft.com/office/powerpoint/2010/main" val="2869983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59ACAE-7B54-4E5C-BD3A-43C7D61EC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831274"/>
            <a:ext cx="10827327" cy="5413662"/>
          </a:xfrm>
          <a:prstGeom prst="rect">
            <a:avLst/>
          </a:prstGeom>
        </p:spPr>
      </p:pic>
    </p:spTree>
    <p:extLst>
      <p:ext uri="{BB962C8B-B14F-4D97-AF65-F5344CB8AC3E}">
        <p14:creationId xmlns:p14="http://schemas.microsoft.com/office/powerpoint/2010/main" val="419552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5F28-E97A-4AD7-AEE9-6E1B78012F7A}"/>
              </a:ext>
            </a:extLst>
          </p:cNvPr>
          <p:cNvSpPr>
            <a:spLocks noGrp="1"/>
          </p:cNvSpPr>
          <p:nvPr>
            <p:ph type="title"/>
          </p:nvPr>
        </p:nvSpPr>
        <p:spPr/>
        <p:txBody>
          <a:bodyPr>
            <a:normAutofit/>
          </a:bodyPr>
          <a:lstStyle/>
          <a:p>
            <a:r>
              <a:rPr lang="en-US" sz="4400" b="1" dirty="0">
                <a:solidFill>
                  <a:schemeClr val="tx1"/>
                </a:solidFill>
              </a:rPr>
              <a:t>CONCLUSION</a:t>
            </a:r>
            <a:endParaRPr lang="en-IN" sz="4400" dirty="0">
              <a:solidFill>
                <a:schemeClr val="tx1"/>
              </a:solidFill>
            </a:endParaRPr>
          </a:p>
        </p:txBody>
      </p:sp>
      <p:sp>
        <p:nvSpPr>
          <p:cNvPr id="3" name="Content Placeholder 2">
            <a:extLst>
              <a:ext uri="{FF2B5EF4-FFF2-40B4-BE49-F238E27FC236}">
                <a16:creationId xmlns:a16="http://schemas.microsoft.com/office/drawing/2014/main" id="{FE5BCD07-EA21-458A-94D5-7AF467421B5B}"/>
              </a:ext>
            </a:extLst>
          </p:cNvPr>
          <p:cNvSpPr>
            <a:spLocks noGrp="1"/>
          </p:cNvSpPr>
          <p:nvPr>
            <p:ph idx="1"/>
          </p:nvPr>
        </p:nvSpPr>
        <p:spPr>
          <a:xfrm>
            <a:off x="677334" y="1606408"/>
            <a:ext cx="10914302" cy="2383702"/>
          </a:xfrm>
        </p:spPr>
        <p:txBody>
          <a:bodyPr/>
          <a:lstStyle/>
          <a:p>
            <a:pPr marL="0" indent="0" algn="just">
              <a:buNone/>
            </a:pPr>
            <a:r>
              <a:rPr lang="en-US" dirty="0">
                <a:solidFill>
                  <a:schemeClr val="tx1"/>
                </a:solidFill>
                <a:latin typeface="Arial" panose="020B0604020202020204" pitchFamily="34" charset="0"/>
                <a:cs typeface="Arial" panose="020B0604020202020204" pitchFamily="34" charset="0"/>
              </a:rPr>
              <a:t>Throughout the process of developing the CNN model for plant seedling classification , we have built a model from scratch which consists of 5 layers and follows with a fully connected neural network. Then the trained model is evaluated using separate unseen data to avoid bias prediction. As the result, the accuracy of the test dataset reached 98.07%, loss is 93.30%, </a:t>
            </a:r>
            <a:r>
              <a:rPr lang="en-US" dirty="0" err="1">
                <a:solidFill>
                  <a:schemeClr val="tx1"/>
                </a:solidFill>
                <a:latin typeface="Arial" panose="020B0604020202020204" pitchFamily="34" charset="0"/>
                <a:cs typeface="Arial" panose="020B0604020202020204" pitchFamily="34" charset="0"/>
              </a:rPr>
              <a:t>val_loss</a:t>
            </a:r>
            <a:r>
              <a:rPr lang="en-US" dirty="0">
                <a:solidFill>
                  <a:schemeClr val="tx1"/>
                </a:solidFill>
                <a:latin typeface="Arial" panose="020B0604020202020204" pitchFamily="34" charset="0"/>
                <a:cs typeface="Arial" panose="020B0604020202020204" pitchFamily="34" charset="0"/>
              </a:rPr>
              <a:t> </a:t>
            </a:r>
            <a:r>
              <a:rPr lang="en-US">
                <a:solidFill>
                  <a:schemeClr val="tx1"/>
                </a:solidFill>
                <a:latin typeface="Arial" panose="020B0604020202020204" pitchFamily="34" charset="0"/>
                <a:cs typeface="Arial" panose="020B0604020202020204" pitchFamily="34" charset="0"/>
              </a:rPr>
              <a:t>is 45.13% </a:t>
            </a:r>
            <a:r>
              <a:rPr lang="en-US" dirty="0">
                <a:solidFill>
                  <a:schemeClr val="tx1"/>
                </a:solidFill>
                <a:latin typeface="Arial" panose="020B0604020202020204" pitchFamily="34" charset="0"/>
                <a:cs typeface="Arial" panose="020B0604020202020204" pitchFamily="34" charset="0"/>
              </a:rPr>
              <a:t>and </a:t>
            </a:r>
            <a:r>
              <a:rPr lang="en-US" dirty="0" err="1">
                <a:solidFill>
                  <a:schemeClr val="tx1"/>
                </a:solidFill>
                <a:latin typeface="Arial" panose="020B0604020202020204" pitchFamily="34" charset="0"/>
                <a:cs typeface="Arial" panose="020B0604020202020204" pitchFamily="34" charset="0"/>
              </a:rPr>
              <a:t>val_accuracy</a:t>
            </a:r>
            <a:r>
              <a:rPr lang="en-US" dirty="0">
                <a:solidFill>
                  <a:schemeClr val="tx1"/>
                </a:solidFill>
                <a:latin typeface="Arial" panose="020B0604020202020204" pitchFamily="34" charset="0"/>
                <a:cs typeface="Arial" panose="020B0604020202020204" pitchFamily="34" charset="0"/>
              </a:rPr>
              <a:t> is 83.33%which indicates a decent model. This mini-project allows a beginner to obtain an overview of how to build a model to solve a real-world problem</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229358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BED469-5B48-4D00-A561-8B87B2881EF2}"/>
              </a:ext>
            </a:extLst>
          </p:cNvPr>
          <p:cNvSpPr/>
          <p:nvPr/>
        </p:nvSpPr>
        <p:spPr>
          <a:xfrm>
            <a:off x="3223490" y="2828835"/>
            <a:ext cx="5745019" cy="1200329"/>
          </a:xfrm>
          <a:prstGeom prst="rect">
            <a:avLst/>
          </a:prstGeom>
        </p:spPr>
        <p:txBody>
          <a:bodyPr wrap="square">
            <a:spAutoFit/>
          </a:bodyPr>
          <a:lstStyle/>
          <a:p>
            <a:r>
              <a:rPr lang="en-US" sz="7200" b="1" dirty="0">
                <a:latin typeface="Arial" panose="020B0604020202020204" pitchFamily="34" charset="0"/>
                <a:cs typeface="Arial" panose="020B0604020202020204" pitchFamily="34" charset="0"/>
              </a:rPr>
              <a:t>THANK YOU </a:t>
            </a:r>
            <a:endParaRPr lang="en-IN" sz="7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5120698-A1FD-46CF-B625-7D5B88268D28}"/>
              </a:ext>
            </a:extLst>
          </p:cNvPr>
          <p:cNvSpPr>
            <a:spLocks noGrp="1"/>
          </p:cNvSpPr>
          <p:nvPr>
            <p:ph type="subTitle" idx="1"/>
          </p:nvPr>
        </p:nvSpPr>
        <p:spPr>
          <a:xfrm>
            <a:off x="1303096" y="1302328"/>
            <a:ext cx="9585806" cy="4975019"/>
          </a:xfrm>
        </p:spPr>
        <p:txBody>
          <a:bodyPr>
            <a:normAutofit/>
          </a:bodyPr>
          <a:lstStyle/>
          <a:p>
            <a:pPr algn="just"/>
            <a:r>
              <a:rPr lang="en-US" dirty="0">
                <a:solidFill>
                  <a:schemeClr val="tx1"/>
                </a:solidFill>
                <a:latin typeface="Arial" panose="020B0604020202020204" pitchFamily="34" charset="0"/>
                <a:cs typeface="Arial" panose="020B0604020202020204" pitchFamily="34" charset="0"/>
              </a:rPr>
              <a:t>The agricultural sector has recognized that for crop management to thrive, acquiring relevant information on plants is needed. However, studies have shown that agricultural problems remain difficult in many parts of the world due to the lack of the necessary infrastructures. Using a dataset of plant images that consist of descriptions under a controlled condition concerning camera radiance and stabilization. This paper uses a convolutional neural network for training and does data augmentation to identify 3 plant species.</a:t>
            </a:r>
            <a:r>
              <a:rPr lang="en-IN" dirty="0"/>
              <a:t> </a:t>
            </a:r>
            <a:r>
              <a:rPr lang="en-IN" dirty="0">
                <a:solidFill>
                  <a:schemeClr val="tx1"/>
                </a:solidFill>
                <a:latin typeface="Arial" panose="020B0604020202020204" pitchFamily="34" charset="0"/>
                <a:cs typeface="Arial" panose="020B0604020202020204" pitchFamily="34" charset="0"/>
              </a:rPr>
              <a:t>In future works, we plan to utilize the model by training it to other types of plants like </a:t>
            </a:r>
            <a:r>
              <a:rPr lang="en-IN" dirty="0" err="1">
                <a:solidFill>
                  <a:schemeClr val="tx1"/>
                </a:solidFill>
                <a:latin typeface="Arial" panose="020B0604020202020204" pitchFamily="34" charset="0"/>
                <a:cs typeface="Arial" panose="020B0604020202020204" pitchFamily="34" charset="0"/>
              </a:rPr>
              <a:t>herbalmedicinal</a:t>
            </a:r>
            <a:r>
              <a:rPr lang="en-IN" dirty="0">
                <a:solidFill>
                  <a:schemeClr val="tx1"/>
                </a:solidFill>
                <a:latin typeface="Arial" panose="020B0604020202020204" pitchFamily="34" charset="0"/>
                <a:cs typeface="Arial" panose="020B0604020202020204" pitchFamily="34" charset="0"/>
              </a:rPr>
              <a:t> plants and other crops in other countries. Moreover, the proposed method can be integrated into a mobile application with the goal to </a:t>
            </a:r>
            <a:r>
              <a:rPr lang="en-IN" dirty="0" err="1">
                <a:solidFill>
                  <a:schemeClr val="tx1"/>
                </a:solidFill>
                <a:latin typeface="Arial" panose="020B0604020202020204" pitchFamily="34" charset="0"/>
                <a:cs typeface="Arial" panose="020B0604020202020204" pitchFamily="34" charset="0"/>
              </a:rPr>
              <a:t>proviide</a:t>
            </a:r>
            <a:r>
              <a:rPr lang="en-IN" dirty="0">
                <a:solidFill>
                  <a:schemeClr val="tx1"/>
                </a:solidFill>
                <a:latin typeface="Arial" panose="020B0604020202020204" pitchFamily="34" charset="0"/>
                <a:cs typeface="Arial" panose="020B0604020202020204" pitchFamily="34" charset="0"/>
              </a:rPr>
              <a:t> farmers efficient farming practices</a:t>
            </a:r>
          </a:p>
        </p:txBody>
      </p:sp>
      <p:sp>
        <p:nvSpPr>
          <p:cNvPr id="7" name="Rectangle 6">
            <a:extLst>
              <a:ext uri="{FF2B5EF4-FFF2-40B4-BE49-F238E27FC236}">
                <a16:creationId xmlns:a16="http://schemas.microsoft.com/office/drawing/2014/main" id="{05DD87C6-3740-41AD-9F7D-B3F87F4F81DB}"/>
              </a:ext>
            </a:extLst>
          </p:cNvPr>
          <p:cNvSpPr/>
          <p:nvPr/>
        </p:nvSpPr>
        <p:spPr>
          <a:xfrm>
            <a:off x="4517682" y="226710"/>
            <a:ext cx="3156633" cy="707886"/>
          </a:xfrm>
          <a:prstGeom prst="rect">
            <a:avLst/>
          </a:prstGeom>
        </p:spPr>
        <p:txBody>
          <a:bodyPr wrap="none">
            <a:spAutoFit/>
          </a:bodyPr>
          <a:lstStyle/>
          <a:p>
            <a:pPr algn="just"/>
            <a:r>
              <a:rPr lang="en-US" sz="4000" b="1" dirty="0"/>
              <a:t>Introduction</a:t>
            </a:r>
            <a:endParaRPr lang="en-IN" sz="4000" dirty="0"/>
          </a:p>
        </p:txBody>
      </p:sp>
    </p:spTree>
    <p:extLst>
      <p:ext uri="{BB962C8B-B14F-4D97-AF65-F5344CB8AC3E}">
        <p14:creationId xmlns:p14="http://schemas.microsoft.com/office/powerpoint/2010/main" val="1537042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919D46-DD13-4EA4-938A-9BF9FDC515C7}"/>
              </a:ext>
            </a:extLst>
          </p:cNvPr>
          <p:cNvSpPr>
            <a:spLocks noGrp="1"/>
          </p:cNvSpPr>
          <p:nvPr>
            <p:ph idx="4294967295"/>
          </p:nvPr>
        </p:nvSpPr>
        <p:spPr>
          <a:xfrm>
            <a:off x="675408" y="1548679"/>
            <a:ext cx="10837719" cy="4565650"/>
          </a:xfrm>
        </p:spPr>
        <p:txBody>
          <a:bodyPr>
            <a:normAutofit/>
          </a:bodyPr>
          <a:lstStyle/>
          <a:p>
            <a:pPr marL="0" indent="0">
              <a:buNone/>
            </a:pPr>
            <a:r>
              <a:rPr lang="en-US" dirty="0">
                <a:solidFill>
                  <a:schemeClr val="tx1"/>
                </a:solidFill>
                <a:latin typeface="Arial" panose="020B0604020202020204" pitchFamily="34" charset="0"/>
                <a:cs typeface="Arial" panose="020B0604020202020204" pitchFamily="34" charset="0"/>
              </a:rPr>
              <a:t>In recent times, the state of agriculture and the amount of work people need to put in to check if plants/food is growing correctly is phenomenal, because it is 2020 and workers still need to organize and recognize the difference between different plants and weeds. People who are working in the agriculture field still have to have the ability to sort and recognize different plants and weeds, which does take a lot of time and a lot of effort in the long </a:t>
            </a:r>
            <a:r>
              <a:rPr lang="en-US" dirty="0" err="1">
                <a:solidFill>
                  <a:schemeClr val="tx1"/>
                </a:solidFill>
                <a:latin typeface="Arial" panose="020B0604020202020204" pitchFamily="34" charset="0"/>
                <a:cs typeface="Arial" panose="020B0604020202020204" pitchFamily="34" charset="0"/>
              </a:rPr>
              <a:t>term.This</a:t>
            </a:r>
            <a:r>
              <a:rPr lang="en-US" dirty="0">
                <a:solidFill>
                  <a:schemeClr val="tx1"/>
                </a:solidFill>
                <a:latin typeface="Arial" panose="020B0604020202020204" pitchFamily="34" charset="0"/>
                <a:cs typeface="Arial" panose="020B0604020202020204" pitchFamily="34" charset="0"/>
              </a:rPr>
              <a:t> is where Artificial Intelligence can actually help benefit those workers, as the time and energy to identify plant seedlings will be much shortened. The ability to do so effectively can mean better crop yields and in the long term will result in better care for the environment. As by identifying the difference among the plants and weeds in a timely manner where it is highly accurate can positively impact agriculture.</a:t>
            </a:r>
          </a:p>
        </p:txBody>
      </p:sp>
      <p:sp>
        <p:nvSpPr>
          <p:cNvPr id="5" name="Rectangle 4">
            <a:extLst>
              <a:ext uri="{FF2B5EF4-FFF2-40B4-BE49-F238E27FC236}">
                <a16:creationId xmlns:a16="http://schemas.microsoft.com/office/drawing/2014/main" id="{72093E45-754A-4F91-9A7D-1D7E376A2B16}"/>
              </a:ext>
            </a:extLst>
          </p:cNvPr>
          <p:cNvSpPr/>
          <p:nvPr/>
        </p:nvSpPr>
        <p:spPr>
          <a:xfrm>
            <a:off x="2957715" y="260628"/>
            <a:ext cx="6497548" cy="707886"/>
          </a:xfrm>
          <a:prstGeom prst="rect">
            <a:avLst/>
          </a:prstGeom>
        </p:spPr>
        <p:txBody>
          <a:bodyPr wrap="square">
            <a:spAutoFit/>
          </a:bodyPr>
          <a:lstStyle/>
          <a:p>
            <a:r>
              <a:rPr lang="en-IN" sz="4000" b="1" dirty="0"/>
              <a:t>PROJECT DESCRIPTION</a:t>
            </a:r>
            <a:endParaRPr lang="en-IN" dirty="0"/>
          </a:p>
        </p:txBody>
      </p:sp>
    </p:spTree>
    <p:extLst>
      <p:ext uri="{BB962C8B-B14F-4D97-AF65-F5344CB8AC3E}">
        <p14:creationId xmlns:p14="http://schemas.microsoft.com/office/powerpoint/2010/main" val="4007576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7C80-72E5-407F-9095-C73E10BA4F67}"/>
              </a:ext>
            </a:extLst>
          </p:cNvPr>
          <p:cNvSpPr>
            <a:spLocks noGrp="1"/>
          </p:cNvSpPr>
          <p:nvPr>
            <p:ph type="title"/>
          </p:nvPr>
        </p:nvSpPr>
        <p:spPr>
          <a:xfrm>
            <a:off x="716973" y="1762990"/>
            <a:ext cx="10775372" cy="2715491"/>
          </a:xfrm>
        </p:spPr>
        <p:txBody>
          <a:bodyPr>
            <a:noAutofit/>
          </a:bodyPr>
          <a:lstStyle/>
          <a:p>
            <a:r>
              <a:rPr lang="en-US" sz="1800" dirty="0">
                <a:solidFill>
                  <a:schemeClr val="tx1"/>
                </a:solidFill>
                <a:latin typeface="Arial" panose="020B0604020202020204" pitchFamily="34" charset="0"/>
                <a:cs typeface="Arial" panose="020B0604020202020204" pitchFamily="34" charset="0"/>
              </a:rPr>
              <a:t>In this work, we explore the performance of traditional computer vision methods on this task and show that a Deep Convolutional Neural Network (CNN) does the best job at classifying plant seedlings. In this work, CNN is adopted for plant seedling classification to automatically discriminate between weed species and crops at early growth stages. . In this project by using AI system will make a machine to identify the plant seeds from the weeds, so this was helpful to the farmers and they can identify the crop growth or plant seeds from weed.</a:t>
            </a:r>
            <a:br>
              <a:rPr lang="en-IN" sz="1800" dirty="0">
                <a:solidFill>
                  <a:schemeClr val="tx1"/>
                </a:solidFill>
                <a:latin typeface="Arial" panose="020B0604020202020204" pitchFamily="34" charset="0"/>
                <a:cs typeface="Arial" panose="020B0604020202020204" pitchFamily="34" charset="0"/>
              </a:rPr>
            </a:br>
            <a:endParaRPr lang="en-IN" sz="1800" dirty="0"/>
          </a:p>
        </p:txBody>
      </p:sp>
      <p:sp>
        <p:nvSpPr>
          <p:cNvPr id="4" name="Content Placeholder 3">
            <a:extLst>
              <a:ext uri="{FF2B5EF4-FFF2-40B4-BE49-F238E27FC236}">
                <a16:creationId xmlns:a16="http://schemas.microsoft.com/office/drawing/2014/main" id="{5F27D0B6-B33C-4E72-997C-C6B8347DD9D7}"/>
              </a:ext>
            </a:extLst>
          </p:cNvPr>
          <p:cNvSpPr>
            <a:spLocks noGrp="1"/>
          </p:cNvSpPr>
          <p:nvPr>
            <p:ph idx="1"/>
          </p:nvPr>
        </p:nvSpPr>
        <p:spPr>
          <a:xfrm>
            <a:off x="3332980" y="518825"/>
            <a:ext cx="5526039" cy="582610"/>
          </a:xfrm>
        </p:spPr>
        <p:txBody>
          <a:bodyPr>
            <a:noAutofit/>
          </a:bodyPr>
          <a:lstStyle/>
          <a:p>
            <a:pPr marL="0" indent="0">
              <a:buNone/>
            </a:pPr>
            <a:r>
              <a:rPr lang="en-IN" sz="4000" b="1" dirty="0">
                <a:solidFill>
                  <a:schemeClr val="tx1"/>
                </a:solidFill>
              </a:rPr>
              <a:t>PROPOSED SOLUTION</a:t>
            </a:r>
            <a:endParaRPr lang="en-IN" sz="4000" dirty="0">
              <a:solidFill>
                <a:schemeClr val="tx1"/>
              </a:solidFill>
            </a:endParaRPr>
          </a:p>
        </p:txBody>
      </p:sp>
    </p:spTree>
    <p:extLst>
      <p:ext uri="{BB962C8B-B14F-4D97-AF65-F5344CB8AC3E}">
        <p14:creationId xmlns:p14="http://schemas.microsoft.com/office/powerpoint/2010/main" val="3671987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066C3-BB47-4062-A2A4-7D11F1DF0C3A}"/>
              </a:ext>
            </a:extLst>
          </p:cNvPr>
          <p:cNvSpPr>
            <a:spLocks noGrp="1"/>
          </p:cNvSpPr>
          <p:nvPr>
            <p:ph type="title"/>
          </p:nvPr>
        </p:nvSpPr>
        <p:spPr>
          <a:xfrm>
            <a:off x="4601249" y="581891"/>
            <a:ext cx="2989502" cy="701964"/>
          </a:xfrm>
        </p:spPr>
        <p:txBody>
          <a:bodyPr>
            <a:normAutofit/>
          </a:bodyPr>
          <a:lstStyle/>
          <a:p>
            <a:r>
              <a:rPr lang="en-IN" sz="4000" b="1" dirty="0">
                <a:solidFill>
                  <a:schemeClr val="tx1"/>
                </a:solidFill>
              </a:rPr>
              <a:t>Flow Chart</a:t>
            </a:r>
          </a:p>
        </p:txBody>
      </p:sp>
      <p:pic>
        <p:nvPicPr>
          <p:cNvPr id="4" name="Drawing 0">
            <a:extLst>
              <a:ext uri="{FF2B5EF4-FFF2-40B4-BE49-F238E27FC236}">
                <a16:creationId xmlns:a16="http://schemas.microsoft.com/office/drawing/2014/main" id="{B82450F2-A248-4E88-A556-79143093ECF8}"/>
              </a:ext>
            </a:extLst>
          </p:cNvPr>
          <p:cNvPicPr>
            <a:picLocks noGrp="1"/>
          </p:cNvPicPr>
          <p:nvPr>
            <p:ph idx="1"/>
          </p:nvPr>
        </p:nvPicPr>
        <p:blipFill>
          <a:blip r:embed="rId2"/>
          <a:stretch>
            <a:fillRect/>
          </a:stretch>
        </p:blipFill>
        <p:spPr>
          <a:xfrm>
            <a:off x="1156493" y="1810327"/>
            <a:ext cx="9844015" cy="4682837"/>
          </a:xfrm>
          <a:prstGeom prst="rect">
            <a:avLst/>
          </a:prstGeom>
        </p:spPr>
      </p:pic>
    </p:spTree>
    <p:extLst>
      <p:ext uri="{BB962C8B-B14F-4D97-AF65-F5344CB8AC3E}">
        <p14:creationId xmlns:p14="http://schemas.microsoft.com/office/powerpoint/2010/main" val="187699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5810" y="327804"/>
            <a:ext cx="4386372" cy="715992"/>
          </a:xfrm>
        </p:spPr>
        <p:txBody>
          <a:bodyPr>
            <a:normAutofit/>
          </a:bodyPr>
          <a:lstStyle/>
          <a:p>
            <a:r>
              <a:rPr lang="en-IN" sz="4000" b="1" dirty="0">
                <a:solidFill>
                  <a:schemeClr val="tx1"/>
                </a:solidFill>
              </a:rPr>
              <a:t>Software Design</a:t>
            </a:r>
            <a:endParaRPr lang="en-IN" sz="4000" dirty="0"/>
          </a:p>
        </p:txBody>
      </p:sp>
      <p:sp>
        <p:nvSpPr>
          <p:cNvPr id="3" name="Content Placeholder 2"/>
          <p:cNvSpPr>
            <a:spLocks noGrp="1"/>
          </p:cNvSpPr>
          <p:nvPr>
            <p:ph idx="1"/>
          </p:nvPr>
        </p:nvSpPr>
        <p:spPr>
          <a:xfrm>
            <a:off x="685961" y="1522234"/>
            <a:ext cx="8596668" cy="3880773"/>
          </a:xfrm>
        </p:spPr>
        <p:txBody>
          <a:bodyPr/>
          <a:lstStyle/>
          <a:p>
            <a:r>
              <a:rPr lang="en-IN" dirty="0" err="1">
                <a:solidFill>
                  <a:schemeClr val="tx1"/>
                </a:solidFill>
                <a:latin typeface="Arial" panose="020B0604020202020204" pitchFamily="34" charset="0"/>
                <a:cs typeface="Arial" panose="020B0604020202020204" pitchFamily="34" charset="0"/>
              </a:rPr>
              <a:t>Jupyter</a:t>
            </a:r>
            <a:r>
              <a:rPr lang="en-IN" dirty="0">
                <a:solidFill>
                  <a:schemeClr val="tx1"/>
                </a:solidFill>
                <a:latin typeface="Arial" panose="020B0604020202020204" pitchFamily="34" charset="0"/>
                <a:cs typeface="Arial" panose="020B0604020202020204" pitchFamily="34" charset="0"/>
              </a:rPr>
              <a:t> Notebook Environment</a:t>
            </a:r>
          </a:p>
          <a:p>
            <a:r>
              <a:rPr lang="en-IN" dirty="0" err="1">
                <a:solidFill>
                  <a:schemeClr val="tx1"/>
                </a:solidFill>
                <a:latin typeface="Arial" panose="020B0604020202020204" pitchFamily="34" charset="0"/>
                <a:cs typeface="Arial" panose="020B0604020202020204" pitchFamily="34" charset="0"/>
              </a:rPr>
              <a:t>Spyder</a:t>
            </a:r>
            <a:r>
              <a:rPr lang="en-IN" dirty="0">
                <a:solidFill>
                  <a:schemeClr val="tx1"/>
                </a:solidFill>
                <a:latin typeface="Arial" panose="020B0604020202020204" pitchFamily="34" charset="0"/>
                <a:cs typeface="Arial" panose="020B0604020202020204" pitchFamily="34" charset="0"/>
              </a:rPr>
              <a:t> Ide</a:t>
            </a:r>
          </a:p>
          <a:p>
            <a:r>
              <a:rPr lang="en-IN" dirty="0">
                <a:solidFill>
                  <a:schemeClr val="tx1"/>
                </a:solidFill>
                <a:latin typeface="Arial" panose="020B0604020202020204" pitchFamily="34" charset="0"/>
                <a:cs typeface="Arial" panose="020B0604020202020204" pitchFamily="34" charset="0"/>
              </a:rPr>
              <a:t>Deep Learning Algorithm (CNN)</a:t>
            </a:r>
          </a:p>
          <a:p>
            <a:r>
              <a:rPr lang="en-IN" dirty="0">
                <a:solidFill>
                  <a:schemeClr val="tx1"/>
                </a:solidFill>
                <a:latin typeface="Arial" panose="020B0604020202020204" pitchFamily="34" charset="0"/>
                <a:cs typeface="Arial" panose="020B0604020202020204" pitchFamily="34" charset="0"/>
              </a:rPr>
              <a:t>Python </a:t>
            </a:r>
          </a:p>
          <a:p>
            <a:r>
              <a:rPr lang="en-IN" dirty="0">
                <a:solidFill>
                  <a:schemeClr val="tx1"/>
                </a:solidFill>
                <a:latin typeface="Arial" panose="020B0604020202020204" pitchFamily="34" charset="0"/>
                <a:cs typeface="Arial" panose="020B0604020202020204" pitchFamily="34" charset="0"/>
              </a:rPr>
              <a:t>HTML</a:t>
            </a:r>
          </a:p>
          <a:p>
            <a:r>
              <a:rPr lang="en-IN" dirty="0">
                <a:solidFill>
                  <a:schemeClr val="tx1"/>
                </a:solidFill>
                <a:latin typeface="Arial" panose="020B0604020202020204" pitchFamily="34" charset="0"/>
                <a:cs typeface="Arial" panose="020B0604020202020204" pitchFamily="34" charset="0"/>
              </a:rPr>
              <a:t>Flask</a:t>
            </a:r>
          </a:p>
          <a:p>
            <a:endParaRPr lang="en-IN" dirty="0"/>
          </a:p>
        </p:txBody>
      </p:sp>
    </p:spTree>
    <p:extLst>
      <p:ext uri="{BB962C8B-B14F-4D97-AF65-F5344CB8AC3E}">
        <p14:creationId xmlns:p14="http://schemas.microsoft.com/office/powerpoint/2010/main" val="816655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5E8E5D8-3C88-441D-B135-F104F84DB9B9}"/>
              </a:ext>
            </a:extLst>
          </p:cNvPr>
          <p:cNvSpPr/>
          <p:nvPr/>
        </p:nvSpPr>
        <p:spPr>
          <a:xfrm>
            <a:off x="3594811" y="290947"/>
            <a:ext cx="5341371" cy="584775"/>
          </a:xfrm>
          <a:prstGeom prst="rect">
            <a:avLst/>
          </a:prstGeom>
        </p:spPr>
        <p:txBody>
          <a:bodyPr wrap="square">
            <a:spAutoFit/>
          </a:bodyPr>
          <a:lstStyle/>
          <a:p>
            <a:r>
              <a:rPr lang="en-US" sz="3200" b="1" dirty="0">
                <a:cs typeface="Arial" panose="020B0604020202020204" pitchFamily="34" charset="0"/>
              </a:rPr>
              <a:t>Outputs for the prediction</a:t>
            </a:r>
            <a:endParaRPr lang="en-IN" sz="3200" dirty="0"/>
          </a:p>
        </p:txBody>
      </p:sp>
      <p:pic>
        <p:nvPicPr>
          <p:cNvPr id="14" name="Picture 13">
            <a:extLst>
              <a:ext uri="{FF2B5EF4-FFF2-40B4-BE49-F238E27FC236}">
                <a16:creationId xmlns:a16="http://schemas.microsoft.com/office/drawing/2014/main" id="{3462CB83-8BC3-4206-B9DB-4F7947C59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791" y="1246909"/>
            <a:ext cx="10193482" cy="5237018"/>
          </a:xfrm>
          <a:prstGeom prst="rect">
            <a:avLst/>
          </a:prstGeom>
        </p:spPr>
      </p:pic>
    </p:spTree>
    <p:extLst>
      <p:ext uri="{BB962C8B-B14F-4D97-AF65-F5344CB8AC3E}">
        <p14:creationId xmlns:p14="http://schemas.microsoft.com/office/powerpoint/2010/main" val="234688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63D849-F840-47E6-ABE3-8A8FEFC9C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536" y="1174173"/>
            <a:ext cx="10713028" cy="5216236"/>
          </a:xfrm>
          <a:prstGeom prst="rect">
            <a:avLst/>
          </a:prstGeom>
        </p:spPr>
      </p:pic>
    </p:spTree>
    <p:extLst>
      <p:ext uri="{BB962C8B-B14F-4D97-AF65-F5344CB8AC3E}">
        <p14:creationId xmlns:p14="http://schemas.microsoft.com/office/powerpoint/2010/main" val="449578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4B137A-680C-4D83-BC0F-63B9E1935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190" y="976746"/>
            <a:ext cx="10609119" cy="5476009"/>
          </a:xfrm>
          <a:prstGeom prst="rect">
            <a:avLst/>
          </a:prstGeom>
        </p:spPr>
      </p:pic>
    </p:spTree>
    <p:extLst>
      <p:ext uri="{BB962C8B-B14F-4D97-AF65-F5344CB8AC3E}">
        <p14:creationId xmlns:p14="http://schemas.microsoft.com/office/powerpoint/2010/main" val="8963019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594</TotalTime>
  <Words>558</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  </vt:lpstr>
      <vt:lpstr>PowerPoint Presentation</vt:lpstr>
      <vt:lpstr>PowerPoint Presentation</vt:lpstr>
      <vt:lpstr>In this work, we explore the performance of traditional computer vision methods on this task and show that a Deep Convolutional Neural Network (CNN) does the best job at classifying plant seedlings. In this work, CNN is adopted for plant seedling classification to automatically discriminate between weed species and crops at early growth stages. . In this project by using AI system will make a machine to identify the plant seeds from the weeds, so this was helpful to the farmers and they can identify the crop growth or plant seeds from weed. </vt:lpstr>
      <vt:lpstr>Flow Chart</vt:lpstr>
      <vt:lpstr>Software Design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Chinmay S M</dc:creator>
  <cp:lastModifiedBy>Chinmay S M</cp:lastModifiedBy>
  <cp:revision>17</cp:revision>
  <dcterms:created xsi:type="dcterms:W3CDTF">2020-09-25T08:44:31Z</dcterms:created>
  <dcterms:modified xsi:type="dcterms:W3CDTF">2020-09-28T16:49:34Z</dcterms:modified>
</cp:coreProperties>
</file>