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2" r:id="rId3"/>
    <p:sldId id="259" r:id="rId4"/>
    <p:sldId id="261" r:id="rId5"/>
    <p:sldId id="273" r:id="rId6"/>
    <p:sldId id="271" r:id="rId7"/>
    <p:sldId id="262" r:id="rId8"/>
    <p:sldId id="257" r:id="rId9"/>
    <p:sldId id="258" r:id="rId10"/>
    <p:sldId id="263" r:id="rId11"/>
    <p:sldId id="264" r:id="rId12"/>
    <p:sldId id="265" r:id="rId13"/>
    <p:sldId id="266"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5F4FBC9-A2C4-4D30-A67E-422B28A3E722}" type="datetimeFigureOut">
              <a:rPr lang="en-US" smtClean="0"/>
              <a:pPr/>
              <a:t>9/28/2020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096B8A3-AB42-42D6-A0A3-05C6AFE653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F4FBC9-A2C4-4D30-A67E-422B28A3E722}" type="datetimeFigureOut">
              <a:rPr lang="en-US" smtClean="0"/>
              <a:pPr/>
              <a:t>9/28/2020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096B8A3-AB42-42D6-A0A3-05C6AFE653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F4FBC9-A2C4-4D30-A67E-422B28A3E722}" type="datetimeFigureOut">
              <a:rPr lang="en-US" smtClean="0"/>
              <a:pPr/>
              <a:t>9/28/2020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096B8A3-AB42-42D6-A0A3-05C6AFE653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F4FBC9-A2C4-4D30-A67E-422B28A3E722}" type="datetimeFigureOut">
              <a:rPr lang="en-US" smtClean="0"/>
              <a:pPr/>
              <a:t>9/28/2020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096B8A3-AB42-42D6-A0A3-05C6AFE6531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5F4FBC9-A2C4-4D30-A67E-422B28A3E722}" type="datetimeFigureOut">
              <a:rPr lang="en-US" smtClean="0"/>
              <a:pPr/>
              <a:t>9/28/2020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096B8A3-AB42-42D6-A0A3-05C6AFE6531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5F4FBC9-A2C4-4D30-A67E-422B28A3E722}" type="datetimeFigureOut">
              <a:rPr lang="en-US" smtClean="0"/>
              <a:pPr/>
              <a:t>9/28/2020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096B8A3-AB42-42D6-A0A3-05C6AFE6531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5F4FBC9-A2C4-4D30-A67E-422B28A3E722}" type="datetimeFigureOut">
              <a:rPr lang="en-US" smtClean="0"/>
              <a:pPr/>
              <a:t>9/28/2020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096B8A3-AB42-42D6-A0A3-05C6AFE6531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5F4FBC9-A2C4-4D30-A67E-422B28A3E722}" type="datetimeFigureOut">
              <a:rPr lang="en-US" smtClean="0"/>
              <a:pPr/>
              <a:t>9/28/2020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096B8A3-AB42-42D6-A0A3-05C6AFE6531D}"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5F4FBC9-A2C4-4D30-A67E-422B28A3E722}" type="datetimeFigureOut">
              <a:rPr lang="en-US" smtClean="0"/>
              <a:pPr/>
              <a:t>9/28/2020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096B8A3-AB42-42D6-A0A3-05C6AFE653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5F4FBC9-A2C4-4D30-A67E-422B28A3E722}" type="datetimeFigureOut">
              <a:rPr lang="en-US" smtClean="0"/>
              <a:pPr/>
              <a:t>9/28/2020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096B8A3-AB42-42D6-A0A3-05C6AFE6531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5F4FBC9-A2C4-4D30-A67E-422B28A3E722}" type="datetimeFigureOut">
              <a:rPr lang="en-US" smtClean="0"/>
              <a:pPr/>
              <a:t>9/28/2020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096B8A3-AB42-42D6-A0A3-05C6AFE6531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5F4FBC9-A2C4-4D30-A67E-422B28A3E722}" type="datetimeFigureOut">
              <a:rPr lang="en-US" smtClean="0"/>
              <a:pPr/>
              <a:t>9/28/2020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096B8A3-AB42-42D6-A0A3-05C6AFE653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1340768"/>
            <a:ext cx="7286676" cy="642942"/>
          </a:xfrm>
        </p:spPr>
        <p:txBody>
          <a:bodyPr>
            <a:normAutofit fontScale="90000"/>
          </a:bodyPr>
          <a:lstStyle/>
          <a:p>
            <a:pPr algn="just"/>
            <a:r>
              <a:rPr lang="en-US" sz="2000" dirty="0" smtClean="0">
                <a:latin typeface="Calibri" pitchFamily="34" charset="0"/>
                <a:cs typeface="Calibri" pitchFamily="34" charset="0"/>
              </a:rPr>
              <a:t>	</a:t>
            </a:r>
            <a:r>
              <a:rPr lang="en-US" sz="3600" dirty="0" smtClean="0">
                <a:latin typeface="Calibri" pitchFamily="34" charset="0"/>
                <a:cs typeface="Calibri" pitchFamily="34" charset="0"/>
              </a:rPr>
              <a:t>FOOD REQIREMENT ANALYSIS IN </a:t>
            </a:r>
            <a:r>
              <a:rPr lang="en-US" sz="3600" dirty="0" smtClean="0">
                <a:latin typeface="Calibri" pitchFamily="34" charset="0"/>
                <a:cs typeface="Calibri" pitchFamily="34" charset="0"/>
              </a:rPr>
              <a:t>AREA </a:t>
            </a:r>
            <a:r>
              <a:rPr lang="en-US" sz="3600" dirty="0">
                <a:latin typeface="Constantia" pitchFamily="18" charset="0"/>
              </a:rPr>
              <a:t>Using clustering algorithm</a:t>
            </a:r>
            <a:r>
              <a:rPr lang="en-US" sz="2000" dirty="0">
                <a:latin typeface="Constantia" pitchFamily="18" charset="0"/>
              </a:rPr>
              <a:t/>
            </a:r>
            <a:br>
              <a:rPr lang="en-US" sz="2000" dirty="0">
                <a:latin typeface="Constantia" pitchFamily="18" charset="0"/>
              </a:rPr>
            </a:br>
            <a:endParaRPr lang="en-US" sz="2000" dirty="0">
              <a:latin typeface="Calibri" pitchFamily="34" charset="0"/>
              <a:cs typeface="Calibri" pitchFamily="34" charset="0"/>
            </a:endParaRPr>
          </a:p>
        </p:txBody>
      </p:sp>
      <p:sp>
        <p:nvSpPr>
          <p:cNvPr id="3" name="Subtitle 2"/>
          <p:cNvSpPr>
            <a:spLocks noGrp="1"/>
          </p:cNvSpPr>
          <p:nvPr>
            <p:ph type="subTitle" idx="1"/>
          </p:nvPr>
        </p:nvSpPr>
        <p:spPr>
          <a:xfrm>
            <a:off x="899592" y="1412776"/>
            <a:ext cx="8102376" cy="2560248"/>
          </a:xfrm>
        </p:spPr>
        <p:txBody>
          <a:bodyPr>
            <a:noAutofit/>
          </a:bodyPr>
          <a:lstStyle/>
          <a:p>
            <a:pPr algn="just"/>
            <a:r>
              <a:rPr lang="en-US" sz="2000" b="1" dirty="0" smtClean="0">
                <a:latin typeface="Constantia" pitchFamily="18" charset="0"/>
              </a:rPr>
              <a:t>                                              </a:t>
            </a:r>
          </a:p>
          <a:p>
            <a:pPr algn="just"/>
            <a:r>
              <a:rPr lang="en-US" sz="2000" b="1" dirty="0" smtClean="0">
                <a:latin typeface="Constantia" pitchFamily="18" charset="0"/>
              </a:rPr>
              <a:t>                        </a:t>
            </a:r>
          </a:p>
          <a:p>
            <a:pPr algn="just"/>
            <a:r>
              <a:rPr lang="en-US" sz="2000" b="1" dirty="0" smtClean="0">
                <a:latin typeface="Constantia" pitchFamily="18" charset="0"/>
              </a:rPr>
              <a:t>                   </a:t>
            </a:r>
          </a:p>
          <a:p>
            <a:pPr algn="just"/>
            <a:r>
              <a:rPr lang="en-US" sz="2000" b="1" dirty="0" smtClean="0">
                <a:latin typeface="Constantia" pitchFamily="18" charset="0"/>
              </a:rPr>
              <a:t>               Developed by:</a:t>
            </a:r>
          </a:p>
          <a:p>
            <a:pPr algn="just"/>
            <a:r>
              <a:rPr lang="en-US" sz="2000" b="1" dirty="0" smtClean="0">
                <a:latin typeface="Constantia" pitchFamily="18" charset="0"/>
              </a:rPr>
              <a:t>                                    </a:t>
            </a:r>
            <a:r>
              <a:rPr lang="en-IN" sz="2000" b="1" dirty="0" err="1" smtClean="0">
                <a:latin typeface="Constantia" pitchFamily="18" charset="0"/>
              </a:rPr>
              <a:t>Bindu</a:t>
            </a:r>
            <a:r>
              <a:rPr lang="en-IN" sz="2000" b="1" dirty="0" smtClean="0">
                <a:latin typeface="Constantia" pitchFamily="18" charset="0"/>
              </a:rPr>
              <a:t> D.P</a:t>
            </a:r>
          </a:p>
          <a:p>
            <a:pPr algn="just"/>
            <a:r>
              <a:rPr lang="en-IN" sz="2000" b="1" dirty="0" smtClean="0">
                <a:latin typeface="Constantia" pitchFamily="18" charset="0"/>
              </a:rPr>
              <a:t>                                    Kavita L Kusagatti</a:t>
            </a:r>
          </a:p>
          <a:p>
            <a:pPr algn="just"/>
            <a:r>
              <a:rPr lang="en-IN" sz="2000" b="1" dirty="0" smtClean="0">
                <a:latin typeface="Constantia" pitchFamily="18" charset="0"/>
              </a:rPr>
              <a:t>                                    </a:t>
            </a:r>
            <a:r>
              <a:rPr lang="en-IN" sz="2000" b="1" dirty="0" err="1" smtClean="0">
                <a:latin typeface="Constantia" pitchFamily="18" charset="0"/>
              </a:rPr>
              <a:t>Pooja</a:t>
            </a:r>
            <a:endParaRPr lang="en-US" sz="2000" b="1" dirty="0" smtClean="0">
              <a:latin typeface="Constantia" pitchFamily="18" charset="0"/>
            </a:endParaRPr>
          </a:p>
          <a:p>
            <a:pPr algn="just"/>
            <a:r>
              <a:rPr lang="en-US" sz="2000" b="1" dirty="0" smtClean="0">
                <a:latin typeface="Constantia" pitchFamily="18" charset="0"/>
              </a:rPr>
              <a:t>                                    </a:t>
            </a:r>
            <a:r>
              <a:rPr lang="en-IN" sz="2000" b="1" dirty="0" err="1" smtClean="0">
                <a:latin typeface="Constantia" pitchFamily="18" charset="0"/>
              </a:rPr>
              <a:t>Sanskriti</a:t>
            </a:r>
            <a:r>
              <a:rPr lang="en-IN" sz="2000" b="1" dirty="0" smtClean="0">
                <a:latin typeface="Constantia" pitchFamily="18" charset="0"/>
              </a:rPr>
              <a:t> Kumar</a:t>
            </a:r>
            <a:endParaRPr lang="en-US" sz="2000" b="1" dirty="0" smtClean="0">
              <a:latin typeface="Constantia" pitchFamily="18" charset="0"/>
            </a:endParaRPr>
          </a:p>
          <a:p>
            <a:pPr algn="just"/>
            <a:endParaRPr lang="en-US" sz="1800" dirty="0">
              <a:latin typeface="Constant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1504126"/>
            <a:ext cx="8229600" cy="4479985"/>
          </a:xfrm>
          <a:prstGeom prst="rect">
            <a:avLst/>
          </a:prstGeom>
        </p:spPr>
      </p:pic>
      <p:sp>
        <p:nvSpPr>
          <p:cNvPr id="2" name="Title 1"/>
          <p:cNvSpPr>
            <a:spLocks noGrp="1"/>
          </p:cNvSpPr>
          <p:nvPr>
            <p:ph type="title"/>
          </p:nvPr>
        </p:nvSpPr>
        <p:spPr/>
        <p:txBody>
          <a:bodyPr>
            <a:normAutofit/>
          </a:bodyPr>
          <a:lstStyle/>
          <a:p>
            <a:r>
              <a:rPr lang="en-IN" sz="1600" dirty="0" smtClean="0">
                <a:latin typeface="Constantia" pitchFamily="18" charset="0"/>
              </a:rPr>
              <a:t/>
            </a:r>
            <a:br>
              <a:rPr lang="en-IN" sz="1600" dirty="0" smtClean="0">
                <a:latin typeface="Constantia" pitchFamily="18" charset="0"/>
              </a:rPr>
            </a:br>
            <a:r>
              <a:rPr lang="en-IN" sz="1600" dirty="0" smtClean="0">
                <a:latin typeface="Constantia" pitchFamily="18" charset="0"/>
              </a:rPr>
              <a:t>                                                                </a:t>
            </a:r>
            <a:r>
              <a:rPr lang="en-IN" sz="1600" b="1" dirty="0" smtClean="0">
                <a:latin typeface="Constantia" pitchFamily="18" charset="0"/>
              </a:rPr>
              <a:t>p.png diagram</a:t>
            </a:r>
            <a:endParaRPr lang="en-US" sz="1600" dirty="0">
              <a:latin typeface="Constanti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0695" y="1481138"/>
            <a:ext cx="7662609" cy="4525962"/>
          </a:xfrm>
          <a:prstGeom prst="rect">
            <a:avLst/>
          </a:prstGeom>
        </p:spPr>
      </p:pic>
      <p:sp>
        <p:nvSpPr>
          <p:cNvPr id="2" name="Title 1"/>
          <p:cNvSpPr>
            <a:spLocks noGrp="1"/>
          </p:cNvSpPr>
          <p:nvPr>
            <p:ph type="title"/>
          </p:nvPr>
        </p:nvSpPr>
        <p:spPr>
          <a:xfrm>
            <a:off x="457200" y="714356"/>
            <a:ext cx="8229600" cy="703282"/>
          </a:xfrm>
        </p:spPr>
        <p:txBody>
          <a:bodyPr>
            <a:normAutofit/>
          </a:bodyPr>
          <a:lstStyle/>
          <a:p>
            <a:r>
              <a:rPr lang="en-IN" sz="1600" b="1" dirty="0" smtClean="0">
                <a:latin typeface="Constantia" pitchFamily="18" charset="0"/>
              </a:rPr>
              <a:t>              Food and feed plot for the largest producers(India, USA, China)</a:t>
            </a:r>
            <a:r>
              <a:rPr lang="en-US" sz="1600" b="1" dirty="0" smtClean="0">
                <a:latin typeface="Constantia" pitchFamily="18" charset="0"/>
              </a:rPr>
              <a:t/>
            </a:r>
            <a:br>
              <a:rPr lang="en-US" sz="1600" b="1" dirty="0" smtClean="0">
                <a:latin typeface="Constantia" pitchFamily="18" charset="0"/>
              </a:rPr>
            </a:br>
            <a:endParaRPr lang="en-US" sz="1600" b="1" dirty="0">
              <a:latin typeface="Constanti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960322" y="1481138"/>
            <a:ext cx="7223355" cy="4525962"/>
          </a:xfrm>
          <a:prstGeom prst="rect">
            <a:avLst/>
          </a:prstGeom>
        </p:spPr>
      </p:pic>
      <p:sp>
        <p:nvSpPr>
          <p:cNvPr id="2" name="Title 1"/>
          <p:cNvSpPr>
            <a:spLocks noGrp="1"/>
          </p:cNvSpPr>
          <p:nvPr>
            <p:ph type="title"/>
          </p:nvPr>
        </p:nvSpPr>
        <p:spPr/>
        <p:txBody>
          <a:bodyPr>
            <a:normAutofit/>
          </a:bodyPr>
          <a:lstStyle/>
          <a:p>
            <a:r>
              <a:rPr lang="en-US" sz="1600" b="1" dirty="0" smtClean="0">
                <a:latin typeface="Constantia" pitchFamily="18" charset="0"/>
              </a:rPr>
              <a:t>                                                        Elbow method </a:t>
            </a:r>
            <a:endParaRPr lang="en-US" sz="1600" b="1" dirty="0">
              <a:latin typeface="Constanti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IN" sz="1400" dirty="0" smtClean="0">
                <a:latin typeface="Constantia" pitchFamily="18" charset="0"/>
              </a:rPr>
              <a:t>Clustering is techniques by which large dataset are dividing into small data collections that are called clusters. There are number Of algorithms that work well for clustering the data that can divide a dataset in clusters. Survey on k-means clustering algorithm proposes different advantage and disadvantage in different k-means application algorithm. It clearly shows that clustering can be used effectively to extract the knowledge in precision agriculture field. Traditional k-mean method is combined with Hierarchical algorithm for the </a:t>
            </a:r>
            <a:r>
              <a:rPr lang="en-IN" sz="1400" dirty="0" err="1" smtClean="0">
                <a:latin typeface="Constantia" pitchFamily="18" charset="0"/>
              </a:rPr>
              <a:t>centroid</a:t>
            </a:r>
            <a:r>
              <a:rPr lang="en-IN" sz="1400" dirty="0" smtClean="0">
                <a:latin typeface="Constantia" pitchFamily="18" charset="0"/>
              </a:rPr>
              <a:t> selection.</a:t>
            </a:r>
            <a:endParaRPr lang="en-US" sz="1400" dirty="0" smtClean="0">
              <a:latin typeface="Constantia" pitchFamily="18" charset="0"/>
            </a:endParaRPr>
          </a:p>
          <a:p>
            <a:endParaRPr lang="en-US" dirty="0">
              <a:latin typeface="Constantia" pitchFamily="18" charset="0"/>
            </a:endParaRPr>
          </a:p>
        </p:txBody>
      </p:sp>
      <p:sp>
        <p:nvSpPr>
          <p:cNvPr id="2" name="Title 1"/>
          <p:cNvSpPr>
            <a:spLocks noGrp="1"/>
          </p:cNvSpPr>
          <p:nvPr>
            <p:ph type="title"/>
          </p:nvPr>
        </p:nvSpPr>
        <p:spPr/>
        <p:txBody>
          <a:bodyPr>
            <a:normAutofit/>
          </a:bodyPr>
          <a:lstStyle/>
          <a:p>
            <a:r>
              <a:rPr lang="en-IN" sz="1600" b="1" dirty="0" smtClean="0">
                <a:latin typeface="Constantia" pitchFamily="18" charset="0"/>
              </a:rPr>
              <a:t>                                                   CONCLUSION</a:t>
            </a:r>
            <a:endParaRPr lang="en-US" sz="1600" dirty="0">
              <a:latin typeface="Constantia"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537" t="36632" r="45738" b="27433"/>
          <a:stretch/>
        </p:blipFill>
        <p:spPr>
          <a:xfrm>
            <a:off x="1741118" y="2972825"/>
            <a:ext cx="5854438" cy="290444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r>
              <a:rPr lang="en-US" sz="8800" dirty="0" smtClean="0"/>
              <a:t>THANK YOU </a:t>
            </a:r>
            <a:endParaRPr lang="en-US" sz="88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98088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itchFamily="2" charset="2"/>
              <a:buChar char="Ø"/>
            </a:pPr>
            <a:r>
              <a:rPr lang="en-US" sz="1400" dirty="0" smtClean="0">
                <a:latin typeface="Constantia" pitchFamily="18" charset="0"/>
                <a:cs typeface="Calibri" pitchFamily="34" charset="0"/>
              </a:rPr>
              <a:t>There is no single way to measure food security, the concept itself being rather elusive. Analysis of food security by WFP generally uses food consumption as the entry point. Food consumption measured in kilocalories is the gold standard for measuring consumption, and often considered to be one of the gold standards for food security- but the collection of detailed food intake data is difficult and time consuming</a:t>
            </a:r>
          </a:p>
          <a:p>
            <a:pPr algn="just">
              <a:buFont typeface="Wingdings" pitchFamily="2" charset="2"/>
              <a:buChar char="Ø"/>
            </a:pPr>
            <a:r>
              <a:rPr lang="en-US" sz="1400" dirty="0" smtClean="0">
                <a:latin typeface="Constantia" pitchFamily="18" charset="0"/>
              </a:rPr>
              <a:t>WFP’s goal is to have a standard food consumption data collection instrument and analysis approach that is flexible enough for different needs and contexts, while standard enough to have equally applicable analysis techniques and equally interpretable results, and also one that can be implemented in the field in a reasonable data collection and analysis timeframe. There are several alternative ways to collect and analyze food consumption information using indicators that are proxy for actual caloric intake and diet quality. </a:t>
            </a:r>
          </a:p>
          <a:p>
            <a:pPr algn="just">
              <a:buFont typeface="Wingdings" pitchFamily="2" charset="2"/>
              <a:buChar char="Ø"/>
            </a:pPr>
            <a:r>
              <a:rPr lang="en-US" sz="1400" dirty="0" smtClean="0">
                <a:latin typeface="Constantia" pitchFamily="18" charset="0"/>
              </a:rPr>
              <a:t>Analysis of dietary diversity and food frequency can be done in several ways, each with its own specific aims - looking at consumption from different angles, and with different strengths and weaknesses. Building composite scores which measure food frequency and/or dietary diversity is one of the more explored and tested methodologies. Well defined examples include the FANTA dietary diversity score and the DHS Food groups indicator. There are several other indicators found throughout the literature.</a:t>
            </a:r>
          </a:p>
          <a:p>
            <a:pPr algn="just"/>
            <a:endParaRPr lang="en-US" sz="1400" dirty="0" smtClean="0">
              <a:latin typeface="Constantia" pitchFamily="18" charset="0"/>
            </a:endParaRPr>
          </a:p>
          <a:p>
            <a:endParaRPr lang="en-US" sz="1400" dirty="0">
              <a:latin typeface="Constantia" pitchFamily="18" charset="0"/>
            </a:endParaRPr>
          </a:p>
        </p:txBody>
      </p:sp>
      <p:sp>
        <p:nvSpPr>
          <p:cNvPr id="2" name="Title 1"/>
          <p:cNvSpPr>
            <a:spLocks noGrp="1"/>
          </p:cNvSpPr>
          <p:nvPr>
            <p:ph type="title"/>
          </p:nvPr>
        </p:nvSpPr>
        <p:spPr/>
        <p:txBody>
          <a:bodyPr>
            <a:normAutofit/>
          </a:bodyPr>
          <a:lstStyle/>
          <a:p>
            <a:r>
              <a:rPr lang="en-US" sz="1600" b="1" dirty="0" smtClean="0">
                <a:latin typeface="Constantia" pitchFamily="18" charset="0"/>
                <a:cs typeface="Calibri" pitchFamily="34" charset="0"/>
              </a:rPr>
              <a:t>                                                        INTRODUCTION                </a:t>
            </a:r>
            <a:endParaRPr lang="en-US" sz="1600" b="1" dirty="0">
              <a:latin typeface="Constant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sz="1400" b="1" dirty="0" smtClean="0">
                <a:latin typeface="Constantia" pitchFamily="18" charset="0"/>
              </a:rPr>
              <a:t>      Advantages of the PCA and Cluster Analysis methodology include:</a:t>
            </a:r>
            <a:endParaRPr lang="en-US" sz="1400" b="1" dirty="0" smtClean="0">
              <a:latin typeface="Constantia" pitchFamily="18" charset="0"/>
            </a:endParaRPr>
          </a:p>
          <a:p>
            <a:pPr lvl="0"/>
            <a:r>
              <a:rPr lang="en-IN" sz="1400" dirty="0" smtClean="0">
                <a:latin typeface="Constantia" pitchFamily="18" charset="0"/>
              </a:rPr>
              <a:t>The ability to perform a context specific and in-depth analysis of food consumption.</a:t>
            </a:r>
            <a:endParaRPr lang="en-US" sz="1400" dirty="0" smtClean="0">
              <a:latin typeface="Constantia" pitchFamily="18" charset="0"/>
            </a:endParaRPr>
          </a:p>
          <a:p>
            <a:pPr lvl="0"/>
            <a:r>
              <a:rPr lang="en-IN" sz="1400" dirty="0" smtClean="0">
                <a:latin typeface="Constantia" pitchFamily="18" charset="0"/>
              </a:rPr>
              <a:t>The option to include other non-consumption indicators into the PCA and cluster analysis.</a:t>
            </a:r>
            <a:endParaRPr lang="en-US" sz="1400" dirty="0" smtClean="0">
              <a:latin typeface="Constantia" pitchFamily="18" charset="0"/>
            </a:endParaRPr>
          </a:p>
          <a:p>
            <a:pPr lvl="0"/>
            <a:r>
              <a:rPr lang="en-IN" sz="1400" dirty="0" smtClean="0">
                <a:latin typeface="Constantia" pitchFamily="18" charset="0"/>
              </a:rPr>
              <a:t>The ability of cluster analysis to identify households with similar specific consumption patterns.</a:t>
            </a:r>
            <a:endParaRPr lang="en-US" sz="1400" dirty="0" smtClean="0">
              <a:latin typeface="Constantia" pitchFamily="18" charset="0"/>
            </a:endParaRPr>
          </a:p>
          <a:p>
            <a:pPr lvl="0"/>
            <a:r>
              <a:rPr lang="en-IN" sz="1400" dirty="0" smtClean="0">
                <a:latin typeface="Constantia" pitchFamily="18" charset="0"/>
              </a:rPr>
              <a:t>Cluster analysis is able to capture both Dietary Diversity and Food Frequency.</a:t>
            </a:r>
          </a:p>
          <a:p>
            <a:pPr lvl="0">
              <a:buNone/>
            </a:pPr>
            <a:r>
              <a:rPr lang="en-IN" sz="1400" b="1" dirty="0" smtClean="0">
                <a:latin typeface="Constantia" pitchFamily="18" charset="0"/>
              </a:rPr>
              <a:t>     However, the drawbacks include:</a:t>
            </a:r>
          </a:p>
          <a:p>
            <a:pPr lvl="0"/>
            <a:r>
              <a:rPr lang="en-IN" sz="1400" dirty="0" smtClean="0">
                <a:latin typeface="Constantia" pitchFamily="18" charset="0"/>
              </a:rPr>
              <a:t>The analysis on a single dataset cannot be re-produced, even by the same analyst. The use of randomly selected ‘canters’ in the cluster analysis prevent the exact reproduction of clusters between analyses.</a:t>
            </a:r>
            <a:endParaRPr lang="en-US" sz="1400" dirty="0" smtClean="0">
              <a:latin typeface="Constantia" pitchFamily="18" charset="0"/>
            </a:endParaRPr>
          </a:p>
          <a:p>
            <a:pPr lvl="0"/>
            <a:r>
              <a:rPr lang="en-IN" sz="1400" dirty="0" smtClean="0">
                <a:latin typeface="Constantia" pitchFamily="18" charset="0"/>
              </a:rPr>
              <a:t>A certain level of subjectivity is inherent in the creation (cluster analysis parameters, final number of clusters) and interpretation of the clusters (both a strength and weakness of the analysis).</a:t>
            </a:r>
          </a:p>
          <a:p>
            <a:pPr lvl="0"/>
            <a:r>
              <a:rPr lang="en-IN" sz="1400" dirty="0" smtClean="0">
                <a:latin typeface="Constantia" pitchFamily="18" charset="0"/>
              </a:rPr>
              <a:t>Due to the fact that part of this analysis is based on the interpretation of the analyst of the clusters, the comparability of results between surveys is difficult and not statistically valid.</a:t>
            </a:r>
            <a:endParaRPr lang="en-US" sz="1400" dirty="0" smtClean="0">
              <a:latin typeface="Constantia" pitchFamily="18" charset="0"/>
            </a:endParaRPr>
          </a:p>
          <a:p>
            <a:pPr lvl="0"/>
            <a:r>
              <a:rPr lang="en-IN" sz="1400" dirty="0" smtClean="0">
                <a:latin typeface="Constantia" pitchFamily="18" charset="0"/>
              </a:rPr>
              <a:t>The analysis of the data, to the non-statistician, is somewhat of a ‘black box’.</a:t>
            </a:r>
            <a:endParaRPr lang="en-US" sz="1400" dirty="0" smtClean="0">
              <a:latin typeface="Constantia" pitchFamily="18" charset="0"/>
            </a:endParaRPr>
          </a:p>
          <a:p>
            <a:pPr lvl="0"/>
            <a:endParaRPr lang="en-US" sz="1400" dirty="0" smtClean="0">
              <a:latin typeface="Constantia" pitchFamily="18" charset="0"/>
            </a:endParaRPr>
          </a:p>
          <a:p>
            <a:pPr>
              <a:buNone/>
            </a:pPr>
            <a:endParaRPr lang="en-US" sz="1400" b="1" dirty="0" smtClean="0">
              <a:latin typeface="Constantia" pitchFamily="18" charset="0"/>
            </a:endParaRPr>
          </a:p>
          <a:p>
            <a:pPr lvl="0"/>
            <a:endParaRPr lang="en-US" sz="1400" dirty="0" smtClean="0">
              <a:latin typeface="Constantia" pitchFamily="18" charset="0"/>
            </a:endParaRPr>
          </a:p>
          <a:p>
            <a:endParaRPr lang="en-US" sz="1400" dirty="0">
              <a:latin typeface="Constantia" pitchFamily="18" charset="0"/>
            </a:endParaRPr>
          </a:p>
        </p:txBody>
      </p:sp>
      <p:sp>
        <p:nvSpPr>
          <p:cNvPr id="2" name="Title 1"/>
          <p:cNvSpPr>
            <a:spLocks noGrp="1"/>
          </p:cNvSpPr>
          <p:nvPr>
            <p:ph type="title"/>
          </p:nvPr>
        </p:nvSpPr>
        <p:spPr>
          <a:xfrm>
            <a:off x="857224" y="785794"/>
            <a:ext cx="7901014" cy="428628"/>
          </a:xfrm>
        </p:spPr>
        <p:txBody>
          <a:bodyPr>
            <a:normAutofit/>
          </a:bodyPr>
          <a:lstStyle/>
          <a:p>
            <a:r>
              <a:rPr lang="en-US" sz="1600" b="0" dirty="0" smtClean="0">
                <a:latin typeface="Constantia" pitchFamily="18" charset="0"/>
              </a:rPr>
              <a:t>Some of the advantages and drawbacks are given below:</a:t>
            </a:r>
            <a:endParaRPr lang="en-US" sz="1600" b="0" dirty="0">
              <a:latin typeface="Constanti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IN" sz="1400" b="1" dirty="0" smtClean="0">
                <a:latin typeface="Constantia" pitchFamily="18" charset="0"/>
              </a:rPr>
              <a:t>Clustering</a:t>
            </a:r>
            <a:r>
              <a:rPr lang="en-IN" sz="1400" dirty="0" smtClean="0">
                <a:latin typeface="Constantia" pitchFamily="18" charset="0"/>
              </a:rPr>
              <a:t> is one of the most common exploratory data analysis technique used to get an intuition about the structure of the data. It can be defined as the task of identifying subgroups in the data such that data points in the same subgroup (cluster) are very similar while data points in different clusters are very different. In other words, we try to find homogeneous subgroups within the data such that data points in each cluster are as similar as possible according to a similarity measure such as </a:t>
            </a:r>
            <a:r>
              <a:rPr lang="en-IN" sz="1400" dirty="0" err="1" smtClean="0">
                <a:latin typeface="Constantia" pitchFamily="18" charset="0"/>
              </a:rPr>
              <a:t>euclidean</a:t>
            </a:r>
            <a:r>
              <a:rPr lang="en-IN" sz="1400" dirty="0" smtClean="0">
                <a:latin typeface="Constantia" pitchFamily="18" charset="0"/>
              </a:rPr>
              <a:t>-based distance or correlation-based distance. The decision of which similarity measure to use is application-</a:t>
            </a:r>
            <a:r>
              <a:rPr lang="en-IN" sz="1400" dirty="0" err="1" smtClean="0">
                <a:latin typeface="Constantia" pitchFamily="18" charset="0"/>
              </a:rPr>
              <a:t>specific.Clustering</a:t>
            </a:r>
            <a:r>
              <a:rPr lang="en-IN" sz="1400" dirty="0" smtClean="0">
                <a:latin typeface="Constantia" pitchFamily="18" charset="0"/>
              </a:rPr>
              <a:t> analysis can be done on the basis of features where we try to find subgroups of samples based on features or on the basis of samples where we try to find subgroups of features based on samples. We’ll cover here clustering based on features. Clustering is used in market segmentation; where we try to find customers that are similar to each other whether in terms of behaviours or attributes, image segmentation/compression; where we try to group similar regions together, document clustering based on topics, </a:t>
            </a:r>
            <a:r>
              <a:rPr lang="en-IN" sz="1400" dirty="0" err="1" smtClean="0">
                <a:latin typeface="Constantia" pitchFamily="18" charset="0"/>
              </a:rPr>
              <a:t>etc.Unlike</a:t>
            </a:r>
            <a:r>
              <a:rPr lang="en-IN" sz="1400" dirty="0" smtClean="0">
                <a:latin typeface="Constantia" pitchFamily="18" charset="0"/>
              </a:rPr>
              <a:t> supervised learning, clustering is considered an unsupervised learning method since we don’t have the ground truth to compare the output of the clustering algorithm to the true labels to evaluate its performance. We only want to try to investigate the structure of the data by grouping the data points into distinct subgroups.</a:t>
            </a:r>
            <a:endParaRPr lang="en-US" sz="1400" dirty="0" smtClean="0">
              <a:latin typeface="Constantia" pitchFamily="18" charset="0"/>
            </a:endParaRPr>
          </a:p>
          <a:p>
            <a:pPr>
              <a:buNone/>
            </a:pPr>
            <a:r>
              <a:rPr lang="en-IN" sz="1400" b="1" dirty="0" smtClean="0">
                <a:latin typeface="Constantia" pitchFamily="18" charset="0"/>
              </a:rPr>
              <a:t>       PURPOSE</a:t>
            </a:r>
            <a:endParaRPr lang="en-US" sz="1400" dirty="0" smtClean="0">
              <a:latin typeface="Constantia" pitchFamily="18" charset="0"/>
            </a:endParaRPr>
          </a:p>
          <a:p>
            <a:r>
              <a:rPr lang="en-IN" sz="1400" dirty="0" smtClean="0">
                <a:latin typeface="Constantia" pitchFamily="18" charset="0"/>
              </a:rPr>
              <a:t>Our aim from the project is to make use of </a:t>
            </a:r>
            <a:r>
              <a:rPr lang="en-IN" sz="1400" dirty="0" err="1" smtClean="0">
                <a:latin typeface="Constantia" pitchFamily="18" charset="0"/>
              </a:rPr>
              <a:t>TensorFlow</a:t>
            </a:r>
            <a:r>
              <a:rPr lang="en-IN" sz="1400" dirty="0" smtClean="0">
                <a:latin typeface="Constantia" pitchFamily="18" charset="0"/>
              </a:rPr>
              <a:t>, </a:t>
            </a:r>
            <a:r>
              <a:rPr lang="en-IN" sz="1400" dirty="0" err="1" smtClean="0">
                <a:latin typeface="Constantia" pitchFamily="18" charset="0"/>
              </a:rPr>
              <a:t>scikit</a:t>
            </a:r>
            <a:r>
              <a:rPr lang="en-IN" sz="1400" dirty="0" smtClean="0">
                <a:latin typeface="Constantia" pitchFamily="18" charset="0"/>
              </a:rPr>
              <a:t> and flask libraries from python to extract the libraries for machine learning for the food requirement analysis. Then, to make out which country is the highest producer , for that we have used K-Means clustering method.</a:t>
            </a:r>
            <a:endParaRPr lang="en-US" sz="1400" dirty="0" smtClean="0">
              <a:latin typeface="Constantia" pitchFamily="18" charset="0"/>
            </a:endParaRPr>
          </a:p>
          <a:p>
            <a:pPr>
              <a:buNone/>
            </a:pPr>
            <a:r>
              <a:rPr lang="en-IN" sz="1400" dirty="0" smtClean="0">
                <a:latin typeface="Constantia" pitchFamily="18" charset="0"/>
              </a:rPr>
              <a:t> </a:t>
            </a:r>
            <a:endParaRPr lang="en-US" sz="1400" dirty="0" smtClean="0">
              <a:latin typeface="Constantia" pitchFamily="18" charset="0"/>
            </a:endParaRPr>
          </a:p>
          <a:p>
            <a:pPr>
              <a:buNone/>
            </a:pPr>
            <a:endParaRPr lang="en-US" sz="1400" dirty="0" smtClean="0">
              <a:latin typeface="Constantia" pitchFamily="18" charset="0"/>
            </a:endParaRPr>
          </a:p>
          <a:p>
            <a:endParaRPr lang="en-US" sz="1400" dirty="0">
              <a:latin typeface="Constantia" pitchFamily="18" charset="0"/>
            </a:endParaRPr>
          </a:p>
        </p:txBody>
      </p:sp>
      <p:sp>
        <p:nvSpPr>
          <p:cNvPr id="2" name="Title 1"/>
          <p:cNvSpPr>
            <a:spLocks noGrp="1"/>
          </p:cNvSpPr>
          <p:nvPr>
            <p:ph type="title"/>
          </p:nvPr>
        </p:nvSpPr>
        <p:spPr/>
        <p:txBody>
          <a:bodyPr>
            <a:normAutofit/>
          </a:bodyPr>
          <a:lstStyle/>
          <a:p>
            <a:r>
              <a:rPr lang="en-US" sz="1600" b="1" dirty="0" smtClean="0">
                <a:latin typeface="+mn-lt"/>
              </a:rPr>
              <a:t>       </a:t>
            </a:r>
            <a:r>
              <a:rPr lang="en-US" sz="1600" b="1" dirty="0" smtClean="0">
                <a:latin typeface="Constantia" pitchFamily="18" charset="0"/>
              </a:rPr>
              <a:t>OVERVIEW:</a:t>
            </a:r>
            <a:endParaRPr lang="en-US" sz="1600" b="1" dirty="0">
              <a:latin typeface="Constant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pPr>
              <a:buNone/>
            </a:pPr>
            <a:r>
              <a:rPr lang="en-IN" sz="1500" dirty="0" smtClean="0">
                <a:latin typeface="Constantia" pitchFamily="18" charset="0"/>
              </a:rPr>
              <a:t>      </a:t>
            </a:r>
            <a:r>
              <a:rPr lang="en-IN" sz="1400" dirty="0" smtClean="0">
                <a:latin typeface="Constantia" pitchFamily="18" charset="0"/>
              </a:rPr>
              <a:t>In general, Our world population is expected to grow from 7.3 billion today to 9.7 billion by 2050. Finding solutions for feeding the growing world population has become a hot topic for food and agriculture organizations, entrepreneurs and philanthropists. These solutions range from changing the way we grow our food to changing the way we eat. To make things harder, the world's climate is changing and it is both affecting and affected by the way we grow our food – agriculture. Hence, it is necessary that we analyze </a:t>
            </a:r>
            <a:r>
              <a:rPr lang="en-IN" sz="1400" dirty="0" err="1" smtClean="0">
                <a:latin typeface="Constantia" pitchFamily="18" charset="0"/>
              </a:rPr>
              <a:t>thfood</a:t>
            </a:r>
            <a:r>
              <a:rPr lang="en-IN" sz="1400" dirty="0" smtClean="0">
                <a:latin typeface="Constantia" pitchFamily="18" charset="0"/>
              </a:rPr>
              <a:t> production and act faster rather than repenting later.</a:t>
            </a:r>
            <a:endParaRPr lang="en-US" sz="1400" dirty="0" smtClean="0">
              <a:latin typeface="Constantia" pitchFamily="18" charset="0"/>
            </a:endParaRPr>
          </a:p>
          <a:p>
            <a:pPr>
              <a:buNone/>
            </a:pPr>
            <a:r>
              <a:rPr lang="en-IN" sz="1400" dirty="0" smtClean="0">
                <a:latin typeface="Constantia" pitchFamily="18" charset="0"/>
              </a:rPr>
              <a:t>     </a:t>
            </a:r>
            <a:r>
              <a:rPr lang="en-IN" sz="1400" b="1" dirty="0" smtClean="0">
                <a:latin typeface="Constantia" pitchFamily="18" charset="0"/>
              </a:rPr>
              <a:t> Proposed Solution</a:t>
            </a:r>
            <a:r>
              <a:rPr lang="en-IN" sz="1400" dirty="0" smtClean="0">
                <a:latin typeface="Constantia" pitchFamily="18" charset="0"/>
              </a:rPr>
              <a:t> </a:t>
            </a:r>
            <a:endParaRPr lang="en-US" sz="1400" dirty="0" smtClean="0">
              <a:latin typeface="Constantia" pitchFamily="18" charset="0"/>
            </a:endParaRPr>
          </a:p>
          <a:p>
            <a:pPr>
              <a:buNone/>
            </a:pPr>
            <a:r>
              <a:rPr lang="en-IN" sz="1400" dirty="0" smtClean="0">
                <a:latin typeface="Constantia" pitchFamily="18" charset="0"/>
              </a:rPr>
              <a:t>      The main objective of this project is to help the agriculturist who are suffering from the crop loss and also those who are facing the food shortage in their particular </a:t>
            </a:r>
            <a:r>
              <a:rPr lang="en-IN" sz="1400" dirty="0" err="1" smtClean="0">
                <a:latin typeface="Constantia" pitchFamily="18" charset="0"/>
              </a:rPr>
              <a:t>area.The</a:t>
            </a:r>
            <a:r>
              <a:rPr lang="en-IN" sz="1400" dirty="0" smtClean="0">
                <a:latin typeface="Constantia" pitchFamily="18" charset="0"/>
              </a:rPr>
              <a:t> main aim of this project is to perform in-depth EDA of the data and figure out the annual produce of different countries, analyse lead producers of </a:t>
            </a:r>
            <a:r>
              <a:rPr lang="en-IN" sz="1400" dirty="0" err="1" smtClean="0">
                <a:latin typeface="Constantia" pitchFamily="18" charset="0"/>
              </a:rPr>
              <a:t>food.We</a:t>
            </a:r>
            <a:r>
              <a:rPr lang="en-IN" sz="1400" dirty="0" smtClean="0">
                <a:latin typeface="Constantia" pitchFamily="18" charset="0"/>
              </a:rPr>
              <a:t> also perform clustering algorithms to classify countries based on productivity scale.</a:t>
            </a:r>
            <a:endParaRPr lang="en-US" sz="1400" dirty="0" smtClean="0">
              <a:latin typeface="Constantia" pitchFamily="18" charset="0"/>
            </a:endParaRPr>
          </a:p>
          <a:p>
            <a:endParaRPr lang="en-US" dirty="0"/>
          </a:p>
        </p:txBody>
      </p:sp>
      <p:sp>
        <p:nvSpPr>
          <p:cNvPr id="2" name="Title 1"/>
          <p:cNvSpPr>
            <a:spLocks noGrp="1"/>
          </p:cNvSpPr>
          <p:nvPr>
            <p:ph type="title"/>
          </p:nvPr>
        </p:nvSpPr>
        <p:spPr>
          <a:xfrm>
            <a:off x="714348" y="1571612"/>
            <a:ext cx="7972452" cy="285752"/>
          </a:xfrm>
        </p:spPr>
        <p:txBody>
          <a:bodyPr>
            <a:noAutofit/>
          </a:bodyPr>
          <a:lstStyle/>
          <a:p>
            <a:r>
              <a:rPr lang="en-IN" sz="1600" b="1" dirty="0" smtClean="0">
                <a:latin typeface="Constantia" pitchFamily="18" charset="0"/>
              </a:rPr>
              <a:t>  Existing problem</a:t>
            </a:r>
            <a:endParaRPr lang="en-US" sz="1600" dirty="0">
              <a:latin typeface="Constant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low Chart for K Means Clustering | Download Scientific Diagra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1124744"/>
            <a:ext cx="5308642" cy="4608512"/>
          </a:xfrm>
          <a:prstGeom prst="rect">
            <a:avLst/>
          </a:prstGeom>
          <a:noFill/>
          <a:ln>
            <a:noFill/>
          </a:ln>
        </p:spPr>
      </p:pic>
      <p:sp>
        <p:nvSpPr>
          <p:cNvPr id="2" name="Title 1"/>
          <p:cNvSpPr>
            <a:spLocks noGrp="1"/>
          </p:cNvSpPr>
          <p:nvPr>
            <p:ph type="title"/>
          </p:nvPr>
        </p:nvSpPr>
        <p:spPr/>
        <p:txBody>
          <a:bodyPr>
            <a:normAutofit/>
          </a:bodyPr>
          <a:lstStyle/>
          <a:p>
            <a:r>
              <a:rPr lang="en-US" sz="1600" b="1" dirty="0" smtClean="0">
                <a:latin typeface="+mn-lt"/>
              </a:rPr>
              <a:t>Flow Chart</a:t>
            </a:r>
            <a:endParaRPr lang="en-US" sz="1600" b="1"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sz="1400" dirty="0" smtClean="0">
                <a:latin typeface="Constantia" pitchFamily="18" charset="0"/>
              </a:rPr>
              <a:t>           In this project, the dataset we downloaded is from some dataset available on </a:t>
            </a:r>
            <a:r>
              <a:rPr lang="en-IN" sz="1400" dirty="0" err="1" smtClean="0">
                <a:latin typeface="Constantia" pitchFamily="18" charset="0"/>
              </a:rPr>
              <a:t>kaggle</a:t>
            </a:r>
            <a:r>
              <a:rPr lang="en-IN" sz="1400" dirty="0" smtClean="0">
                <a:latin typeface="Constantia" pitchFamily="18" charset="0"/>
              </a:rPr>
              <a:t>. It contains Area code Country name abbreviation Area - County name Item - Food item Element - Food or Feed Latitude - geographic coordinate that specifies the north–south position of a point on the Earth's surface Longitude - geographic coordinate that specifies the east-west position of a point on the Earth's surface Production per year - Amount of food item produced in 1000 to</a:t>
            </a:r>
            <a:r>
              <a:rPr lang="en-IN" sz="1400" dirty="0" smtClean="0"/>
              <a:t>nnes.</a:t>
            </a:r>
            <a:endParaRPr lang="en-US" sz="1400" dirty="0" smtClean="0"/>
          </a:p>
          <a:p>
            <a:pPr>
              <a:buNone/>
            </a:pPr>
            <a:r>
              <a:rPr lang="en-US" sz="1400" dirty="0" smtClean="0"/>
              <a:t>  </a:t>
            </a:r>
            <a:endParaRPr lang="en-US" sz="1400" dirty="0"/>
          </a:p>
        </p:txBody>
      </p:sp>
      <p:sp>
        <p:nvSpPr>
          <p:cNvPr id="2" name="Title 1"/>
          <p:cNvSpPr>
            <a:spLocks noGrp="1"/>
          </p:cNvSpPr>
          <p:nvPr>
            <p:ph type="title"/>
          </p:nvPr>
        </p:nvSpPr>
        <p:spPr>
          <a:xfrm>
            <a:off x="914400" y="1000108"/>
            <a:ext cx="7772400" cy="426356"/>
          </a:xfrm>
        </p:spPr>
        <p:txBody>
          <a:bodyPr>
            <a:noAutofit/>
          </a:bodyPr>
          <a:lstStyle/>
          <a:p>
            <a:r>
              <a:rPr lang="en-IN" sz="1600" b="1" dirty="0" smtClean="0">
                <a:latin typeface="Constantia" pitchFamily="18" charset="0"/>
              </a:rPr>
              <a:t>                                    EXPERIMENTAL ANALYSIS</a:t>
            </a:r>
            <a:endParaRPr lang="en-US" sz="1600" dirty="0">
              <a:latin typeface="Constantia"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428728" y="2714620"/>
            <a:ext cx="5731510" cy="3025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IN" sz="1400" dirty="0" smtClean="0">
                <a:latin typeface="Constantia" pitchFamily="18" charset="0"/>
              </a:rPr>
              <a:t>We have imported libraries and also the dataset. Then we check for the null values. If there are null values , we will drop those null values by using the command. Then we have Plot for annual produce of different countries with quantity in y-axis and years in x-axis. </a:t>
            </a:r>
            <a:endParaRPr lang="en-US" sz="1400" dirty="0" smtClean="0">
              <a:latin typeface="Constantia" pitchFamily="18" charset="0"/>
            </a:endParaRPr>
          </a:p>
          <a:p>
            <a:pPr>
              <a:buNone/>
            </a:pPr>
            <a:r>
              <a:rPr lang="en-US" sz="1400" b="1" dirty="0" smtClean="0">
                <a:latin typeface="Constantia" pitchFamily="18" charset="0"/>
              </a:rPr>
              <a:t>              import pandas as pd</a:t>
            </a:r>
          </a:p>
          <a:p>
            <a:pPr>
              <a:buNone/>
            </a:pPr>
            <a:r>
              <a:rPr lang="en-US" sz="1400" b="1" dirty="0" smtClean="0">
                <a:latin typeface="Constantia" pitchFamily="18" charset="0"/>
              </a:rPr>
              <a:t>              import </a:t>
            </a:r>
            <a:r>
              <a:rPr lang="en-US" sz="1400" b="1" dirty="0" err="1" smtClean="0">
                <a:latin typeface="Constantia" pitchFamily="18" charset="0"/>
              </a:rPr>
              <a:t>numpy</a:t>
            </a:r>
            <a:r>
              <a:rPr lang="en-US" sz="1400" b="1" dirty="0" smtClean="0">
                <a:latin typeface="Constantia" pitchFamily="18" charset="0"/>
              </a:rPr>
              <a:t> as </a:t>
            </a:r>
            <a:r>
              <a:rPr lang="en-US" sz="1400" b="1" dirty="0" err="1" smtClean="0">
                <a:latin typeface="Constantia" pitchFamily="18" charset="0"/>
              </a:rPr>
              <a:t>np</a:t>
            </a:r>
            <a:endParaRPr lang="en-US" sz="1400" b="1" dirty="0" smtClean="0">
              <a:latin typeface="Constantia" pitchFamily="18" charset="0"/>
            </a:endParaRPr>
          </a:p>
          <a:p>
            <a:pPr>
              <a:buNone/>
            </a:pPr>
            <a:r>
              <a:rPr lang="en-US" sz="1400" b="1" dirty="0" smtClean="0">
                <a:latin typeface="Constantia" pitchFamily="18" charset="0"/>
              </a:rPr>
              <a:t>              import </a:t>
            </a:r>
            <a:r>
              <a:rPr lang="en-US" sz="1400" b="1" dirty="0" err="1" smtClean="0">
                <a:latin typeface="Constantia" pitchFamily="18" charset="0"/>
              </a:rPr>
              <a:t>matplotlib.pyplot</a:t>
            </a:r>
            <a:r>
              <a:rPr lang="en-US" sz="1400" b="1" dirty="0" smtClean="0">
                <a:latin typeface="Constantia" pitchFamily="18" charset="0"/>
              </a:rPr>
              <a:t> as </a:t>
            </a:r>
            <a:r>
              <a:rPr lang="en-US" sz="1400" b="1" dirty="0" err="1" smtClean="0">
                <a:latin typeface="Constantia" pitchFamily="18" charset="0"/>
              </a:rPr>
              <a:t>plt</a:t>
            </a:r>
            <a:endParaRPr lang="en-US" sz="1400" b="1" dirty="0" smtClean="0">
              <a:latin typeface="Constantia" pitchFamily="18" charset="0"/>
            </a:endParaRPr>
          </a:p>
          <a:p>
            <a:pPr>
              <a:buFont typeface="Wingdings" pitchFamily="2" charset="2"/>
              <a:buChar char="Ø"/>
            </a:pPr>
            <a:endParaRPr lang="en-US" sz="1400" dirty="0">
              <a:latin typeface="+mj-lt"/>
            </a:endParaRPr>
          </a:p>
        </p:txBody>
      </p:sp>
      <p:sp>
        <p:nvSpPr>
          <p:cNvPr id="2" name="Title 1"/>
          <p:cNvSpPr>
            <a:spLocks noGrp="1"/>
          </p:cNvSpPr>
          <p:nvPr>
            <p:ph type="title"/>
          </p:nvPr>
        </p:nvSpPr>
        <p:spPr/>
        <p:txBody>
          <a:bodyPr>
            <a:normAutofit/>
          </a:bodyPr>
          <a:lstStyle/>
          <a:p>
            <a:r>
              <a:rPr lang="en-US" sz="1600" b="1" dirty="0" smtClean="0"/>
              <a:t>                                             IMPLEMENTATION</a:t>
            </a:r>
            <a:r>
              <a:rPr lang="en-US" sz="1600" dirty="0" smtClean="0"/>
              <a:t/>
            </a:r>
            <a:br>
              <a:rPr lang="en-US" sz="1600" dirty="0" smtClean="0"/>
            </a:br>
            <a:endParaRPr lang="en-US" sz="16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643042" y="3214686"/>
            <a:ext cx="5731510" cy="29654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1743009"/>
            <a:ext cx="8229600" cy="4002220"/>
          </a:xfrm>
          <a:prstGeom prst="rect">
            <a:avLst/>
          </a:prstGeom>
        </p:spPr>
      </p:pic>
      <p:sp>
        <p:nvSpPr>
          <p:cNvPr id="2" name="Title 1"/>
          <p:cNvSpPr>
            <a:spLocks noGrp="1"/>
          </p:cNvSpPr>
          <p:nvPr>
            <p:ph type="title"/>
          </p:nvPr>
        </p:nvSpPr>
        <p:spPr>
          <a:xfrm>
            <a:off x="214282" y="1000108"/>
            <a:ext cx="8472518" cy="417530"/>
          </a:xfrm>
        </p:spPr>
        <p:txBody>
          <a:bodyPr>
            <a:noAutofit/>
          </a:bodyPr>
          <a:lstStyle/>
          <a:p>
            <a:r>
              <a:rPr lang="en-IN" sz="1600" dirty="0" smtClean="0">
                <a:latin typeface="Constantia" pitchFamily="18" charset="0"/>
              </a:rPr>
              <a:t>  Plot for annual produce of different countries with quantity in y-axis and years in x-  axis.</a:t>
            </a:r>
            <a:r>
              <a:rPr lang="en-US" sz="1600" dirty="0" smtClean="0">
                <a:latin typeface="Constantia" pitchFamily="18" charset="0"/>
              </a:rPr>
              <a:t/>
            </a:r>
            <a:br>
              <a:rPr lang="en-US" sz="1600" dirty="0" smtClean="0">
                <a:latin typeface="Constantia" pitchFamily="18" charset="0"/>
              </a:rPr>
            </a:br>
            <a:endParaRPr lang="en-US" sz="1600" dirty="0">
              <a:latin typeface="Constantia"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283</TotalTime>
  <Words>860</Words>
  <Application>Microsoft Office PowerPoint</Application>
  <PresentationFormat>On-screen Show (4:3)</PresentationFormat>
  <Paragraphs>52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 FOOD REQIREMENT ANALYSIS IN AREA Using clustering algorithm </vt:lpstr>
      <vt:lpstr>                                                        INTRODUCTION                </vt:lpstr>
      <vt:lpstr>Some of the advantages and drawbacks are given below:</vt:lpstr>
      <vt:lpstr>       OVERVIEW:</vt:lpstr>
      <vt:lpstr>  Existing problem</vt:lpstr>
      <vt:lpstr>Flow Chart</vt:lpstr>
      <vt:lpstr>                                    EXPERIMENTAL ANALYSIS</vt:lpstr>
      <vt:lpstr>                                             IMPLEMENTATION </vt:lpstr>
      <vt:lpstr>  Plot for annual produce of different countries with quantity in y-axis and years in x-  axis. </vt:lpstr>
      <vt:lpstr>                                                                 p.png diagram</vt:lpstr>
      <vt:lpstr>              Food and feed plot for the largest producers(India, USA, China) </vt:lpstr>
      <vt:lpstr>                                                        Elbow method </vt:lpstr>
      <vt:lpstr>                                                   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User</dc:creator>
  <cp:lastModifiedBy>parveen</cp:lastModifiedBy>
  <cp:revision>18</cp:revision>
  <dcterms:created xsi:type="dcterms:W3CDTF">2020-09-27T07:34:02Z</dcterms:created>
  <dcterms:modified xsi:type="dcterms:W3CDTF">2020-09-28T15:36:34Z</dcterms:modified>
</cp:coreProperties>
</file>