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69" r:id="rId5"/>
    <p:sldId id="259" r:id="rId6"/>
    <p:sldId id="260" r:id="rId7"/>
    <p:sldId id="262" r:id="rId8"/>
    <p:sldId id="282" r:id="rId9"/>
    <p:sldId id="264"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677A6-7825-4A95-AAB4-967908D79285}" type="datetimeFigureOut">
              <a:rPr lang="en-IN" smtClean="0"/>
              <a:t>30-09-2020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CDA18-35C9-43F5-8445-C54DA333F16B}" type="slidenum">
              <a:rPr lang="en-IN" smtClean="0"/>
              <a:t>‹#›</a:t>
            </a:fld>
            <a:endParaRPr lang="en-IN"/>
          </a:p>
        </p:txBody>
      </p:sp>
    </p:spTree>
    <p:extLst>
      <p:ext uri="{BB962C8B-B14F-4D97-AF65-F5344CB8AC3E}">
        <p14:creationId xmlns:p14="http://schemas.microsoft.com/office/powerpoint/2010/main" val="259420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45CDA18-35C9-43F5-8445-C54DA333F16B}" type="slidenum">
              <a:rPr lang="en-IN" smtClean="0"/>
              <a:t>1</a:t>
            </a:fld>
            <a:endParaRPr lang="en-IN"/>
          </a:p>
        </p:txBody>
      </p:sp>
    </p:spTree>
    <p:extLst>
      <p:ext uri="{BB962C8B-B14F-4D97-AF65-F5344CB8AC3E}">
        <p14:creationId xmlns:p14="http://schemas.microsoft.com/office/powerpoint/2010/main" val="3373833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60BCC4C-FAA7-4B96-8EBB-E8E293BD7AEA}"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ECE7C-193E-414B-AFC2-1487F63CB1FB}"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BCC4C-FAA7-4B96-8EBB-E8E293BD7AEA}"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BCC4C-FAA7-4B96-8EBB-E8E293BD7AEA}"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60BCC4C-FAA7-4B96-8EBB-E8E293BD7AEA}"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ECE7C-193E-414B-AFC2-1487F63CB1FB}"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0BCC4C-FAA7-4B96-8EBB-E8E293BD7AEA}"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60BCC4C-FAA7-4B96-8EBB-E8E293BD7AEA}"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60BCC4C-FAA7-4B96-8EBB-E8E293BD7AEA}" type="datetimeFigureOut">
              <a:rPr lang="en-IN" smtClean="0"/>
              <a:t>30-09-2020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0BCC4C-FAA7-4B96-8EBB-E8E293BD7AEA}" type="datetimeFigureOut">
              <a:rPr lang="en-IN" smtClean="0"/>
              <a:t>30-09-2020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BCC4C-FAA7-4B96-8EBB-E8E293BD7AEA}" type="datetimeFigureOut">
              <a:rPr lang="en-IN" smtClean="0"/>
              <a:t>30-09-2020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BCC4C-FAA7-4B96-8EBB-E8E293BD7AEA}"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BCC4C-FAA7-4B96-8EBB-E8E293BD7AEA}"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ECE7C-193E-414B-AFC2-1487F63CB1F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60BCC4C-FAA7-4B96-8EBB-E8E293BD7AEA}" type="datetimeFigureOut">
              <a:rPr lang="en-IN" smtClean="0"/>
              <a:t>30-09-2020</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F4ECE7C-193E-414B-AFC2-1487F63CB1F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1504" cy="7046640"/>
          </a:xfrm>
          <a:prstGeom prst="rect">
            <a:avLst/>
          </a:prstGeom>
        </p:spPr>
      </p:pic>
      <p:sp>
        <p:nvSpPr>
          <p:cNvPr id="7" name="TextBox 6"/>
          <p:cNvSpPr txBox="1"/>
          <p:nvPr/>
        </p:nvSpPr>
        <p:spPr>
          <a:xfrm>
            <a:off x="3059832" y="4077072"/>
            <a:ext cx="5832648" cy="1938992"/>
          </a:xfrm>
          <a:prstGeom prst="rect">
            <a:avLst/>
          </a:prstGeom>
          <a:noFill/>
        </p:spPr>
        <p:txBody>
          <a:bodyPr wrap="square" rtlCol="0">
            <a:spAutoFit/>
          </a:bodyPr>
          <a:lstStyle/>
          <a:p>
            <a:r>
              <a:rPr lang="en-IN" sz="2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TEAM MEMBERS:      APEKSHA B</a:t>
            </a:r>
          </a:p>
          <a:p>
            <a:r>
              <a:rPr lang="en-IN" sz="2400" dirty="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a:t>
            </a:r>
            <a:r>
              <a:rPr lang="en-IN" sz="2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CHINMAYA G R</a:t>
            </a:r>
          </a:p>
          <a:p>
            <a:r>
              <a:rPr lang="en-IN" sz="2400" dirty="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a:t>
            </a:r>
            <a:r>
              <a:rPr lang="en-IN" sz="2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KRUTHIKA C S</a:t>
            </a:r>
          </a:p>
          <a:p>
            <a:r>
              <a:rPr lang="en-IN" sz="2400" dirty="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a:t>
            </a:r>
            <a:r>
              <a:rPr lang="en-IN" sz="2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MADHUMATI J B</a:t>
            </a:r>
          </a:p>
          <a:p>
            <a:r>
              <a:rPr lang="en-IN" sz="2400" dirty="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a:t>
            </a:r>
            <a:r>
              <a:rPr lang="en-IN" sz="2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rPr>
              <a:t>                                      VEENA M R</a:t>
            </a:r>
            <a:endParaRPr lang="en-IN" sz="2400" dirty="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76179" y="608263"/>
            <a:ext cx="9042155" cy="1754326"/>
          </a:xfrm>
          <a:prstGeom prst="rect">
            <a:avLst/>
          </a:prstGeom>
          <a:noFill/>
        </p:spPr>
        <p:txBody>
          <a:bodyPr wrap="none" lIns="91440" tIns="45720" rIns="91440" bIns="45720">
            <a:spAutoFit/>
          </a:bodyPr>
          <a:lstStyle/>
          <a:p>
            <a:pPr algn="ctr"/>
            <a:r>
              <a:rPr lang="en-IN"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Light" panose="020F0302020204030204" pitchFamily="34" charset="0"/>
                <a:cs typeface="Calibri Light" panose="020F0302020204030204" pitchFamily="34" charset="0"/>
              </a:rPr>
              <a:t>PREDICTION OF FLOODS USING </a:t>
            </a:r>
          </a:p>
          <a:p>
            <a:pPr algn="ctr"/>
            <a:r>
              <a:rPr lang="en-IN"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Light" panose="020F0302020204030204" pitchFamily="34" charset="0"/>
                <a:cs typeface="Calibri Light" panose="020F0302020204030204" pitchFamily="34" charset="0"/>
              </a:rPr>
              <a:t>ENVIRONMENTAL ANALYSIS</a:t>
            </a:r>
            <a:endParaRPr lang="en-IN" sz="5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1311435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1946176" cy="724942"/>
          </a:xfrm>
        </p:spPr>
        <p:txBody>
          <a:bodyPr/>
          <a:lstStyle/>
          <a:p>
            <a:r>
              <a:rPr lang="en-IN" dirty="0" smtClean="0">
                <a:latin typeface="Castellar" panose="020A0402060406010301" pitchFamily="18" charset="0"/>
              </a:rPr>
              <a:t>RESULT:</a:t>
            </a:r>
            <a:endParaRPr lang="en-IN" dirty="0">
              <a:latin typeface="Castellar" panose="020A0402060406010301"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340768"/>
            <a:ext cx="7452320" cy="5140990"/>
          </a:xfrm>
          <a:prstGeom prst="rect">
            <a:avLst/>
          </a:prstGeom>
        </p:spPr>
      </p:pic>
    </p:spTree>
    <p:extLst>
      <p:ext uri="{BB962C8B-B14F-4D97-AF65-F5344CB8AC3E}">
        <p14:creationId xmlns:p14="http://schemas.microsoft.com/office/powerpoint/2010/main" val="3271514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3384376" cy="710952"/>
          </a:xfrm>
        </p:spPr>
        <p:txBody>
          <a:bodyPr/>
          <a:lstStyle/>
          <a:p>
            <a:r>
              <a:rPr lang="en-IN" sz="4000" dirty="0" smtClean="0">
                <a:latin typeface="Algerian" panose="04020705040A02060702" pitchFamily="82" charset="0"/>
              </a:rPr>
              <a:t>CONCLUSION:</a:t>
            </a:r>
            <a:endParaRPr lang="en-IN" sz="4000" dirty="0">
              <a:latin typeface="Algerian" panose="04020705040A02060702" pitchFamily="82" charset="0"/>
            </a:endParaRPr>
          </a:p>
        </p:txBody>
      </p:sp>
      <p:sp>
        <p:nvSpPr>
          <p:cNvPr id="4" name="Rectangle 3"/>
          <p:cNvSpPr/>
          <p:nvPr/>
        </p:nvSpPr>
        <p:spPr>
          <a:xfrm>
            <a:off x="251520" y="2060848"/>
            <a:ext cx="8424936" cy="3046988"/>
          </a:xfrm>
          <a:prstGeom prst="rect">
            <a:avLst/>
          </a:prstGeom>
        </p:spPr>
        <p:txBody>
          <a:bodyPr wrap="square">
            <a:spAutoFit/>
          </a:bodyPr>
          <a:lstStyle/>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Among the articles identiﬁed, through search queries using the search strategy, those including the performance evaluation and comparison of ML methods were given priority to be included in the review to identify the ML methods that perform better in particular applications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2400" dirty="0" smtClean="0">
                <a:latin typeface="Times New Roman" panose="02020603050405020304" pitchFamily="18" charset="0"/>
                <a:cs typeface="Times New Roman" panose="02020603050405020304" pitchFamily="18" charset="0"/>
              </a:rPr>
              <a:t>The priority is given for decision tree. Selected the method by familiarity as we got equal accuracy for all the three.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905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916832"/>
            <a:ext cx="4824536" cy="1296144"/>
          </a:xfrm>
        </p:spPr>
        <p:txBody>
          <a:bodyPr/>
          <a:lstStyle/>
          <a:p>
            <a:r>
              <a:rPr lang="en-IN" sz="8000" dirty="0" smtClean="0">
                <a:latin typeface="Bodoni MT Black" panose="02070A03080606020203" pitchFamily="18" charset="0"/>
              </a:rPr>
              <a:t>THANK</a:t>
            </a:r>
            <a:endParaRPr lang="en-IN" sz="8000" dirty="0">
              <a:latin typeface="Bodoni MT Black" panose="02070A03080606020203" pitchFamily="18" charset="0"/>
            </a:endParaRPr>
          </a:p>
        </p:txBody>
      </p:sp>
      <p:sp>
        <p:nvSpPr>
          <p:cNvPr id="3" name="Content Placeholder 2"/>
          <p:cNvSpPr>
            <a:spLocks noGrp="1"/>
          </p:cNvSpPr>
          <p:nvPr>
            <p:ph sz="quarter" idx="13"/>
          </p:nvPr>
        </p:nvSpPr>
        <p:spPr>
          <a:xfrm>
            <a:off x="3288980" y="3377488"/>
            <a:ext cx="4536504" cy="602424"/>
          </a:xfrm>
        </p:spPr>
        <p:txBody>
          <a:bodyPr>
            <a:normAutofit fontScale="25000" lnSpcReduction="20000"/>
          </a:bodyPr>
          <a:lstStyle/>
          <a:p>
            <a:pPr marL="0" indent="0">
              <a:buNone/>
            </a:pPr>
            <a:r>
              <a:rPr lang="en-IN" sz="6600" dirty="0" smtClean="0">
                <a:latin typeface="Bodoni MT Black" panose="02070A03080606020203" pitchFamily="18" charset="0"/>
              </a:rPr>
              <a:t>	  </a:t>
            </a:r>
            <a:r>
              <a:rPr lang="en-IN" sz="26400" dirty="0" smtClean="0">
                <a:latin typeface="Bodoni MT Black" panose="02070A03080606020203" pitchFamily="18" charset="0"/>
              </a:rPr>
              <a:t>Y   U</a:t>
            </a:r>
            <a:endParaRPr lang="en-IN" sz="6600" dirty="0" smtClean="0">
              <a:latin typeface="Bodoni MT Black" panose="02070A03080606020203" pitchFamily="18" charset="0"/>
            </a:endParaRPr>
          </a:p>
          <a:p>
            <a:pPr marL="0" indent="0">
              <a:buNone/>
            </a:pPr>
            <a:r>
              <a:rPr lang="en-IN" sz="6600" dirty="0">
                <a:latin typeface="Bodoni MT Black" panose="02070A03080606020203" pitchFamily="18" charset="0"/>
              </a:rPr>
              <a:t>	</a:t>
            </a:r>
            <a:r>
              <a:rPr lang="en-IN" sz="6600" dirty="0" smtClean="0">
                <a:latin typeface="Bodoni MT Black" panose="02070A03080606020203" pitchFamily="18" charset="0"/>
              </a:rPr>
              <a:t>				</a:t>
            </a:r>
            <a:endParaRPr lang="en-IN" sz="6600" dirty="0">
              <a:latin typeface="Bodoni MT Black" panose="02070A03080606020203"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5127" y="3429000"/>
            <a:ext cx="792088" cy="55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067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772816"/>
            <a:ext cx="8898476" cy="4154984"/>
          </a:xfrm>
          <a:prstGeom prst="rect">
            <a:avLst/>
          </a:prstGeom>
        </p:spPr>
        <p:txBody>
          <a:bodyPr wrap="square">
            <a:spAutoFit/>
          </a:bodyPr>
          <a:lstStyle/>
          <a:p>
            <a:pPr marL="342900"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Floods are among the most destructive natural disasters, which are highly complex to model. The research on the advancement of flood prediction models contributed to risk reduction, policy suggestion, minimization of the loss of human life, and reduction of the property damage associated with floods.</a:t>
            </a: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To mimic the complex mathematical expressions of physical processes of floods, during the past two decades, machine learning (ML) methods contributed highly in the advancement of prediction systems providing better performance and cost-effective solutions.</a:t>
            </a:r>
          </a:p>
          <a:p>
            <a:pPr marL="342900" indent="-342900">
              <a:buFont typeface="Arial" pitchFamily="34" charset="0"/>
              <a:buChar char="•"/>
            </a:pPr>
            <a:endParaRPr lang="en-IN" sz="2400" dirty="0"/>
          </a:p>
        </p:txBody>
      </p:sp>
      <p:sp>
        <p:nvSpPr>
          <p:cNvPr id="5" name="Rectangle 4"/>
          <p:cNvSpPr/>
          <p:nvPr/>
        </p:nvSpPr>
        <p:spPr>
          <a:xfrm>
            <a:off x="251520" y="369890"/>
            <a:ext cx="7985584" cy="830997"/>
          </a:xfrm>
          <a:prstGeom prst="rect">
            <a:avLst/>
          </a:prstGeom>
          <a:noFill/>
        </p:spPr>
        <p:txBody>
          <a:bodyPr wrap="square" lIns="91440" tIns="45720" rIns="91440" bIns="45720">
            <a:spAutoFit/>
          </a:bodyPr>
          <a:lstStyle/>
          <a:p>
            <a:pPr algn="ctr"/>
            <a:r>
              <a:rPr lang="en-US" sz="36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INTRODUCTION AND OVERVIEW</a:t>
            </a:r>
            <a:r>
              <a:rPr lang="en-US" sz="48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t>
            </a:r>
            <a:endParaRPr lang="en-US" sz="48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2665490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89127"/>
            <a:ext cx="7632848" cy="45719"/>
          </a:xfrm>
        </p:spPr>
        <p:txBody>
          <a:bodyPr/>
          <a:lstStyle/>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23528" y="260648"/>
            <a:ext cx="8640960" cy="5760640"/>
          </a:xfrm>
        </p:spPr>
        <p:txBody>
          <a:bodyPr>
            <a:normAutofit lnSpcReduction="10000"/>
          </a:bodyPr>
          <a:lstStyle/>
          <a:p>
            <a:endParaRPr lang="en-IN" sz="20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applications in ﬂood prediction can be classiﬁed according to ﬂood resource variables, i.e., water level, river ﬂood, soil moisture, rainfall–discharge, precipitation, river inﬂow, peak ﬂow</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rainfall–runoff, ﬂash ﬂood, rainfall, streamﬂow, seasonal stream ﬂow, ﬂood peak discharge, urban ﬂood, plain ﬂood, groundwater level, rainfall stage, ﬂood frequency analysis, ﬂood quantiles, surge level, extreme ﬂow</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storm surge, typhoon rainfall, and daily </a:t>
            </a:r>
            <a:r>
              <a:rPr lang="en-IN" sz="2400" dirty="0" smtClean="0">
                <a:latin typeface="Times New Roman" panose="02020603050405020304" pitchFamily="18" charset="0"/>
                <a:cs typeface="Times New Roman" panose="02020603050405020304" pitchFamily="18" charset="0"/>
              </a:rPr>
              <a:t>ﬂows.</a:t>
            </a:r>
          </a:p>
          <a:p>
            <a:pPr marL="0" indent="0">
              <a:buNone/>
            </a:pPr>
            <a:endParaRPr lang="en-IN"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combination of these ﬂood resource variables and ML methods was used to implement the complete list of search queries.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ML methods for ﬂood prediction may vary signiﬁcantly according to the application, dataset, and prediction </a:t>
            </a:r>
            <a:r>
              <a:rPr lang="en-US" sz="2400" dirty="0" smtClean="0">
                <a:latin typeface="Times New Roman" panose="02020603050405020304" pitchFamily="18" charset="0"/>
                <a:cs typeface="Times New Roman" panose="02020603050405020304" pitchFamily="18" charset="0"/>
              </a:rPr>
              <a:t>type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8068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764704"/>
            <a:ext cx="8712968" cy="5166320"/>
          </a:xfrm>
        </p:spPr>
        <p:txBody>
          <a:bodyPr>
            <a:normAutofit/>
          </a:bodyPr>
          <a:lstStyle/>
          <a:p>
            <a:r>
              <a:rPr lang="en-US" sz="2400" dirty="0">
                <a:latin typeface="Times New Roman" panose="02020603050405020304" pitchFamily="18" charset="0"/>
                <a:cs typeface="Times New Roman" panose="02020603050405020304" pitchFamily="18" charset="0"/>
              </a:rPr>
              <a:t>This survey identiﬁes the state of the art of ML methods for ﬂood prediction where peer-reviewed articles in top-level subject ﬁelds are </a:t>
            </a:r>
            <a:r>
              <a:rPr lang="en-US" sz="2400" dirty="0" smtClean="0">
                <a:latin typeface="Times New Roman" panose="02020603050405020304" pitchFamily="18" charset="0"/>
                <a:cs typeface="Times New Roman" panose="02020603050405020304" pitchFamily="18" charset="0"/>
              </a:rPr>
              <a:t>reviewed.</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t>Multiple classification algorithms like Linear regression, Random Forest, Decision tree algorithm were compared and evaluated based on their accuracy, and obtained equal accuracy for all the three algorithms i.e., 1.0 </a:t>
            </a:r>
            <a:endParaRPr lang="en-IN" sz="2400" dirty="0" smtClean="0"/>
          </a:p>
          <a:p>
            <a:pPr marL="0" indent="0">
              <a:buNone/>
            </a:pPr>
            <a:endParaRPr lang="en-IN" sz="2400" dirty="0"/>
          </a:p>
          <a:p>
            <a:r>
              <a:rPr lang="en-IN" sz="2400" dirty="0">
                <a:latin typeface="Times New Roman" panose="02020603050405020304" pitchFamily="18" charset="0"/>
                <a:cs typeface="Times New Roman" panose="02020603050405020304" pitchFamily="18" charset="0"/>
              </a:rPr>
              <a:t>Chose decision tree to predict the success of application</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2016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573016"/>
            <a:ext cx="45719" cy="1872208"/>
          </a:xfrm>
        </p:spPr>
        <p:txBody>
          <a:bodyPr/>
          <a:lstStyle/>
          <a:p>
            <a:r>
              <a:rPr lang="en-IN" cap="none" dirty="0" smtClean="0">
                <a:solidFill>
                  <a:schemeClr val="bg2">
                    <a:lumMod val="25000"/>
                    <a:lumOff val="75000"/>
                  </a:schemeClr>
                </a:solidFill>
                <a:effectLst>
                  <a:outerShdw blurRad="38100" dist="38100" dir="2700000" algn="tl">
                    <a:srgbClr val="000000">
                      <a:alpha val="43137"/>
                    </a:srgbClr>
                  </a:outerShdw>
                </a:effectLst>
                <a:latin typeface="Algerian" panose="04020705040A02060702" pitchFamily="82" charset="0"/>
                <a:ea typeface="Arial Unicode MS" panose="020B0604020202020204" pitchFamily="34" charset="-128"/>
                <a:cs typeface="Arial Unicode MS" panose="020B0604020202020204" pitchFamily="34" charset="-128"/>
              </a:rPr>
              <a:t>FLOW CHART</a:t>
            </a:r>
            <a:endParaRPr lang="en-IN" cap="none" dirty="0">
              <a:solidFill>
                <a:schemeClr val="bg2">
                  <a:lumMod val="25000"/>
                  <a:lumOff val="75000"/>
                </a:schemeClr>
              </a:solidFill>
              <a:effectLst>
                <a:outerShdw blurRad="38100" dist="38100" dir="2700000" algn="tl">
                  <a:srgbClr val="000000">
                    <a:alpha val="43137"/>
                  </a:srgbClr>
                </a:outerShdw>
              </a:effectLst>
              <a:latin typeface="Algerian" panose="04020705040A02060702" pitchFamily="82" charset="0"/>
              <a:ea typeface="Arial Unicode MS" panose="020B0604020202020204" pitchFamily="34" charset="-128"/>
              <a:cs typeface="Arial Unicode MS" panose="020B0604020202020204" pitchFamily="34" charset="-128"/>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88640"/>
            <a:ext cx="7848872" cy="6438655"/>
          </a:xfrm>
          <a:prstGeom prst="rect">
            <a:avLst/>
          </a:prstGeom>
        </p:spPr>
      </p:pic>
    </p:spTree>
    <p:extLst>
      <p:ext uri="{BB962C8B-B14F-4D97-AF65-F5344CB8AC3E}">
        <p14:creationId xmlns:p14="http://schemas.microsoft.com/office/powerpoint/2010/main" val="1626356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5402560" cy="1012974"/>
          </a:xfrm>
        </p:spPr>
        <p:txBody>
          <a:bodyPr/>
          <a:lstStyle/>
          <a:p>
            <a:r>
              <a:rPr lang="en-IN" sz="4400" dirty="0" smtClean="0">
                <a:latin typeface="Algerian" panose="04020705040A02060702" pitchFamily="82" charset="0"/>
              </a:rPr>
              <a:t>SOFTWARE DESIGN:</a:t>
            </a:r>
            <a:endParaRPr lang="en-IN" sz="4400" dirty="0">
              <a:latin typeface="Algerian" panose="04020705040A02060702" pitchFamily="82" charset="0"/>
            </a:endParaRPr>
          </a:p>
        </p:txBody>
      </p:sp>
      <p:sp>
        <p:nvSpPr>
          <p:cNvPr id="3" name="Content Placeholder 2"/>
          <p:cNvSpPr>
            <a:spLocks noGrp="1"/>
          </p:cNvSpPr>
          <p:nvPr>
            <p:ph sz="quarter" idx="13"/>
          </p:nvPr>
        </p:nvSpPr>
        <p:spPr>
          <a:xfrm>
            <a:off x="2301280" y="1916832"/>
            <a:ext cx="6519192" cy="2880320"/>
          </a:xfrm>
        </p:spPr>
        <p:txBody>
          <a:bodyPr>
            <a:normAutofit/>
          </a:bodyPr>
          <a:lstStyle/>
          <a:p>
            <a:pPr marL="285750" indent="-285750"/>
            <a:r>
              <a:rPr lang="en-IN" sz="2000" dirty="0">
                <a:latin typeface="Times New Roman" panose="02020603050405020304" pitchFamily="18" charset="0"/>
                <a:cs typeface="Times New Roman" panose="02020603050405020304" pitchFamily="18" charset="0"/>
              </a:rPr>
              <a:t>Jupyter Notebook Environment</a:t>
            </a:r>
          </a:p>
          <a:p>
            <a:pPr marL="285750" indent="-285750"/>
            <a:r>
              <a:rPr lang="en-IN" sz="2000" dirty="0">
                <a:latin typeface="Times New Roman" panose="02020603050405020304" pitchFamily="18" charset="0"/>
                <a:cs typeface="Times New Roman" panose="02020603050405020304" pitchFamily="18" charset="0"/>
              </a:rPr>
              <a:t>Spyder Ide</a:t>
            </a:r>
          </a:p>
          <a:p>
            <a:pPr marL="285750" indent="-285750"/>
            <a:r>
              <a:rPr lang="en-IN" sz="2000" dirty="0">
                <a:latin typeface="Times New Roman" panose="02020603050405020304" pitchFamily="18" charset="0"/>
                <a:cs typeface="Times New Roman" panose="02020603050405020304" pitchFamily="18" charset="0"/>
              </a:rPr>
              <a:t>Machine learning algorithms.</a:t>
            </a:r>
          </a:p>
          <a:p>
            <a:pPr marL="285750" indent="-285750"/>
            <a:r>
              <a:rPr lang="en-IN" sz="2000" dirty="0">
                <a:latin typeface="Times New Roman" panose="02020603050405020304" pitchFamily="18" charset="0"/>
                <a:cs typeface="Times New Roman" panose="02020603050405020304" pitchFamily="18" charset="0"/>
              </a:rPr>
              <a:t>Python (pandas, numpy, matplotlib</a:t>
            </a:r>
            <a:r>
              <a:rPr lang="en-IN" sz="2000" dirty="0" smtClean="0">
                <a:latin typeface="Times New Roman" panose="02020603050405020304" pitchFamily="18" charset="0"/>
                <a:cs typeface="Times New Roman" panose="02020603050405020304" pitchFamily="18" charset="0"/>
              </a:rPr>
              <a:t>, seaborn, sklearn</a:t>
            </a:r>
            <a:r>
              <a:rPr lang="en-IN" sz="2000" dirty="0">
                <a:latin typeface="Times New Roman" panose="02020603050405020304" pitchFamily="18" charset="0"/>
                <a:cs typeface="Times New Roman" panose="02020603050405020304" pitchFamily="18" charset="0"/>
              </a:rPr>
              <a:t>)</a:t>
            </a:r>
          </a:p>
          <a:p>
            <a:pPr marL="285750" indent="-285750"/>
            <a:r>
              <a:rPr lang="en-IN" sz="2000" dirty="0">
                <a:latin typeface="Times New Roman" panose="02020603050405020304" pitchFamily="18" charset="0"/>
                <a:cs typeface="Times New Roman" panose="02020603050405020304" pitchFamily="18" charset="0"/>
              </a:rPr>
              <a:t>HTML</a:t>
            </a:r>
          </a:p>
          <a:p>
            <a:pPr marL="285750" indent="-285750"/>
            <a:r>
              <a:rPr lang="en-IN" sz="2000" dirty="0">
                <a:latin typeface="Times New Roman" panose="02020603050405020304" pitchFamily="18" charset="0"/>
                <a:cs typeface="Times New Roman" panose="02020603050405020304" pitchFamily="18" charset="0"/>
              </a:rPr>
              <a:t>Flask</a:t>
            </a:r>
          </a:p>
          <a:p>
            <a:endParaRPr lang="en-IN" sz="1800" dirty="0"/>
          </a:p>
        </p:txBody>
      </p:sp>
    </p:spTree>
    <p:extLst>
      <p:ext uri="{BB962C8B-B14F-4D97-AF65-F5344CB8AC3E}">
        <p14:creationId xmlns:p14="http://schemas.microsoft.com/office/powerpoint/2010/main" val="3624411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800" y="1219370"/>
            <a:ext cx="4424609" cy="523220"/>
          </a:xfrm>
          <a:prstGeom prst="rect">
            <a:avLst/>
          </a:prstGeom>
          <a:noFill/>
        </p:spPr>
        <p:txBody>
          <a:bodyPr wrap="none" rtlCol="0">
            <a:spAutoFit/>
          </a:bodyPr>
          <a:lstStyle/>
          <a:p>
            <a:r>
              <a:rPr lang="en-IN" sz="2800" dirty="0" smtClean="0"/>
              <a:t>Dataset used for the experiment</a:t>
            </a:r>
            <a:r>
              <a:rPr lang="en-IN" dirty="0" smtClean="0"/>
              <a: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916832"/>
            <a:ext cx="8352928" cy="4464496"/>
          </a:xfrm>
          <a:prstGeom prst="rect">
            <a:avLst/>
          </a:prstGeom>
        </p:spPr>
      </p:pic>
      <p:sp>
        <p:nvSpPr>
          <p:cNvPr id="9" name="Rectangle 8"/>
          <p:cNvSpPr/>
          <p:nvPr/>
        </p:nvSpPr>
        <p:spPr>
          <a:xfrm>
            <a:off x="179512" y="429500"/>
            <a:ext cx="8308685" cy="707886"/>
          </a:xfrm>
          <a:prstGeom prst="rect">
            <a:avLst/>
          </a:prstGeom>
          <a:noFill/>
        </p:spPr>
        <p:txBody>
          <a:bodyPr wrap="none" lIns="91440" tIns="45720" rIns="91440" bIns="45720">
            <a:spAutoFit/>
          </a:bodyPr>
          <a:lstStyle/>
          <a:p>
            <a:pPr algn="ctr"/>
            <a:r>
              <a:rPr lang="en-IN" sz="4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Poor Richard" panose="02080502050505020702" pitchFamily="18" charset="0"/>
              </a:rPr>
              <a:t>A SLOPPY  VIEW OF THE  EXPERIMENT</a:t>
            </a:r>
            <a:endParaRPr lang="en-IN" sz="4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20489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12776"/>
            <a:ext cx="7416824" cy="4880689"/>
          </a:xfrm>
          <a:prstGeom prst="rect">
            <a:avLst/>
          </a:prstGeom>
        </p:spPr>
      </p:pic>
      <p:sp>
        <p:nvSpPr>
          <p:cNvPr id="4" name="Rectangle 3"/>
          <p:cNvSpPr/>
          <p:nvPr/>
        </p:nvSpPr>
        <p:spPr>
          <a:xfrm>
            <a:off x="156943" y="260648"/>
            <a:ext cx="3297762" cy="923330"/>
          </a:xfrm>
          <a:prstGeom prst="rect">
            <a:avLst/>
          </a:prstGeom>
          <a:noFill/>
        </p:spPr>
        <p:txBody>
          <a:bodyPr wrap="none" lIns="91440" tIns="45720" rIns="91440" bIns="45720">
            <a:spAutoFit/>
          </a:bodyPr>
          <a:lstStyle/>
          <a:p>
            <a:pPr algn="ctr"/>
            <a:r>
              <a:rPr lang="en-US"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HEAT MAP: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3797317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28" y="1176300"/>
            <a:ext cx="5665723" cy="3692860"/>
          </a:xfrm>
          <a:prstGeom prst="rect">
            <a:avLst/>
          </a:prstGeom>
        </p:spPr>
      </p:pic>
      <p:sp>
        <p:nvSpPr>
          <p:cNvPr id="3" name="Rectangle 2"/>
          <p:cNvSpPr/>
          <p:nvPr/>
        </p:nvSpPr>
        <p:spPr>
          <a:xfrm>
            <a:off x="251520" y="188640"/>
            <a:ext cx="7560840" cy="830997"/>
          </a:xfrm>
          <a:prstGeom prst="rect">
            <a:avLst/>
          </a:prstGeom>
        </p:spPr>
        <p:txBody>
          <a:bodyPr wrap="square">
            <a:spAutoFit/>
          </a:bodyPr>
          <a:lstStyle/>
          <a:p>
            <a:r>
              <a:rPr lang="en-IN" sz="2400" b="1" dirty="0" smtClean="0"/>
              <a:t>Comparision </a:t>
            </a:r>
            <a:r>
              <a:rPr lang="en-IN" sz="2400" b="1" dirty="0"/>
              <a:t>of accuracies between linear, decision tree and random forest regression</a:t>
            </a:r>
            <a:r>
              <a:rPr lang="en-IN" b="1" dirty="0"/>
              <a:t>:</a:t>
            </a:r>
          </a:p>
        </p:txBody>
      </p:sp>
      <p:graphicFrame>
        <p:nvGraphicFramePr>
          <p:cNvPr id="4" name="Table 3"/>
          <p:cNvGraphicFramePr>
            <a:graphicFrameLocks noGrp="1"/>
          </p:cNvGraphicFramePr>
          <p:nvPr>
            <p:extLst>
              <p:ext uri="{D42A27DB-BD31-4B8C-83A1-F6EECF244321}">
                <p14:modId xmlns:p14="http://schemas.microsoft.com/office/powerpoint/2010/main" val="1296544603"/>
              </p:ext>
            </p:extLst>
          </p:nvPr>
        </p:nvGraphicFramePr>
        <p:xfrm>
          <a:off x="4499992" y="5013176"/>
          <a:ext cx="4431464" cy="1495931"/>
        </p:xfrm>
        <a:graphic>
          <a:graphicData uri="http://schemas.openxmlformats.org/drawingml/2006/table">
            <a:tbl>
              <a:tblPr firstRow="1" bandRow="1">
                <a:tableStyleId>{7E9639D4-E3E2-4D34-9284-5A2195B3D0D7}</a:tableStyleId>
              </a:tblPr>
              <a:tblGrid>
                <a:gridCol w="2621952"/>
                <a:gridCol w="1809512"/>
              </a:tblGrid>
              <a:tr h="383411">
                <a:tc>
                  <a:txBody>
                    <a:bodyPr/>
                    <a:lstStyle/>
                    <a:p>
                      <a:r>
                        <a:rPr lang="en-IN" dirty="0" smtClean="0"/>
                        <a:t>Algorithm</a:t>
                      </a:r>
                      <a:endParaRPr lang="en-IN" dirty="0"/>
                    </a:p>
                  </a:txBody>
                  <a:tcPr/>
                </a:tc>
                <a:tc>
                  <a:txBody>
                    <a:bodyPr/>
                    <a:lstStyle/>
                    <a:p>
                      <a:r>
                        <a:rPr lang="en-IN" dirty="0" smtClean="0"/>
                        <a:t>Accuracy</a:t>
                      </a:r>
                      <a:endParaRPr lang="en-IN" dirty="0"/>
                    </a:p>
                  </a:txBody>
                  <a:tcPr/>
                </a:tc>
              </a:tr>
              <a:tr h="370840">
                <a:tc>
                  <a:txBody>
                    <a:bodyPr/>
                    <a:lstStyle/>
                    <a:p>
                      <a:r>
                        <a:rPr lang="en-IN" dirty="0" smtClean="0"/>
                        <a:t>Linear</a:t>
                      </a:r>
                      <a:r>
                        <a:rPr lang="en-IN" baseline="0" dirty="0" smtClean="0"/>
                        <a:t> regression</a:t>
                      </a:r>
                      <a:endParaRPr lang="en-IN" dirty="0"/>
                    </a:p>
                  </a:txBody>
                  <a:tcPr/>
                </a:tc>
                <a:tc>
                  <a:txBody>
                    <a:bodyPr/>
                    <a:lstStyle/>
                    <a:p>
                      <a:r>
                        <a:rPr lang="en-IN" dirty="0" smtClean="0"/>
                        <a:t>100%</a:t>
                      </a:r>
                      <a:endParaRPr lang="en-IN" dirty="0"/>
                    </a:p>
                  </a:txBody>
                  <a:tcPr/>
                </a:tc>
              </a:tr>
              <a:tr h="370840">
                <a:tc>
                  <a:txBody>
                    <a:bodyPr/>
                    <a:lstStyle/>
                    <a:p>
                      <a:r>
                        <a:rPr lang="en-IN" dirty="0" smtClean="0"/>
                        <a:t>Decision tree</a:t>
                      </a:r>
                      <a:endParaRPr lang="en-IN" dirty="0"/>
                    </a:p>
                  </a:txBody>
                  <a:tcPr/>
                </a:tc>
                <a:tc>
                  <a:txBody>
                    <a:bodyPr/>
                    <a:lstStyle/>
                    <a:p>
                      <a:r>
                        <a:rPr lang="en-IN" dirty="0" smtClean="0"/>
                        <a:t>100%</a:t>
                      </a:r>
                      <a:endParaRPr lang="en-IN" dirty="0"/>
                    </a:p>
                  </a:txBody>
                  <a:tcPr/>
                </a:tc>
              </a:tr>
              <a:tr h="370840">
                <a:tc>
                  <a:txBody>
                    <a:bodyPr/>
                    <a:lstStyle/>
                    <a:p>
                      <a:r>
                        <a:rPr lang="en-IN" dirty="0" smtClean="0"/>
                        <a:t>Random forest</a:t>
                      </a:r>
                      <a:endParaRPr lang="en-IN" dirty="0"/>
                    </a:p>
                  </a:txBody>
                  <a:tcPr/>
                </a:tc>
                <a:tc>
                  <a:txBody>
                    <a:bodyPr/>
                    <a:lstStyle/>
                    <a:p>
                      <a:r>
                        <a:rPr lang="en-IN" dirty="0" smtClean="0"/>
                        <a:t>100%</a:t>
                      </a:r>
                      <a:endParaRPr lang="en-IN" dirty="0"/>
                    </a:p>
                  </a:txBody>
                  <a:tcPr/>
                </a:tc>
              </a:tr>
            </a:tbl>
          </a:graphicData>
        </a:graphic>
      </p:graphicFrame>
      <p:sp>
        <p:nvSpPr>
          <p:cNvPr id="5" name="TextBox 4"/>
          <p:cNvSpPr txBox="1"/>
          <p:nvPr/>
        </p:nvSpPr>
        <p:spPr>
          <a:xfrm>
            <a:off x="6300192" y="1658891"/>
            <a:ext cx="2520280" cy="1815882"/>
          </a:xfrm>
          <a:prstGeom prst="rect">
            <a:avLst/>
          </a:prstGeom>
          <a:noFill/>
        </p:spPr>
        <p:txBody>
          <a:bodyPr wrap="square" rtlCol="0">
            <a:spAutoFit/>
          </a:bodyPr>
          <a:lstStyle/>
          <a:p>
            <a:r>
              <a:rPr lang="en-IN" sz="2000" dirty="0" smtClean="0"/>
              <a:t>Obtained equal accuracy in all the 3 algorithms</a:t>
            </a:r>
            <a:r>
              <a:rPr lang="en-IN" dirty="0"/>
              <a:t> </a:t>
            </a:r>
            <a:r>
              <a:rPr lang="en-IN" dirty="0" smtClean="0"/>
              <a:t>i.e., linear regression, decision tree and random forest algorithms are resulted 100% accuracy.</a:t>
            </a:r>
            <a:endParaRPr lang="en-IN" dirty="0"/>
          </a:p>
        </p:txBody>
      </p:sp>
    </p:spTree>
    <p:extLst>
      <p:ext uri="{BB962C8B-B14F-4D97-AF65-F5344CB8AC3E}">
        <p14:creationId xmlns:p14="http://schemas.microsoft.com/office/powerpoint/2010/main" val="2371639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3365</TotalTime>
  <Words>484</Words>
  <Application>Microsoft Office PowerPoint</Application>
  <PresentationFormat>On-screen Show (4:3)</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Horizon</vt:lpstr>
      <vt:lpstr>PowerPoint Presentation</vt:lpstr>
      <vt:lpstr>PowerPoint Presentation</vt:lpstr>
      <vt:lpstr>PowerPoint Presentation</vt:lpstr>
      <vt:lpstr>PowerPoint Presentation</vt:lpstr>
      <vt:lpstr>FLOW CHART</vt:lpstr>
      <vt:lpstr>SOFTWARE DESIGN:</vt:lpstr>
      <vt:lpstr>PowerPoint Presentation</vt:lpstr>
      <vt:lpstr>PowerPoint Presentation</vt:lpstr>
      <vt:lpstr>PowerPoint Presentation</vt:lpstr>
      <vt:lpstr>RESULT:</vt:lpstr>
      <vt:lpstr>CONCLUSION:</vt:lpstr>
      <vt:lpstr>THANK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72</cp:revision>
  <dcterms:created xsi:type="dcterms:W3CDTF">2020-09-23T05:50:49Z</dcterms:created>
  <dcterms:modified xsi:type="dcterms:W3CDTF">2020-09-30T15:47:04Z</dcterms:modified>
</cp:coreProperties>
</file>