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1" r:id="rId1"/>
  </p:sldMasterIdLst>
  <p:notesMasterIdLst>
    <p:notesMasterId r:id="rId14"/>
  </p:notesMasterIdLst>
  <p:sldIdLst>
    <p:sldId id="256" r:id="rId2"/>
    <p:sldId id="272" r:id="rId3"/>
    <p:sldId id="257" r:id="rId4"/>
    <p:sldId id="258" r:id="rId5"/>
    <p:sldId id="269" r:id="rId6"/>
    <p:sldId id="263" r:id="rId7"/>
    <p:sldId id="264" r:id="rId8"/>
    <p:sldId id="270" r:id="rId9"/>
    <p:sldId id="271"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25" autoAdjust="0"/>
    <p:restoredTop sz="95238" autoAdjust="0"/>
  </p:normalViewPr>
  <p:slideViewPr>
    <p:cSldViewPr snapToGrid="0">
      <p:cViewPr varScale="1">
        <p:scale>
          <a:sx n="82" d="100"/>
          <a:sy n="82" d="100"/>
        </p:scale>
        <p:origin x="739" y="4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44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20097A-E3F6-4500-8359-FEBB2880A54A}" type="datetimeFigureOut">
              <a:rPr lang="en-US" smtClean="0"/>
              <a:pPr/>
              <a:t>9/29/2020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C0F71B-43C6-40F4-8D15-FBEC8529FFBC}" type="slidenum">
              <a:rPr lang="en-US" smtClean="0"/>
              <a:pPr/>
              <a:t>‹#›</a:t>
            </a:fld>
            <a:endParaRPr lang="en-US"/>
          </a:p>
        </p:txBody>
      </p:sp>
    </p:spTree>
    <p:extLst>
      <p:ext uri="{BB962C8B-B14F-4D97-AF65-F5344CB8AC3E}">
        <p14:creationId xmlns:p14="http://schemas.microsoft.com/office/powerpoint/2010/main" val="4051775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9/29/2020</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59068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37189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401493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84107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918209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767596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255613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590094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39186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56796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55439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9/29/2020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41613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9/29/2020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86443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pPr/>
              <a:t>9/29/2020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48762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9/29/2020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95069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49603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23855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9/29/2020</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9411370"/>
      </p:ext>
    </p:extLst>
  </p:cSld>
  <p:clrMap bg1="dk1" tx1="lt1" bg2="dk2" tx2="lt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 id="2147483826" r:id="rId15"/>
    <p:sldLayoutId id="2147483827" r:id="rId16"/>
    <p:sldLayoutId id="2147483828"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0316" y="141667"/>
            <a:ext cx="9066728" cy="3429407"/>
          </a:xfrm>
        </p:spPr>
        <p:txBody>
          <a:bodyPr>
            <a:normAutofit/>
          </a:bodyPr>
          <a:lstStyle/>
          <a:p>
            <a:r>
              <a:rPr lang="en-IN" sz="4000" b="1" dirty="0">
                <a:solidFill>
                  <a:srgbClr val="FFFF00"/>
                </a:solidFill>
                <a:latin typeface="Algerian" panose="04020705040A02060702" pitchFamily="82" charset="0"/>
                <a:cs typeface="Times New Roman" panose="02020603050405020304" pitchFamily="18" charset="0"/>
              </a:rPr>
              <a:t>NUTRITION aNALYSIS USING IMAGE CLASSIFICATION</a:t>
            </a:r>
            <a:br>
              <a:rPr lang="en-IN" sz="2800" b="1" dirty="0">
                <a:latin typeface="Times New Roman" panose="02020603050405020304" pitchFamily="18" charset="0"/>
                <a:cs typeface="Times New Roman" panose="02020603050405020304" pitchFamily="18" charset="0"/>
              </a:rPr>
            </a:br>
            <a:br>
              <a:rPr lang="en-IN" sz="2800" b="1" dirty="0">
                <a:latin typeface="Times New Roman" panose="02020603050405020304" pitchFamily="18" charset="0"/>
                <a:cs typeface="Times New Roman" panose="02020603050405020304" pitchFamily="18" charset="0"/>
              </a:rPr>
            </a:br>
            <a:r>
              <a:rPr lang="en-IN" sz="2400" dirty="0">
                <a:solidFill>
                  <a:srgbClr val="FF0000"/>
                </a:solidFill>
                <a:latin typeface="Times New Roman" panose="02020603050405020304" pitchFamily="18" charset="0"/>
                <a:cs typeface="Times New Roman" panose="02020603050405020304" pitchFamily="18" charset="0"/>
              </a:rPr>
              <a:t>BY</a:t>
            </a:r>
            <a:r>
              <a:rPr lang="en-IN" sz="2400" b="1" dirty="0">
                <a:solidFill>
                  <a:srgbClr val="FF0000"/>
                </a:solidFill>
                <a:latin typeface="Times New Roman" panose="02020603050405020304" pitchFamily="18" charset="0"/>
                <a:cs typeface="Times New Roman" panose="02020603050405020304" pitchFamily="18" charset="0"/>
              </a:rPr>
              <a:t> </a:t>
            </a:r>
            <a:r>
              <a:rPr lang="en-IN" sz="2400" dirty="0">
                <a:solidFill>
                  <a:srgbClr val="FF0000"/>
                </a:solidFill>
                <a:latin typeface="Times New Roman" panose="02020603050405020304" pitchFamily="18" charset="0"/>
                <a:cs typeface="Times New Roman" panose="02020603050405020304" pitchFamily="18" charset="0"/>
              </a:rPr>
              <a:t>DEEP LEARNING &amp; CONVOLUTION NEURAL NETWORK </a:t>
            </a:r>
            <a:br>
              <a:rPr lang="en-IN" sz="2400" b="1"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             </a:t>
            </a:r>
            <a:br>
              <a:rPr lang="en-IN" sz="2000" dirty="0"/>
            </a:br>
            <a:br>
              <a:rPr lang="en-IN" sz="2000" dirty="0"/>
            </a:br>
            <a:r>
              <a:rPr lang="en-IN" sz="2400" b="1" dirty="0">
                <a:latin typeface="Times New Roman" panose="02020603050405020304" pitchFamily="18" charset="0"/>
                <a:cs typeface="Times New Roman" panose="02020603050405020304" pitchFamily="18" charset="0"/>
              </a:rPr>
              <a:t> Smart-Bridge Remote  Internship Program  2020</a:t>
            </a:r>
            <a:endParaRPr lang="en-IN" sz="2400" b="1" dirty="0"/>
          </a:p>
        </p:txBody>
      </p:sp>
      <p:sp>
        <p:nvSpPr>
          <p:cNvPr id="3" name="Subtitle 2"/>
          <p:cNvSpPr>
            <a:spLocks noGrp="1"/>
          </p:cNvSpPr>
          <p:nvPr>
            <p:ph type="subTitle" idx="1"/>
          </p:nvPr>
        </p:nvSpPr>
        <p:spPr>
          <a:xfrm>
            <a:off x="5184559" y="4279037"/>
            <a:ext cx="6853561" cy="3132755"/>
          </a:xfrm>
        </p:spPr>
        <p:txBody>
          <a:bodyPr>
            <a:normAutofit lnSpcReduction="10000"/>
          </a:bodyPr>
          <a:lstStyle/>
          <a:p>
            <a:r>
              <a:rPr lang="en-IN" b="1" dirty="0">
                <a:solidFill>
                  <a:srgbClr val="00B0F0"/>
                </a:solidFill>
                <a:latin typeface="Times New Roman" panose="02020603050405020304" pitchFamily="18" charset="0"/>
                <a:cs typeface="Times New Roman" panose="02020603050405020304" pitchFamily="18" charset="0"/>
              </a:rPr>
              <a:t>Developed By:        Vivek  Gupta            </a:t>
            </a:r>
            <a:r>
              <a:rPr lang="en-IN" sz="2000" b="1" dirty="0">
                <a:solidFill>
                  <a:srgbClr val="00B0F0"/>
                </a:solidFill>
                <a:latin typeface="Times New Roman" panose="02020603050405020304" pitchFamily="18" charset="0"/>
                <a:cs typeface="Times New Roman" panose="02020603050405020304" pitchFamily="18" charset="0"/>
              </a:rPr>
              <a:t>                                        </a:t>
            </a:r>
          </a:p>
          <a:p>
            <a:r>
              <a:rPr lang="en-IN" sz="2000" b="1" dirty="0">
                <a:solidFill>
                  <a:srgbClr val="00B0F0"/>
                </a:solidFill>
                <a:latin typeface="Times New Roman" panose="02020603050405020304" pitchFamily="18" charset="0"/>
                <a:cs typeface="Times New Roman" panose="02020603050405020304" pitchFamily="18" charset="0"/>
              </a:rPr>
              <a:t>Darshan Gondakar</a:t>
            </a:r>
            <a:endParaRPr lang="en-IN" sz="2000" dirty="0">
              <a:solidFill>
                <a:srgbClr val="00B0F0"/>
              </a:solidFill>
              <a:latin typeface="Times New Roman" panose="02020603050405020304" pitchFamily="18" charset="0"/>
              <a:cs typeface="Times New Roman" panose="02020603050405020304" pitchFamily="18" charset="0"/>
            </a:endParaRPr>
          </a:p>
          <a:p>
            <a:r>
              <a:rPr lang="en-IN" sz="2000" b="1" dirty="0">
                <a:solidFill>
                  <a:srgbClr val="00B0F0"/>
                </a:solidFill>
                <a:latin typeface="Times New Roman" panose="02020603050405020304" pitchFamily="18" charset="0"/>
                <a:cs typeface="Times New Roman" panose="02020603050405020304" pitchFamily="18" charset="0"/>
              </a:rPr>
              <a:t>Dhanush G Pattanashetti</a:t>
            </a:r>
            <a:r>
              <a:rPr lang="en-US" sz="2000" dirty="0">
                <a:solidFill>
                  <a:srgbClr val="00B0F0"/>
                </a:solidFill>
                <a:effectLst/>
                <a:latin typeface="Times New Roman" panose="02020603050405020304" pitchFamily="18" charset="0"/>
                <a:cs typeface="Times New Roman" panose="02020603050405020304" pitchFamily="18" charset="0"/>
              </a:rPr>
              <a:t>                             </a:t>
            </a:r>
          </a:p>
          <a:p>
            <a:r>
              <a:rPr lang="en-US" sz="2000" b="1" dirty="0">
                <a:solidFill>
                  <a:srgbClr val="00B0F0"/>
                </a:solidFill>
                <a:effectLst/>
                <a:latin typeface="Times New Roman" panose="02020603050405020304" pitchFamily="18" charset="0"/>
                <a:cs typeface="Times New Roman" panose="02020603050405020304" pitchFamily="18" charset="0"/>
              </a:rPr>
              <a:t>Niranjan S</a:t>
            </a:r>
            <a:endParaRPr lang="en-IN" sz="2000" b="1" dirty="0">
              <a:solidFill>
                <a:srgbClr val="00B0F0"/>
              </a:solidFill>
              <a:effectLst/>
              <a:latin typeface="Times New Roman" panose="02020603050405020304" pitchFamily="18" charset="0"/>
              <a:cs typeface="Times New Roman" panose="02020603050405020304" pitchFamily="18" charset="0"/>
            </a:endParaRPr>
          </a:p>
          <a:p>
            <a:r>
              <a:rPr lang="en-IN" sz="2000" b="1" dirty="0">
                <a:solidFill>
                  <a:srgbClr val="00B0F0"/>
                </a:solidFill>
                <a:effectLst/>
                <a:latin typeface="Times New Roman" panose="02020603050405020304" pitchFamily="18" charset="0"/>
                <a:cs typeface="Times New Roman" panose="02020603050405020304" pitchFamily="18" charset="0"/>
              </a:rPr>
              <a:t> Sayed Maaz</a:t>
            </a:r>
            <a:r>
              <a:rPr lang="en-IN" sz="2000" b="1" dirty="0">
                <a:solidFill>
                  <a:srgbClr val="00B0F0"/>
                </a:solidFill>
                <a:latin typeface="Times New Roman" panose="02020603050405020304" pitchFamily="18" charset="0"/>
                <a:cs typeface="Times New Roman" panose="02020603050405020304" pitchFamily="18" charset="0"/>
              </a:rPr>
              <a:t> </a:t>
            </a:r>
            <a:endParaRPr lang="en-IN" b="1" dirty="0">
              <a:solidFill>
                <a:srgbClr val="00B0F0"/>
              </a:solidFill>
              <a:latin typeface="Times New Roman" panose="02020603050405020304" pitchFamily="18" charset="0"/>
              <a:cs typeface="Times New Roman" panose="02020603050405020304" pitchFamily="18" charset="0"/>
            </a:endParaRPr>
          </a:p>
          <a:p>
            <a:r>
              <a:rPr lang="en-US" sz="2000" b="1" dirty="0">
                <a:solidFill>
                  <a:srgbClr val="00B0F0"/>
                </a:solidFill>
                <a:latin typeface="Times New Roman" panose="02020603050405020304" pitchFamily="18" charset="0"/>
                <a:cs typeface="Times New Roman" panose="02020603050405020304" pitchFamily="18" charset="0"/>
              </a:rPr>
              <a:t>                                           </a:t>
            </a:r>
          </a:p>
          <a:p>
            <a:r>
              <a:rPr lang="en-US" sz="2000" b="1" dirty="0">
                <a:latin typeface="Times New Roman" panose="02020603050405020304" pitchFamily="18" charset="0"/>
                <a:cs typeface="Times New Roman" panose="02020603050405020304" pitchFamily="18" charset="0"/>
              </a:rPr>
              <a:t>                 </a:t>
            </a:r>
          </a:p>
          <a:p>
            <a:endParaRPr lang="en-IN" sz="2000" b="1" dirty="0">
              <a:latin typeface="Times New Roman" panose="02020603050405020304" pitchFamily="18"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1524013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4851" y="334852"/>
            <a:ext cx="11398407" cy="6370748"/>
          </a:xfrm>
        </p:spPr>
        <p:txBody>
          <a:bodyPr>
            <a:normAutofit/>
          </a:bodyPr>
          <a:lstStyle/>
          <a:p>
            <a:pPr marL="0" indent="0">
              <a:buNone/>
            </a:pPr>
            <a:endParaRPr lang="en-US" sz="8600" dirty="0">
              <a:effectLst/>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a:p>
            <a:pPr marL="0" indent="0">
              <a:buNone/>
            </a:pPr>
            <a:endParaRPr lang="en-IN" sz="2600" dirty="0">
              <a:latin typeface="Times New Roman" panose="02020603050405020304" pitchFamily="18" charset="0"/>
              <a:cs typeface="Times New Roman" panose="02020603050405020304" pitchFamily="18" charset="0"/>
            </a:endParaRPr>
          </a:p>
          <a:p>
            <a:pPr marL="0" indent="0">
              <a:buNone/>
            </a:pPr>
            <a:endParaRPr lang="en-IN" sz="2900" dirty="0">
              <a:latin typeface="Times New Roman" panose="02020603050405020304" pitchFamily="18" charset="0"/>
              <a:cs typeface="Times New Roman" panose="02020603050405020304" pitchFamily="18" charset="0"/>
            </a:endParaRPr>
          </a:p>
          <a:p>
            <a:endParaRPr lang="en-IN" sz="2900" dirty="0">
              <a:latin typeface="Times New Roman" panose="02020603050405020304" pitchFamily="18" charset="0"/>
              <a:cs typeface="Times New Roman" panose="02020603050405020304" pitchFamily="18" charset="0"/>
            </a:endParaRP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
        <p:nvSpPr>
          <p:cNvPr id="2" name="Rectangle 1"/>
          <p:cNvSpPr/>
          <p:nvPr/>
        </p:nvSpPr>
        <p:spPr>
          <a:xfrm>
            <a:off x="1863145" y="1029209"/>
            <a:ext cx="10328855" cy="4788362"/>
          </a:xfrm>
          <a:prstGeom prst="rect">
            <a:avLst/>
          </a:prstGeom>
        </p:spPr>
        <p:txBody>
          <a:bodyPr wrap="square">
            <a:spAutoFit/>
          </a:bodyPr>
          <a:lstStyle/>
          <a:p>
            <a:pPr marL="5715" indent="-6350" algn="just">
              <a:lnSpc>
                <a:spcPct val="107000"/>
              </a:lnSpc>
              <a:spcAft>
                <a:spcPts val="765"/>
              </a:spcAft>
            </a:pPr>
            <a:r>
              <a:rPr lang="en-IN" sz="2400" b="1" dirty="0">
                <a:solidFill>
                  <a:srgbClr val="FF0000"/>
                </a:solidFill>
                <a:latin typeface="Algerian" panose="04020705040A02060702" pitchFamily="82" charset="0"/>
                <a:ea typeface="Times New Roman" panose="02020603050405020304" pitchFamily="18" charset="0"/>
                <a:cs typeface="Times New Roman" panose="02020603050405020304" pitchFamily="18" charset="0"/>
              </a:rPr>
              <a:t>								  Advantages</a:t>
            </a:r>
            <a:r>
              <a:rPr lang="en-IN" sz="24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IN" sz="2400" dirty="0">
                <a:latin typeface="Times New Roman" panose="02020603050405020304" pitchFamily="18" charset="0"/>
                <a:ea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marL="342900" marR="221615" lvl="0" indent="-342900" fontAlgn="base">
              <a:lnSpc>
                <a:spcPct val="105000"/>
              </a:lnSpc>
              <a:spcAft>
                <a:spcPts val="820"/>
              </a:spcAft>
              <a:buClr>
                <a:srgbClr val="000000"/>
              </a:buClr>
              <a:buSzPts val="1200"/>
              <a:buFont typeface="+mj-lt"/>
              <a:buAutoNum type="arabicPeriod"/>
            </a:pPr>
            <a:r>
              <a:rPr lang="en-IN" sz="2400"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1. Nutrition Analysis of fruits is easy to implement and understand.  </a:t>
            </a:r>
          </a:p>
          <a:p>
            <a:pPr marL="342900" marR="221615" lvl="0" indent="-342900" fontAlgn="base">
              <a:lnSpc>
                <a:spcPct val="105000"/>
              </a:lnSpc>
              <a:spcAft>
                <a:spcPts val="820"/>
              </a:spcAft>
              <a:buClr>
                <a:srgbClr val="000000"/>
              </a:buClr>
              <a:buSzPts val="1200"/>
              <a:buFont typeface="+mj-lt"/>
              <a:buAutoNum type="arabicPeriod"/>
            </a:pPr>
            <a:r>
              <a:rPr lang="en-IN" sz="2400"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2. Some processed fruits and homemade apple juice, grape juice are healthy    	   choices that can be harmless.  </a:t>
            </a:r>
          </a:p>
          <a:p>
            <a:pPr marL="342900" marR="221615" lvl="0" indent="-342900" fontAlgn="base">
              <a:lnSpc>
                <a:spcPct val="105000"/>
              </a:lnSpc>
              <a:spcAft>
                <a:spcPts val="820"/>
              </a:spcAft>
              <a:buClr>
                <a:srgbClr val="000000"/>
              </a:buClr>
              <a:buSzPts val="1200"/>
              <a:buFont typeface="+mj-lt"/>
              <a:buAutoNum type="arabicPeriod"/>
            </a:pPr>
            <a:r>
              <a:rPr lang="en-IN" sz="2400"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3. It is applicable in training and test-time  </a:t>
            </a:r>
          </a:p>
          <a:p>
            <a:pPr marL="342900" marR="221615" lvl="0" indent="-342900" fontAlgn="base">
              <a:lnSpc>
                <a:spcPct val="105000"/>
              </a:lnSpc>
              <a:spcAft>
                <a:spcPts val="820"/>
              </a:spcAft>
              <a:buClr>
                <a:srgbClr val="000000"/>
              </a:buClr>
              <a:buSzPts val="1200"/>
              <a:buFont typeface="+mj-lt"/>
              <a:buAutoNum type="arabicPeriod"/>
            </a:pPr>
            <a:r>
              <a:rPr lang="en-IN" sz="2400"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4. It tells the nutritional value of the fruit just by seeing the fruit image.  </a:t>
            </a:r>
          </a:p>
          <a:p>
            <a:pPr marL="8890">
              <a:lnSpc>
                <a:spcPct val="107000"/>
              </a:lnSpc>
              <a:spcAft>
                <a:spcPts val="825"/>
              </a:spcAft>
            </a:pPr>
            <a:r>
              <a:rPr lang="en-IN"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IN"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a:p>
            <a:pPr marL="5715" indent="-6350" algn="just">
              <a:lnSpc>
                <a:spcPct val="107000"/>
              </a:lnSpc>
              <a:spcAft>
                <a:spcPts val="765"/>
              </a:spcAft>
            </a:pPr>
            <a:r>
              <a:rPr lang="en-IN" sz="2400" b="1" dirty="0">
                <a:solidFill>
                  <a:srgbClr val="FF0000"/>
                </a:solidFill>
                <a:latin typeface="Algerian" panose="04020705040A02060702" pitchFamily="82" charset="0"/>
                <a:ea typeface="Times New Roman" panose="02020603050405020304" pitchFamily="18" charset="0"/>
                <a:cs typeface="Times New Roman" panose="02020603050405020304" pitchFamily="18" charset="0"/>
              </a:rPr>
              <a:t>								Disadvantages</a:t>
            </a:r>
            <a:r>
              <a:rPr lang="en-IN" sz="24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IN" sz="2400" b="1" dirty="0">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ea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marL="342900" marR="221615" lvl="0" indent="-342900" fontAlgn="base">
              <a:lnSpc>
                <a:spcPct val="105000"/>
              </a:lnSpc>
              <a:spcAft>
                <a:spcPts val="820"/>
              </a:spcAft>
              <a:buClr>
                <a:srgbClr val="000000"/>
              </a:buClr>
              <a:buSzPts val="1200"/>
              <a:buFont typeface="+mj-lt"/>
              <a:buAutoNum type="arabicPeriod"/>
            </a:pPr>
            <a:r>
              <a:rPr lang="en-IN" sz="2400"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1. It produces correlated images.  </a:t>
            </a:r>
          </a:p>
          <a:p>
            <a:pPr marL="342900" marR="221615" lvl="0" indent="-342900" fontAlgn="base">
              <a:lnSpc>
                <a:spcPct val="105000"/>
              </a:lnSpc>
              <a:spcAft>
                <a:spcPts val="820"/>
              </a:spcAft>
              <a:buClr>
                <a:srgbClr val="000000"/>
              </a:buClr>
              <a:buSzPts val="1200"/>
              <a:buFont typeface="+mj-lt"/>
              <a:buAutoNum type="arabicPeriod"/>
            </a:pPr>
            <a:r>
              <a:rPr lang="en-IN" sz="2400"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2. It easily generates anatomically incorrect examples.  </a:t>
            </a:r>
            <a:endParaRPr lang="en-IN" sz="24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7594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09859" y="476518"/>
            <a:ext cx="10264462" cy="7078861"/>
          </a:xfrm>
          <a:prstGeom prst="rect">
            <a:avLst/>
          </a:prstGeom>
        </p:spPr>
        <p:txBody>
          <a:bodyPr wrap="square">
            <a:spAutoFit/>
          </a:bodyPr>
          <a:lstStyle/>
          <a:p>
            <a:endParaRPr lang="en-IN" sz="2000" dirty="0"/>
          </a:p>
          <a:p>
            <a:r>
              <a:rPr lang="en-IN" sz="2800" b="1" dirty="0">
                <a:solidFill>
                  <a:srgbClr val="FF0000"/>
                </a:solidFill>
                <a:latin typeface="Algerian" panose="04020705040A02060702" pitchFamily="82" charset="0"/>
                <a:cs typeface="Times New Roman" panose="02020603050405020304" pitchFamily="18" charset="0"/>
              </a:rPr>
              <a:t>								CONCLUSION:</a:t>
            </a:r>
          </a:p>
          <a:p>
            <a:r>
              <a:rPr lang="en-IN" sz="2800" dirty="0"/>
              <a:t> </a:t>
            </a:r>
          </a:p>
          <a:p>
            <a:r>
              <a:rPr lang="en-IN" sz="2800" dirty="0">
                <a:latin typeface="Times New Roman" panose="02020603050405020304" pitchFamily="18" charset="0"/>
                <a:cs typeface="Times New Roman" panose="02020603050405020304" pitchFamily="18" charset="0"/>
              </a:rPr>
              <a:t>                                  </a:t>
            </a:r>
          </a:p>
          <a:p>
            <a:pPr algn="just"/>
            <a:r>
              <a:rPr lang="en-IN" sz="2800" dirty="0">
                <a:latin typeface="Times New Roman" panose="02020603050405020304" pitchFamily="18" charset="0"/>
                <a:cs typeface="Times New Roman" panose="02020603050405020304" pitchFamily="18" charset="0"/>
              </a:rPr>
              <a:t>                   1) </a:t>
            </a:r>
            <a:r>
              <a:rPr lang="en-IN" sz="2400" dirty="0">
                <a:latin typeface="Times New Roman" panose="02020603050405020304" pitchFamily="18" charset="0"/>
                <a:cs typeface="Times New Roman" panose="02020603050405020304" pitchFamily="18" charset="0"/>
              </a:rPr>
              <a:t>The deep neural network is trained with around 6 varieties of fruits. The intention is to get a neural network that can identify a wider array of objects from the image. The segmentation of image algorithm is a very useful processing of image method, and it is extremely useful for post-processing. An overall accuracy of 90% is achieved. </a:t>
            </a:r>
          </a:p>
          <a:p>
            <a:pPr algn="just"/>
            <a:r>
              <a:rPr lang="en-IN" sz="2400" dirty="0">
                <a:latin typeface="Times New Roman" panose="02020603050405020304" pitchFamily="18" charset="0"/>
                <a:cs typeface="Times New Roman" panose="02020603050405020304" pitchFamily="18" charset="0"/>
              </a:rPr>
              <a:t>                     2) In the future work, we plan to create a mobile application which takes the picture of fruits and labels them accordingly. Another object is to expand the training and testing sets to include more items. This is time-consuming process since we want to include the items that were not used in most other examples.</a:t>
            </a:r>
          </a:p>
          <a:p>
            <a:r>
              <a:rPr lang="en-IN" sz="2400" b="1" dirty="0">
                <a:latin typeface="Times New Roman" panose="02020603050405020304" pitchFamily="18" charset="0"/>
                <a:cs typeface="Times New Roman" panose="02020603050405020304" pitchFamily="18" charset="0"/>
              </a:rPr>
              <a:t> </a:t>
            </a:r>
            <a:endParaRPr lang="en-IN" sz="2400" b="1" dirty="0">
              <a:solidFill>
                <a:srgbClr val="FF0000"/>
              </a:solidFill>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a:t>
            </a:r>
          </a:p>
          <a:p>
            <a:endParaRPr lang="en-IN" dirty="0"/>
          </a:p>
          <a:p>
            <a:endParaRPr lang="en-IN" sz="2400" dirty="0">
              <a:latin typeface="Times New Roman" panose="02020603050405020304" pitchFamily="18" charset="0"/>
              <a:cs typeface="Times New Roman" panose="02020603050405020304" pitchFamily="18" charset="0"/>
            </a:endParaRPr>
          </a:p>
          <a:p>
            <a:endParaRPr lang="en-IN" dirty="0"/>
          </a:p>
          <a:p>
            <a:r>
              <a:rPr lang="en-US" dirty="0"/>
              <a:t> </a:t>
            </a:r>
            <a:endParaRPr lang="en-IN" dirty="0"/>
          </a:p>
        </p:txBody>
      </p:sp>
    </p:spTree>
    <p:extLst>
      <p:ext uri="{BB962C8B-B14F-4D97-AF65-F5344CB8AC3E}">
        <p14:creationId xmlns:p14="http://schemas.microsoft.com/office/powerpoint/2010/main" val="4113313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69954" y="2511380"/>
            <a:ext cx="8702565" cy="1446550"/>
          </a:xfrm>
          <a:prstGeom prst="rect">
            <a:avLst/>
          </a:prstGeom>
        </p:spPr>
        <p:txBody>
          <a:bodyPr wrap="square">
            <a:spAutoFit/>
          </a:bodyPr>
          <a:lstStyle/>
          <a:p>
            <a:r>
              <a:rPr lang="en-IN" sz="8800" dirty="0">
                <a:latin typeface="Arial Rounded MT Bold" pitchFamily="34" charset="0"/>
              </a:rPr>
              <a:t>   </a:t>
            </a:r>
            <a:r>
              <a:rPr lang="en-IN" sz="8800" dirty="0">
                <a:solidFill>
                  <a:srgbClr val="FF0000"/>
                </a:solidFill>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2896843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489857"/>
            <a:ext cx="10353761" cy="947058"/>
          </a:xfrm>
        </p:spPr>
        <p:txBody>
          <a:bodyPr/>
          <a:lstStyle/>
          <a:p>
            <a:r>
              <a:rPr lang="en-US" sz="2800" b="1" u="sng" dirty="0">
                <a:solidFill>
                  <a:srgbClr val="FF0000"/>
                </a:solidFill>
                <a:latin typeface="Algerian" panose="04020705040A02060702" pitchFamily="82" charset="0"/>
                <a:cs typeface="Times New Roman" panose="02020603050405020304" pitchFamily="18" charset="0"/>
              </a:rPr>
              <a:t>TABLE OF CONTENTS</a:t>
            </a:r>
          </a:p>
        </p:txBody>
      </p:sp>
      <p:sp>
        <p:nvSpPr>
          <p:cNvPr id="7" name="Content Placeholder 6"/>
          <p:cNvSpPr>
            <a:spLocks noGrp="1"/>
          </p:cNvSpPr>
          <p:nvPr>
            <p:ph idx="1"/>
          </p:nvPr>
        </p:nvSpPr>
        <p:spPr>
          <a:xfrm>
            <a:off x="1970468" y="1436916"/>
            <a:ext cx="10221532" cy="5225142"/>
          </a:xfrm>
        </p:spPr>
        <p:txBody>
          <a:bodyPr>
            <a:normAutofit/>
          </a:bodyPr>
          <a:lstStyle/>
          <a:p>
            <a:r>
              <a:rPr lang="en-US" sz="2400" dirty="0">
                <a:latin typeface="Times New Roman" panose="02020603050405020304" pitchFamily="18" charset="0"/>
                <a:cs typeface="Times New Roman" panose="02020603050405020304" pitchFamily="18" charset="0"/>
              </a:rPr>
              <a:t>Introduction</a:t>
            </a:r>
          </a:p>
          <a:p>
            <a:r>
              <a:rPr lang="en-US" sz="2400" dirty="0">
                <a:latin typeface="Times New Roman" panose="02020603050405020304" pitchFamily="18" charset="0"/>
                <a:cs typeface="Times New Roman" panose="02020603050405020304" pitchFamily="18" charset="0"/>
              </a:rPr>
              <a:t>Purpose</a:t>
            </a:r>
          </a:p>
          <a:p>
            <a:r>
              <a:rPr lang="en-US" sz="2400" dirty="0">
                <a:latin typeface="Times New Roman" panose="02020603050405020304" pitchFamily="18" charset="0"/>
                <a:cs typeface="Times New Roman" panose="02020603050405020304" pitchFamily="18" charset="0"/>
              </a:rPr>
              <a:t>Block Diagram</a:t>
            </a:r>
          </a:p>
          <a:p>
            <a:r>
              <a:rPr lang="en-US" sz="2400" dirty="0">
                <a:latin typeface="Times New Roman" panose="02020603050405020304" pitchFamily="18" charset="0"/>
                <a:cs typeface="Times New Roman" panose="02020603050405020304" pitchFamily="18" charset="0"/>
              </a:rPr>
              <a:t>Flow Chart</a:t>
            </a:r>
          </a:p>
          <a:p>
            <a:r>
              <a:rPr lang="en-US" sz="2400" dirty="0">
                <a:latin typeface="Times New Roman" panose="02020603050405020304" pitchFamily="18" charset="0"/>
                <a:cs typeface="Times New Roman" panose="02020603050405020304" pitchFamily="18" charset="0"/>
              </a:rPr>
              <a:t>Required Tools &amp; Software</a:t>
            </a:r>
          </a:p>
          <a:p>
            <a:r>
              <a:rPr lang="en-US" sz="2400" dirty="0">
                <a:latin typeface="Times New Roman" panose="02020603050405020304" pitchFamily="18" charset="0"/>
                <a:cs typeface="Times New Roman" panose="02020603050405020304" pitchFamily="18" charset="0"/>
              </a:rPr>
              <a:t>Experimental Investigation</a:t>
            </a:r>
          </a:p>
          <a:p>
            <a:r>
              <a:rPr lang="en-US" sz="2400" dirty="0">
                <a:latin typeface="Times New Roman" panose="02020603050405020304" pitchFamily="18" charset="0"/>
                <a:cs typeface="Times New Roman" panose="02020603050405020304" pitchFamily="18" charset="0"/>
              </a:rPr>
              <a:t>Advantages and Disadvantages</a:t>
            </a:r>
          </a:p>
          <a:p>
            <a:r>
              <a:rPr lang="en-US" sz="2400" dirty="0">
                <a:latin typeface="Times New Roman" panose="02020603050405020304" pitchFamily="18" charset="0"/>
                <a:cs typeface="Times New Roman" panose="02020603050405020304" pitchFamily="18" charset="0"/>
              </a:rPr>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83283" y="-90153"/>
            <a:ext cx="10294070" cy="6546105"/>
          </a:xfrm>
          <a:ln>
            <a:noFill/>
          </a:ln>
          <a:scene3d>
            <a:camera prst="orthographicFront"/>
            <a:lightRig rig="threePt" dir="t"/>
          </a:scene3d>
          <a:sp3d>
            <a:bevelT w="165100" prst="coolSlant"/>
          </a:sp3d>
        </p:spPr>
        <p:txBody>
          <a:bodyPr>
            <a:normAutofit fontScale="85000" lnSpcReduction="10000"/>
          </a:bodyPr>
          <a:lstStyle/>
          <a:p>
            <a:pPr marL="0" indent="0" algn="ctr">
              <a:buNone/>
            </a:pPr>
            <a:endParaRPr lang="en-US" sz="3000" b="1" dirty="0">
              <a:effectLst/>
              <a:latin typeface="Arial" pitchFamily="34" charset="0"/>
              <a:cs typeface="Arial" pitchFamily="34" charset="0"/>
            </a:endParaRPr>
          </a:p>
          <a:p>
            <a:pPr marL="0" indent="0">
              <a:buNone/>
            </a:pPr>
            <a:r>
              <a:rPr lang="en-US" sz="3000" b="1" dirty="0">
                <a:effectLst/>
                <a:latin typeface="Times New Roman" panose="02020603050405020304" pitchFamily="18" charset="0"/>
                <a:cs typeface="Times New Roman" panose="02020603050405020304" pitchFamily="18" charset="0"/>
              </a:rPr>
              <a:t>                           			 </a:t>
            </a:r>
            <a:r>
              <a:rPr lang="en-US" sz="3000" b="1" u="sng" dirty="0">
                <a:solidFill>
                  <a:srgbClr val="FF0000"/>
                </a:solidFill>
                <a:effectLst/>
                <a:latin typeface="Algerian" panose="04020705040A02060702" pitchFamily="82" charset="0"/>
                <a:cs typeface="Times New Roman" panose="02020603050405020304" pitchFamily="18" charset="0"/>
              </a:rPr>
              <a:t>INTRODUCTION</a:t>
            </a:r>
            <a:r>
              <a:rPr lang="en-US" sz="3000" b="1" u="sng" dirty="0">
                <a:solidFill>
                  <a:srgbClr val="FFFF00"/>
                </a:solidFill>
                <a:effectLst/>
                <a:latin typeface="Algerian" panose="04020705040A02060702" pitchFamily="82" charset="0"/>
                <a:cs typeface="Times New Roman" panose="02020603050405020304" pitchFamily="18" charset="0"/>
              </a:rPr>
              <a:t> </a:t>
            </a:r>
            <a:r>
              <a:rPr lang="en-US" sz="3000" b="1" u="sng" dirty="0">
                <a:solidFill>
                  <a:srgbClr val="FFFF00"/>
                </a:solidFill>
                <a:effectLst/>
                <a:latin typeface="Times New Roman" panose="02020603050405020304" pitchFamily="18" charset="0"/>
                <a:cs typeface="Times New Roman" panose="02020603050405020304" pitchFamily="18" charset="0"/>
              </a:rPr>
              <a:t> </a:t>
            </a:r>
            <a:r>
              <a:rPr lang="en-US" sz="3000" b="1" dirty="0">
                <a:solidFill>
                  <a:srgbClr val="FFFF00"/>
                </a:solidFill>
                <a:effectLst/>
                <a:latin typeface="Times New Roman" panose="02020603050405020304" pitchFamily="18" charset="0"/>
                <a:cs typeface="Times New Roman" panose="02020603050405020304" pitchFamily="18" charset="0"/>
              </a:rPr>
              <a:t> </a:t>
            </a:r>
          </a:p>
          <a:p>
            <a:pPr marL="0" indent="0">
              <a:buNone/>
            </a:pPr>
            <a:r>
              <a:rPr lang="en-US" sz="3000" b="1" dirty="0">
                <a:latin typeface="Times New Roman" panose="02020603050405020304" pitchFamily="18" charset="0"/>
                <a:cs typeface="Times New Roman" panose="02020603050405020304" pitchFamily="18" charset="0"/>
              </a:rPr>
              <a:t>                         </a:t>
            </a:r>
          </a:p>
          <a:p>
            <a:pPr marL="0" indent="0" algn="just">
              <a:buNone/>
            </a:pPr>
            <a:r>
              <a:rPr lang="en-US" sz="3000" b="1" dirty="0">
                <a:latin typeface="Times New Roman" panose="02020603050405020304" pitchFamily="18" charset="0"/>
                <a:cs typeface="Times New Roman" panose="02020603050405020304" pitchFamily="18" charset="0"/>
              </a:rPr>
              <a:t>                 </a:t>
            </a:r>
            <a:r>
              <a:rPr lang="en-IN" sz="2600" dirty="0">
                <a:latin typeface="Times New Roman" panose="02020603050405020304" pitchFamily="18" charset="0"/>
                <a:cs typeface="Times New Roman" panose="02020603050405020304" pitchFamily="18" charset="0"/>
              </a:rPr>
              <a:t>In the current age, people are more conscious about their fruit and diet to avoid either upcoming or existing diseases .In order to properly assess dietary intake, accurate estimation of calorie value of fruit is a paramount importance. Due to the advances in various technologies used in smart phones, their computational power has also increased .They are capable of processing real-time multi-media information with their computational power. Since the present smart phones can handle the high-quality images too, research on fruit classification is focused on developing real-time applications which capture images and train the machine learning models instantly.     </a:t>
            </a:r>
          </a:p>
          <a:p>
            <a:pPr marL="0" indent="0" algn="just">
              <a:buNone/>
            </a:pPr>
            <a:r>
              <a:rPr lang="en-IN" sz="2600" dirty="0">
                <a:latin typeface="Times New Roman" panose="02020603050405020304" pitchFamily="18" charset="0"/>
                <a:cs typeface="Times New Roman" panose="02020603050405020304" pitchFamily="18" charset="0"/>
              </a:rPr>
              <a:t>              </a:t>
            </a:r>
            <a:r>
              <a:rPr lang="en-US" dirty="0"/>
              <a:t>Since the CNNs are capable of handling a large amount of data and can estimate the features automatically, they have been utilized for the task of food classification. The standard Fruits dataset has been  selected as the working database for this approach.</a:t>
            </a:r>
            <a:endParaRPr lang="en-IN" sz="2600" dirty="0">
              <a:latin typeface="Times New Roman" panose="02020603050405020304" pitchFamily="18" charset="0"/>
              <a:cs typeface="Times New Roman" panose="02020603050405020304" pitchFamily="18" charset="0"/>
            </a:endParaRPr>
          </a:p>
          <a:p>
            <a:pPr marL="0" indent="0" algn="just">
              <a:buNone/>
            </a:pPr>
            <a:r>
              <a:rPr lang="en-IN" sz="2600" dirty="0">
                <a:latin typeface="Times New Roman" panose="02020603050405020304" pitchFamily="18" charset="0"/>
                <a:cs typeface="Times New Roman" panose="02020603050405020304" pitchFamily="18" charset="0"/>
              </a:rPr>
              <a:t>     A majority of the people are overeating and not being active enough. Given how busy and stressed people are today, it’s effortless to forget to keep track  of the food that they eat. This only increases the importance of proper classification of nutrition of  fruit.</a:t>
            </a:r>
          </a:p>
          <a:p>
            <a:pPr marL="0" indent="0" algn="ctr">
              <a:buNone/>
            </a:pPr>
            <a:endParaRPr lang="en-US" sz="2400" b="1"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6604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1375" y="115910"/>
            <a:ext cx="10328856" cy="6568669"/>
          </a:xfrm>
        </p:spPr>
        <p:txBody>
          <a:bodyPr>
            <a:normAutofit/>
          </a:bodyPr>
          <a:lstStyle/>
          <a:p>
            <a:pPr marL="0" indent="0">
              <a:buNone/>
            </a:pPr>
            <a:r>
              <a:rPr lang="en-US" sz="2800" dirty="0">
                <a:latin typeface="Times New Roman" panose="02020603050405020304" pitchFamily="18" charset="0"/>
                <a:cs typeface="Times New Roman" panose="02020603050405020304" pitchFamily="18" charset="0"/>
              </a:rPr>
              <a:t>                 </a:t>
            </a:r>
            <a:r>
              <a:rPr lang="en-US" sz="2800" b="1" dirty="0">
                <a:effectLst/>
                <a:latin typeface="+mj-lt"/>
                <a:cs typeface="Arial" pitchFamily="34" charset="0"/>
              </a:rPr>
              <a:t>                     </a:t>
            </a:r>
            <a:r>
              <a:rPr lang="en-US" sz="2800" b="1" u="sng" dirty="0">
                <a:solidFill>
                  <a:srgbClr val="FF0000"/>
                </a:solidFill>
                <a:effectLst/>
                <a:latin typeface="Algerian" panose="04020705040A02060702" pitchFamily="82" charset="0"/>
                <a:cs typeface="Times New Roman" panose="02020603050405020304" pitchFamily="18" charset="0"/>
              </a:rPr>
              <a:t>PURPOSE</a:t>
            </a:r>
            <a:r>
              <a:rPr lang="en-US" sz="2800" b="1" u="sng" dirty="0">
                <a:solidFill>
                  <a:srgbClr val="FF0000"/>
                </a:solidFill>
                <a:effectLst/>
                <a:latin typeface="Algerian" panose="04020705040A02060702" pitchFamily="82" charset="0"/>
                <a:cs typeface="Arial" pitchFamily="34" charset="0"/>
              </a:rPr>
              <a:t>	</a:t>
            </a:r>
          </a:p>
          <a:p>
            <a:pPr marL="0" indent="0">
              <a:buNone/>
            </a:pPr>
            <a:endParaRPr lang="en-US" b="1" dirty="0">
              <a:latin typeface="Arial" pitchFamily="34" charset="0"/>
              <a:cs typeface="Arial" pitchFamily="34" charset="0"/>
            </a:endParaRPr>
          </a:p>
          <a:p>
            <a:pPr marL="0" indent="0" algn="just">
              <a:buNone/>
            </a:pPr>
            <a:r>
              <a:rPr lang="en-IN" dirty="0">
                <a:latin typeface="Times New Roman" panose="02020603050405020304" pitchFamily="18" charset="0"/>
                <a:cs typeface="Times New Roman" panose="02020603050405020304" pitchFamily="18" charset="0"/>
              </a:rPr>
              <a:t>               Our aim of the project is to make use of Tensorflow, keras libraries from   python for Deep learning apply it on Nutrition analysis.  </a:t>
            </a:r>
          </a:p>
          <a:p>
            <a:pPr marL="0" indent="0" algn="just">
              <a:buNone/>
            </a:pPr>
            <a:r>
              <a:rPr lang="en-IN" dirty="0">
                <a:latin typeface="Times New Roman" panose="02020603050405020304" pitchFamily="18" charset="0"/>
                <a:cs typeface="Times New Roman" panose="02020603050405020304" pitchFamily="18" charset="0"/>
              </a:rPr>
              <a:t>              Secondly, to learn how to use  hyper tune parameters applications using convolution neural networks (CNNs) algorithm.  </a:t>
            </a:r>
          </a:p>
          <a:p>
            <a:pPr marL="0" indent="0" algn="just">
              <a:buNone/>
            </a:pPr>
            <a:r>
              <a:rPr lang="en-IN" dirty="0">
                <a:latin typeface="Times New Roman" panose="02020603050405020304" pitchFamily="18" charset="0"/>
                <a:cs typeface="Times New Roman" panose="02020603050405020304" pitchFamily="18" charset="0"/>
              </a:rPr>
              <a:t>            And in the end, to predict  the fruits image classification and get the nutrition value of the respective fruits  using Deep learning algorithms and withdrawing the conclusions</a:t>
            </a:r>
            <a:r>
              <a:rPr lang="en-IN" dirty="0">
                <a:effectLst/>
                <a:latin typeface="Times New Roman" panose="02020603050405020304" pitchFamily="18" charset="0"/>
                <a:cs typeface="Times New Roman" panose="02020603050405020304" pitchFamily="18" charset="0"/>
              </a:rPr>
              <a:t> .                  </a:t>
            </a:r>
            <a:endParaRPr lang="en-IN" sz="2400" dirty="0">
              <a:effectLst/>
              <a:latin typeface="Times New Roman" panose="02020603050405020304" pitchFamily="18" charset="0"/>
              <a:cs typeface="Times New Roman" panose="02020603050405020304" pitchFamily="18" charset="0"/>
            </a:endParaRPr>
          </a:p>
          <a:p>
            <a:pPr marL="0" indent="0">
              <a:buNone/>
            </a:pPr>
            <a:endParaRPr lang="en-US"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0970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220717"/>
            <a:ext cx="10353761" cy="903890"/>
          </a:xfrm>
        </p:spPr>
        <p:txBody>
          <a:bodyPr/>
          <a:lstStyle/>
          <a:p>
            <a:r>
              <a:rPr lang="en-US" sz="2800" b="1" u="sng" dirty="0">
                <a:solidFill>
                  <a:srgbClr val="FF0000"/>
                </a:solidFill>
                <a:latin typeface="Algerian" panose="04020705040A02060702" pitchFamily="82" charset="0"/>
                <a:cs typeface="Times New Roman" panose="02020603050405020304" pitchFamily="18" charset="0"/>
              </a:rPr>
              <a:t>FLOW CHART</a:t>
            </a:r>
          </a:p>
        </p:txBody>
      </p:sp>
      <p:pic>
        <p:nvPicPr>
          <p:cNvPr id="7" name="Content Placeholder 6">
            <a:extLst>
              <a:ext uri="{FF2B5EF4-FFF2-40B4-BE49-F238E27FC236}">
                <a16:creationId xmlns:a16="http://schemas.microsoft.com/office/drawing/2014/main" id="{240EAC45-989F-4CFB-9A3B-3E650A67FFE2}"/>
              </a:ext>
            </a:extLst>
          </p:cNvPr>
          <p:cNvPicPr>
            <a:picLocks noGrp="1" noChangeAspect="1"/>
          </p:cNvPicPr>
          <p:nvPr>
            <p:ph idx="1"/>
          </p:nvPr>
        </p:nvPicPr>
        <p:blipFill>
          <a:blip r:embed="rId2"/>
          <a:stretch>
            <a:fillRect/>
          </a:stretch>
        </p:blipFill>
        <p:spPr>
          <a:xfrm>
            <a:off x="2618912" y="1124607"/>
            <a:ext cx="7554898" cy="5176628"/>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1525" y="48781"/>
            <a:ext cx="11668864" cy="6313841"/>
          </a:xfrm>
        </p:spPr>
        <p:txBody>
          <a:bodyPr/>
          <a:lstStyle/>
          <a:p>
            <a:pPr marL="0" indent="0">
              <a:buNone/>
            </a:pPr>
            <a:r>
              <a:rPr lang="en-IN" sz="2800" b="1" dirty="0">
                <a:effectLst/>
                <a:latin typeface="Arial" pitchFamily="34" charset="0"/>
                <a:cs typeface="Arial" pitchFamily="34" charset="0"/>
              </a:rPr>
              <a:t>				</a:t>
            </a:r>
            <a:r>
              <a:rPr lang="en-IN" sz="2800" b="1" dirty="0">
                <a:effectLst/>
                <a:latin typeface="Times New Roman" panose="02020603050405020304" pitchFamily="18" charset="0"/>
                <a:cs typeface="Times New Roman" panose="02020603050405020304" pitchFamily="18" charset="0"/>
              </a:rPr>
              <a:t>       </a:t>
            </a:r>
            <a:r>
              <a:rPr lang="en-IN" sz="2800" b="1" u="sng" dirty="0">
                <a:solidFill>
                  <a:srgbClr val="FF0000"/>
                </a:solidFill>
                <a:effectLst/>
                <a:latin typeface="Algerian" panose="04020705040A02060702" pitchFamily="82" charset="0"/>
                <a:cs typeface="Times New Roman" panose="02020603050405020304" pitchFamily="18" charset="0"/>
              </a:rPr>
              <a:t>BLOCK DIAGRAM:</a:t>
            </a:r>
          </a:p>
          <a:p>
            <a:pPr marL="0" indent="0">
              <a:buNone/>
            </a:pPr>
            <a:endParaRPr lang="en-IN" b="1" dirty="0">
              <a:effectLst/>
            </a:endParaRPr>
          </a:p>
          <a:p>
            <a:pPr marL="0" indent="0">
              <a:buNone/>
            </a:pPr>
            <a:endParaRPr lang="en-IN" b="1" dirty="0">
              <a:effectLst/>
            </a:endParaRPr>
          </a:p>
          <a:p>
            <a:pPr marL="0" indent="0">
              <a:buNone/>
            </a:pPr>
            <a:endParaRPr lang="en-IN" b="1" dirty="0">
              <a:effectLst/>
            </a:endParaRPr>
          </a:p>
          <a:p>
            <a:pPr marL="0" indent="0">
              <a:buNone/>
            </a:pPr>
            <a:endParaRPr lang="en-IN" b="1" dirty="0">
              <a:effectLst/>
            </a:endParaRPr>
          </a:p>
          <a:p>
            <a:pPr marL="0" indent="0">
              <a:buNone/>
            </a:pPr>
            <a:endParaRPr lang="en-IN" b="1" dirty="0">
              <a:effectLst/>
            </a:endParaRPr>
          </a:p>
          <a:p>
            <a:pPr marL="0" indent="0">
              <a:buNone/>
            </a:pPr>
            <a:endParaRPr lang="en-IN" b="1" dirty="0">
              <a:effectLst/>
            </a:endParaRPr>
          </a:p>
          <a:p>
            <a:pPr marL="0" indent="0">
              <a:buNone/>
            </a:pPr>
            <a:endParaRPr lang="en-IN" b="1" dirty="0">
              <a:effectLst/>
            </a:endParaRPr>
          </a:p>
          <a:p>
            <a:pPr marL="0" indent="0">
              <a:buNone/>
            </a:pPr>
            <a:endParaRPr lang="en-IN" b="1" dirty="0">
              <a:effectLst/>
            </a:endParaRPr>
          </a:p>
          <a:p>
            <a:pPr marL="0" indent="0">
              <a:buNone/>
            </a:pPr>
            <a:endParaRPr lang="en-IN" b="1" dirty="0">
              <a:effectLst/>
            </a:endParaRPr>
          </a:p>
          <a:p>
            <a:pPr marL="0" indent="0">
              <a:buNone/>
            </a:pPr>
            <a:endParaRPr lang="en-IN" dirty="0">
              <a:effectLst/>
            </a:endParaRPr>
          </a:p>
          <a:p>
            <a:endParaRPr lang="en-IN" dirty="0"/>
          </a:p>
        </p:txBody>
      </p:sp>
      <p:pic>
        <p:nvPicPr>
          <p:cNvPr id="2084" name="Picture 208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8952" y="858159"/>
            <a:ext cx="9826581" cy="5504463"/>
          </a:xfrm>
          <a:prstGeom prst="rect">
            <a:avLst/>
          </a:prstGeom>
        </p:spPr>
      </p:pic>
    </p:spTree>
    <p:extLst>
      <p:ext uri="{BB962C8B-B14F-4D97-AF65-F5344CB8AC3E}">
        <p14:creationId xmlns:p14="http://schemas.microsoft.com/office/powerpoint/2010/main" val="193581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2751" y="275209"/>
            <a:ext cx="9968248" cy="6394672"/>
          </a:xfrm>
          <a:effectLst>
            <a:glow rad="228600">
              <a:schemeClr val="accent4">
                <a:satMod val="175000"/>
                <a:alpha val="40000"/>
              </a:schemeClr>
            </a:glow>
            <a:reflection blurRad="6350" stA="50000" endA="300" endPos="55000" dir="5400000" sy="-100000" algn="bl" rotWithShape="0"/>
            <a:softEdge rad="12700"/>
          </a:effectLst>
          <a:scene3d>
            <a:camera prst="orthographicFront"/>
            <a:lightRig rig="threePt" dir="t"/>
          </a:scene3d>
          <a:sp3d>
            <a:bevelT prst="angle"/>
          </a:sp3d>
        </p:spPr>
        <p:txBody>
          <a:bodyPr>
            <a:normAutofit fontScale="92500" lnSpcReduction="10000"/>
          </a:bodyPr>
          <a:lstStyle/>
          <a:p>
            <a:pPr marL="0" indent="0" algn="just">
              <a:buNone/>
            </a:pPr>
            <a:r>
              <a:rPr lang="en-IN" b="1" dirty="0"/>
              <a:t>				</a:t>
            </a:r>
            <a:r>
              <a:rPr lang="en-IN" b="1" dirty="0">
                <a:latin typeface="Algerian" panose="04020705040A02060702" pitchFamily="82" charset="0"/>
              </a:rPr>
              <a:t>        </a:t>
            </a:r>
          </a:p>
          <a:p>
            <a:pPr marL="0" indent="0" algn="just">
              <a:buNone/>
            </a:pPr>
            <a:r>
              <a:rPr lang="en-IN" sz="2600" b="1" u="sng" dirty="0" err="1">
                <a:solidFill>
                  <a:srgbClr val="FF0000"/>
                </a:solidFill>
                <a:latin typeface="Algerian" panose="04020705040A02060702" pitchFamily="82" charset="0"/>
              </a:rPr>
              <a:t>REQUIREd</a:t>
            </a:r>
            <a:r>
              <a:rPr lang="en-IN" sz="2600" b="1" u="sng" dirty="0">
                <a:solidFill>
                  <a:srgbClr val="FF0000"/>
                </a:solidFill>
                <a:latin typeface="Algerian" panose="04020705040A02060702" pitchFamily="82" charset="0"/>
              </a:rPr>
              <a:t> TOOLS &amp; </a:t>
            </a:r>
            <a:r>
              <a:rPr lang="en-IN" sz="2600" b="1" u="sng" dirty="0">
                <a:solidFill>
                  <a:srgbClr val="FF0000"/>
                </a:solidFill>
                <a:latin typeface="Algerian" panose="04020705040A02060702" pitchFamily="82" charset="0"/>
                <a:cs typeface="Times New Roman" panose="02020603050405020304" pitchFamily="18" charset="0"/>
              </a:rPr>
              <a:t>SOFTWARES</a:t>
            </a:r>
          </a:p>
          <a:p>
            <a:pPr marL="0" indent="0" algn="just">
              <a:buNone/>
            </a:pPr>
            <a:endParaRPr lang="en-IN" sz="2800" b="1" dirty="0">
              <a:latin typeface="Arial" pitchFamily="34" charset="0"/>
              <a:cs typeface="Arial" pitchFamily="34" charset="0"/>
            </a:endParaRPr>
          </a:p>
          <a:p>
            <a:pPr lvl="0" fontAlgn="base"/>
            <a:r>
              <a:rPr lang="en-IN" dirty="0">
                <a:latin typeface="Times New Roman" panose="02020603050405020304" pitchFamily="18" charset="0"/>
                <a:cs typeface="Times New Roman" panose="02020603050405020304" pitchFamily="18" charset="0"/>
              </a:rPr>
              <a:t>Jupyter Notebook Environment   </a:t>
            </a:r>
          </a:p>
          <a:p>
            <a:pPr lvl="0" fontAlgn="base"/>
            <a:r>
              <a:rPr lang="en-IN" dirty="0">
                <a:latin typeface="Times New Roman" panose="02020603050405020304" pitchFamily="18" charset="0"/>
                <a:cs typeface="Times New Roman" panose="02020603050405020304" pitchFamily="18" charset="0"/>
              </a:rPr>
              <a:t>Spyder IDE  </a:t>
            </a:r>
          </a:p>
          <a:p>
            <a:pPr lvl="0" fontAlgn="base"/>
            <a:r>
              <a:rPr lang="en-IN" dirty="0">
                <a:latin typeface="Times New Roman" panose="02020603050405020304" pitchFamily="18" charset="0"/>
                <a:cs typeface="Times New Roman" panose="02020603050405020304" pitchFamily="18" charset="0"/>
              </a:rPr>
              <a:t>Deep Learning Algorithms  </a:t>
            </a:r>
          </a:p>
          <a:p>
            <a:pPr lvl="0" fontAlgn="base"/>
            <a:r>
              <a:rPr lang="en-IN" dirty="0">
                <a:latin typeface="Times New Roman" panose="02020603050405020304" pitchFamily="18" charset="0"/>
                <a:cs typeface="Times New Roman" panose="02020603050405020304" pitchFamily="18" charset="0"/>
              </a:rPr>
              <a:t>Python (Sequential, Dense, Conv2D, MaxPool2D, Flatten)  </a:t>
            </a:r>
          </a:p>
          <a:p>
            <a:pPr lvl="0" fontAlgn="base"/>
            <a:r>
              <a:rPr lang="en-IN" dirty="0">
                <a:latin typeface="Times New Roman" panose="02020603050405020304" pitchFamily="18" charset="0"/>
                <a:cs typeface="Times New Roman" panose="02020603050405020304" pitchFamily="18" charset="0"/>
              </a:rPr>
              <a:t>HTML  </a:t>
            </a:r>
          </a:p>
          <a:p>
            <a:pPr lvl="0" fontAlgn="base"/>
            <a:r>
              <a:rPr lang="en-IN" dirty="0">
                <a:latin typeface="Times New Roman" panose="02020603050405020304" pitchFamily="18" charset="0"/>
                <a:cs typeface="Times New Roman" panose="02020603050405020304" pitchFamily="18" charset="0"/>
              </a:rPr>
              <a:t>Flask  </a:t>
            </a:r>
          </a:p>
          <a:p>
            <a:pPr marL="0" indent="0" algn="just">
              <a:buNone/>
            </a:pPr>
            <a:r>
              <a:rPr lang="en-IN" dirty="0">
                <a:latin typeface="Times New Roman" panose="02020603050405020304" pitchFamily="18" charset="0"/>
                <a:cs typeface="Times New Roman" panose="02020603050405020304" pitchFamily="18" charset="0"/>
              </a:rPr>
              <a:t>         We developed this Nutrition analysis by using Python, which is a high-level programming language along with Deep Learning Algorithm such as CNN. For model development and flask application we used Anaconda distributions like </a:t>
            </a:r>
            <a:r>
              <a:rPr lang="en-IN" dirty="0" err="1">
                <a:latin typeface="Times New Roman" panose="02020603050405020304" pitchFamily="18" charset="0"/>
                <a:cs typeface="Times New Roman" panose="02020603050405020304" pitchFamily="18" charset="0"/>
              </a:rPr>
              <a:t>jupyter</a:t>
            </a:r>
            <a:r>
              <a:rPr lang="en-IN" dirty="0">
                <a:latin typeface="Times New Roman" panose="02020603050405020304" pitchFamily="18" charset="0"/>
                <a:cs typeface="Times New Roman" panose="02020603050405020304" pitchFamily="18" charset="0"/>
              </a:rPr>
              <a:t>  and Spyder, an integrated scientific programming in python language. Flask is used as a user interface for the prediction. Hypertext Markup Language (</a:t>
            </a:r>
            <a:r>
              <a:rPr lang="en-IN" b="1" dirty="0">
                <a:latin typeface="Times New Roman" panose="02020603050405020304" pitchFamily="18" charset="0"/>
                <a:cs typeface="Times New Roman" panose="02020603050405020304" pitchFamily="18" charset="0"/>
              </a:rPr>
              <a:t>HTML</a:t>
            </a:r>
            <a:r>
              <a:rPr lang="en-IN" dirty="0">
                <a:latin typeface="Times New Roman" panose="02020603050405020304" pitchFamily="18" charset="0"/>
                <a:cs typeface="Times New Roman" panose="02020603050405020304" pitchFamily="18" charset="0"/>
              </a:rPr>
              <a:t>) is the standard markup language for documents designed to be displayed in a web browser.  </a:t>
            </a: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6039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0043" y="112747"/>
            <a:ext cx="10353761" cy="693683"/>
          </a:xfrm>
        </p:spPr>
        <p:txBody>
          <a:bodyPr>
            <a:normAutofit fontScale="90000"/>
          </a:bodyPr>
          <a:lstStyle/>
          <a:p>
            <a:br>
              <a:rPr lang="en-US" sz="2800" b="1" u="sng">
                <a:solidFill>
                  <a:srgbClr val="FF0000"/>
                </a:solidFill>
                <a:effectLst/>
                <a:latin typeface="Algerian" panose="04020705040A02060702" pitchFamily="82" charset="0"/>
                <a:cs typeface="Times New Roman" panose="02020603050405020304" pitchFamily="18" charset="0"/>
              </a:rPr>
            </a:br>
            <a:r>
              <a:rPr lang="en-US" sz="2800" b="1" u="sng">
                <a:solidFill>
                  <a:srgbClr val="FF0000"/>
                </a:solidFill>
                <a:effectLst/>
                <a:latin typeface="Algerian" panose="04020705040A02060702" pitchFamily="82" charset="0"/>
                <a:cs typeface="Times New Roman" panose="02020603050405020304" pitchFamily="18" charset="0"/>
              </a:rPr>
              <a:t>EXPERIMENTAL </a:t>
            </a:r>
            <a:r>
              <a:rPr lang="en-US" sz="2800" b="1" u="sng" dirty="0">
                <a:solidFill>
                  <a:srgbClr val="FF0000"/>
                </a:solidFill>
                <a:effectLst/>
                <a:latin typeface="Algerian" panose="04020705040A02060702" pitchFamily="82" charset="0"/>
                <a:cs typeface="Times New Roman" panose="02020603050405020304" pitchFamily="18" charset="0"/>
              </a:rPr>
              <a:t>INVESTIGATION</a:t>
            </a:r>
            <a:endParaRPr lang="en-US" sz="2800" b="1" u="sng" dirty="0">
              <a:solidFill>
                <a:srgbClr val="FF0000"/>
              </a:solidFill>
              <a:latin typeface="Algerian" panose="04020705040A02060702" pitchFamily="82" charset="0"/>
              <a:cs typeface="Times New Roman" panose="02020603050405020304" pitchFamily="18" charset="0"/>
            </a:endParaRPr>
          </a:p>
        </p:txBody>
      </p:sp>
      <p:sp>
        <p:nvSpPr>
          <p:cNvPr id="3" name="Content Placeholder 2"/>
          <p:cNvSpPr>
            <a:spLocks noGrp="1"/>
          </p:cNvSpPr>
          <p:nvPr>
            <p:ph idx="1"/>
          </p:nvPr>
        </p:nvSpPr>
        <p:spPr>
          <a:xfrm>
            <a:off x="437882" y="90152"/>
            <a:ext cx="11497893" cy="7386033"/>
          </a:xfrm>
        </p:spPr>
        <p:txBody>
          <a:bodyPr>
            <a:normAutofit/>
          </a:bodyPr>
          <a:lstStyle/>
          <a:p>
            <a:pPr marL="0" indent="0">
              <a:buNone/>
            </a:pPr>
            <a:endParaRPr lang="en-US" sz="2400" dirty="0">
              <a:effectLst/>
              <a:latin typeface="Times New Roman" panose="02020603050405020304" pitchFamily="18" charset="0"/>
              <a:cs typeface="Times New Roman" panose="02020603050405020304" pitchFamily="18" charset="0"/>
            </a:endParaRPr>
          </a:p>
          <a:p>
            <a:pPr marL="228600" lvl="1">
              <a:spcBef>
                <a:spcPts val="1000"/>
              </a:spcBef>
              <a:buNone/>
            </a:pPr>
            <a:r>
              <a:rPr lang="en-US" sz="2400" dirty="0">
                <a:effectLst/>
                <a:latin typeface="Times New Roman" panose="02020603050405020304" pitchFamily="18" charset="0"/>
                <a:cs typeface="Times New Roman" panose="02020603050405020304" pitchFamily="18" charset="0"/>
              </a:rPr>
              <a:t>                </a:t>
            </a:r>
          </a:p>
          <a:p>
            <a:pPr marL="0" indent="0">
              <a:buNone/>
            </a:pPr>
            <a:endParaRPr lang="en-US" sz="2400" dirty="0">
              <a:effectLst/>
              <a:latin typeface="Times New Roman" panose="02020603050405020304" pitchFamily="18" charset="0"/>
              <a:cs typeface="Times New Roman" panose="02020603050405020304" pitchFamily="18" charset="0"/>
            </a:endParaRPr>
          </a:p>
          <a:p>
            <a:pPr marL="0" indent="0">
              <a:buNone/>
            </a:pPr>
            <a:endParaRPr lang="en-US" sz="2400" dirty="0">
              <a:effectLst/>
              <a:latin typeface="Times New Roman" panose="02020603050405020304" pitchFamily="18" charset="0"/>
              <a:cs typeface="Times New Roman" panose="02020603050405020304" pitchFamily="18" charset="0"/>
            </a:endParaRPr>
          </a:p>
          <a:p>
            <a:pPr>
              <a:buNone/>
            </a:pPr>
            <a:r>
              <a:rPr lang="en-US" sz="2400" dirty="0">
                <a:effectLst/>
                <a:latin typeface="Times New Roman" panose="02020603050405020304" pitchFamily="18" charset="0"/>
                <a:cs typeface="Times New Roman" panose="02020603050405020304" pitchFamily="18" charset="0"/>
              </a:rPr>
              <a:t>    </a:t>
            </a:r>
          </a:p>
          <a:p>
            <a:pPr marL="0" indent="0">
              <a:buNone/>
            </a:pPr>
            <a:r>
              <a:rPr lang="en-US" dirty="0">
                <a:latin typeface="Arial" pitchFamily="34" charset="0"/>
                <a:cs typeface="Arial" pitchFamily="34" charset="0"/>
              </a:rPr>
              <a:t>                                (</a:t>
            </a:r>
            <a:r>
              <a:rPr lang="en-US" dirty="0">
                <a:latin typeface="Times New Roman" panose="02020603050405020304" pitchFamily="18" charset="0"/>
                <a:cs typeface="Times New Roman" panose="02020603050405020304" pitchFamily="18" charset="0"/>
              </a:rPr>
              <a:t>a)Home Page                                   </a:t>
            </a:r>
            <a:endParaRPr lang="en-US" sz="2400" dirty="0"/>
          </a:p>
          <a:p>
            <a:pPr>
              <a:buNone/>
            </a:pPr>
            <a:endParaRPr lang="en-US" sz="2400" dirty="0"/>
          </a:p>
          <a:p>
            <a:pPr>
              <a:buNone/>
            </a:pPr>
            <a:endParaRPr lang="en-US" sz="2400" dirty="0"/>
          </a:p>
          <a:p>
            <a:pPr>
              <a:buNone/>
            </a:pPr>
            <a:endParaRPr lang="en-US" sz="2400" dirty="0"/>
          </a:p>
        </p:txBody>
      </p:sp>
      <p:sp>
        <p:nvSpPr>
          <p:cNvPr id="4" name="Rectangle 3"/>
          <p:cNvSpPr/>
          <p:nvPr/>
        </p:nvSpPr>
        <p:spPr>
          <a:xfrm>
            <a:off x="1416676" y="941616"/>
            <a:ext cx="10519099" cy="2463367"/>
          </a:xfrm>
          <a:prstGeom prst="rect">
            <a:avLst/>
          </a:prstGeom>
        </p:spPr>
        <p:txBody>
          <a:bodyPr wrap="square">
            <a:spAutoFit/>
          </a:bodyPr>
          <a:lstStyle/>
          <a:p>
            <a:pPr marL="5715" marR="257810" indent="-6350" algn="just">
              <a:lnSpc>
                <a:spcPct val="107000"/>
              </a:lnSpc>
              <a:spcAft>
                <a:spcPts val="800"/>
              </a:spcAft>
            </a:pPr>
            <a:r>
              <a:rPr lang="en-IN" sz="2400" dirty="0">
                <a:latin typeface="Times New Roman" panose="02020603050405020304" pitchFamily="18" charset="0"/>
                <a:ea typeface="Times New Roman" panose="02020603050405020304" pitchFamily="18" charset="0"/>
              </a:rPr>
              <a:t>In our project, we have used the fruit dataset. This dataset contains two folders: test set and train set. In both the test set and train set, we have six categories namely Apple, Banana, Guava, Lime, Mango and Pomegranate, where each category contains several number of fruits of its type which constitutes to the total fruit images of  4800 images belonging to 6 classes in train set and 1200 images belonging to 6 classes in test set.  </a:t>
            </a:r>
            <a:endParaRPr lang="en-IN" sz="2400" dirty="0">
              <a:effectLst/>
              <a:latin typeface="Calibri" panose="020F0502020204030204" pitchFamily="34" charset="0"/>
              <a:ea typeface="Calibri" panose="020F0502020204030204" pitchFamily="34" charset="0"/>
            </a:endParaRPr>
          </a:p>
        </p:txBody>
      </p:sp>
      <p:pic>
        <p:nvPicPr>
          <p:cNvPr id="5" name="Picture 4"/>
          <p:cNvPicPr>
            <a:picLocks noChangeAspect="1"/>
          </p:cNvPicPr>
          <p:nvPr/>
        </p:nvPicPr>
        <p:blipFill>
          <a:blip r:embed="rId2"/>
          <a:stretch>
            <a:fillRect/>
          </a:stretch>
        </p:blipFill>
        <p:spPr>
          <a:xfrm>
            <a:off x="5925342" y="3675355"/>
            <a:ext cx="5786522" cy="276174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6858" y="0"/>
            <a:ext cx="10353761" cy="767255"/>
          </a:xfrm>
        </p:spPr>
        <p:txBody>
          <a:bodyPr>
            <a:normAutofit/>
          </a:bodyPr>
          <a:lstStyle/>
          <a:p>
            <a:r>
              <a:rPr lang="en-US" sz="2800" b="1" dirty="0">
                <a:latin typeface="Times New Roman" panose="02020603050405020304" pitchFamily="18" charset="0"/>
                <a:cs typeface="Times New Roman" panose="02020603050405020304" pitchFamily="18" charset="0"/>
              </a:rPr>
              <a:t>Conti.</a:t>
            </a:r>
            <a:r>
              <a:rPr lang="en-US" dirty="0"/>
              <a:t>.</a:t>
            </a:r>
          </a:p>
        </p:txBody>
      </p:sp>
      <p:pic>
        <p:nvPicPr>
          <p:cNvPr id="4" name="Content Placeholder 3"/>
          <p:cNvPicPr>
            <a:picLocks noGrp="1" noChangeAspect="1"/>
          </p:cNvPicPr>
          <p:nvPr>
            <p:ph idx="1"/>
          </p:nvPr>
        </p:nvPicPr>
        <p:blipFill>
          <a:blip r:embed="rId2"/>
          <a:stretch>
            <a:fillRect/>
          </a:stretch>
        </p:blipFill>
        <p:spPr>
          <a:xfrm>
            <a:off x="6357783" y="3829246"/>
            <a:ext cx="5198772" cy="2924310"/>
          </a:xfrm>
          <a:prstGeom prst="rect">
            <a:avLst/>
          </a:prstGeom>
        </p:spPr>
      </p:pic>
      <p:sp>
        <p:nvSpPr>
          <p:cNvPr id="9" name="TextBox 8"/>
          <p:cNvSpPr txBox="1"/>
          <p:nvPr/>
        </p:nvSpPr>
        <p:spPr>
          <a:xfrm>
            <a:off x="1514987" y="4675189"/>
            <a:ext cx="4603531" cy="1661993"/>
          </a:xfrm>
          <a:prstGeom prst="rect">
            <a:avLst/>
          </a:prstGeom>
          <a:noFill/>
        </p:spPr>
        <p:txBody>
          <a:bodyPr wrap="square" rtlCol="0">
            <a:spAutoFit/>
          </a:bodyPr>
          <a:lstStyle/>
          <a:p>
            <a:pPr algn="just"/>
            <a:r>
              <a:rPr lang="en-US" sz="2400" dirty="0">
                <a:latin typeface="Arial" pitchFamily="34" charset="0"/>
                <a:cs typeface="Arial" pitchFamily="34" charset="0"/>
              </a:rPr>
              <a:t>(c</a:t>
            </a:r>
            <a:r>
              <a:rPr lang="en-US" sz="2400" dirty="0">
                <a:latin typeface="Times New Roman" panose="02020603050405020304" pitchFamily="18" charset="0"/>
                <a:cs typeface="Times New Roman" panose="02020603050405020304" pitchFamily="18" charset="0"/>
              </a:rPr>
              <a:t>)</a:t>
            </a:r>
            <a:r>
              <a:rPr lang="en-IN" dirty="0"/>
              <a:t> Fig:3- This is the nutrition API interface,  where you can enter name of food or fruit, it shows the nutrition chart of respective item.</a:t>
            </a:r>
          </a:p>
          <a:p>
            <a:pPr algn="just"/>
            <a:r>
              <a:rPr lang="en-IN" dirty="0"/>
              <a:t> </a:t>
            </a:r>
          </a:p>
          <a:p>
            <a:r>
              <a:rPr lang="en-US" sz="2400" dirty="0">
                <a:latin typeface="Times New Roman" panose="02020603050405020304" pitchFamily="18" charset="0"/>
                <a:cs typeface="Times New Roman" panose="02020603050405020304" pitchFamily="18" charset="0"/>
              </a:rPr>
              <a:t> </a:t>
            </a:r>
          </a:p>
        </p:txBody>
      </p:sp>
      <p:sp>
        <p:nvSpPr>
          <p:cNvPr id="10" name="TextBox 9"/>
          <p:cNvSpPr txBox="1"/>
          <p:nvPr/>
        </p:nvSpPr>
        <p:spPr>
          <a:xfrm>
            <a:off x="1514987" y="1428560"/>
            <a:ext cx="4304668" cy="1292662"/>
          </a:xfrm>
          <a:prstGeom prst="rect">
            <a:avLst/>
          </a:prstGeom>
          <a:noFill/>
        </p:spPr>
        <p:txBody>
          <a:bodyPr wrap="square" rtlCol="0">
            <a:spAutoFit/>
          </a:bodyPr>
          <a:lstStyle/>
          <a:p>
            <a:r>
              <a:rPr lang="en-US" sz="2400" dirty="0">
                <a:latin typeface="Arial" pitchFamily="34" charset="0"/>
                <a:cs typeface="Arial" pitchFamily="34" charset="0"/>
              </a:rPr>
              <a:t>(b)</a:t>
            </a:r>
            <a:r>
              <a:rPr lang="en-IN" dirty="0"/>
              <a:t> Fig:2- After click on </a:t>
            </a:r>
            <a:r>
              <a:rPr lang="en-IN" b="1" dirty="0"/>
              <a:t>predict</a:t>
            </a:r>
            <a:r>
              <a:rPr lang="en-IN" dirty="0"/>
              <a:t> button to see the output, it displays name of fruit along with its nutrition chart.</a:t>
            </a:r>
          </a:p>
          <a:p>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7783" y="767255"/>
            <a:ext cx="5198772" cy="2924309"/>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289</TotalTime>
  <Words>881</Words>
  <Application>Microsoft Office PowerPoint</Application>
  <PresentationFormat>Widescreen</PresentationFormat>
  <Paragraphs>104</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Algerian</vt:lpstr>
      <vt:lpstr>Arial</vt:lpstr>
      <vt:lpstr>Arial Rounded MT Bold</vt:lpstr>
      <vt:lpstr>Calibri</vt:lpstr>
      <vt:lpstr>Corbel</vt:lpstr>
      <vt:lpstr>Times New Roman</vt:lpstr>
      <vt:lpstr>Parallax</vt:lpstr>
      <vt:lpstr>NUTRITION aNALYSIS USING IMAGE CLASSIFICATION  BY DEEP LEARNING &amp; CONVOLUTION NEURAL NETWORK                  Smart-Bridge Remote  Internship Program  2020</vt:lpstr>
      <vt:lpstr>TABLE OF CONTENTS</vt:lpstr>
      <vt:lpstr>PowerPoint Presentation</vt:lpstr>
      <vt:lpstr>PowerPoint Presentation</vt:lpstr>
      <vt:lpstr>FLOW CHART</vt:lpstr>
      <vt:lpstr>PowerPoint Presentation</vt:lpstr>
      <vt:lpstr>PowerPoint Presentation</vt:lpstr>
      <vt:lpstr> EXPERIMENTAL INVESTIGATION</vt:lpstr>
      <vt:lpstr>Conti..</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VISA APPROVAL PREDICTION                   Using Machine Learning    Smart Bridge-Remote Summer Internship Program</dc:title>
  <dc:creator>User</dc:creator>
  <cp:lastModifiedBy>Darshan Gondkar</cp:lastModifiedBy>
  <cp:revision>42</cp:revision>
  <dcterms:created xsi:type="dcterms:W3CDTF">2020-09-04T15:10:07Z</dcterms:created>
  <dcterms:modified xsi:type="dcterms:W3CDTF">2020-09-28T18:50:36Z</dcterms:modified>
</cp:coreProperties>
</file>