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257" r:id="rId3"/>
    <p:sldId id="261" r:id="rId4"/>
    <p:sldId id="281" r:id="rId5"/>
    <p:sldId id="263" r:id="rId6"/>
    <p:sldId id="264" r:id="rId7"/>
    <p:sldId id="265" r:id="rId8"/>
    <p:sldId id="266" r:id="rId9"/>
    <p:sldId id="267" r:id="rId10"/>
    <p:sldId id="269" r:id="rId11"/>
    <p:sldId id="270" r:id="rId12"/>
    <p:sldId id="271" r:id="rId13"/>
    <p:sldId id="272" r:id="rId14"/>
    <p:sldId id="273" r:id="rId15"/>
    <p:sldId id="278" r:id="rId16"/>
    <p:sldId id="279" r:id="rId17"/>
    <p:sldId id="282" r:id="rId18"/>
    <p:sldId id="28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p:cViewPr varScale="1">
        <p:scale>
          <a:sx n="81" d="100"/>
          <a:sy n="81" d="100"/>
        </p:scale>
        <p:origin x="1517" y="28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2BB1E0-50BD-4637-8A54-5314D6FA4ED8}"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7A9B2405-A12F-4766-B292-28B3CE28B24A}">
      <dgm:prSet/>
      <dgm:spPr/>
      <dgm:t>
        <a:bodyPr/>
        <a:lstStyle/>
        <a:p>
          <a:pPr>
            <a:lnSpc>
              <a:spcPct val="100000"/>
            </a:lnSpc>
          </a:pPr>
          <a:r>
            <a:rPr lang="en-US" dirty="0"/>
            <a:t>Introduction</a:t>
          </a:r>
        </a:p>
      </dgm:t>
    </dgm:pt>
    <dgm:pt modelId="{A148BC25-1BB1-4C89-8496-D12FB025EB84}" type="parTrans" cxnId="{BF8BD2F9-53EB-41F0-8D05-911D366D3F3D}">
      <dgm:prSet/>
      <dgm:spPr/>
      <dgm:t>
        <a:bodyPr/>
        <a:lstStyle/>
        <a:p>
          <a:endParaRPr lang="en-US"/>
        </a:p>
      </dgm:t>
    </dgm:pt>
    <dgm:pt modelId="{2B25CE94-9AD2-4F37-AD79-A47CF37816ED}" type="sibTrans" cxnId="{BF8BD2F9-53EB-41F0-8D05-911D366D3F3D}">
      <dgm:prSet/>
      <dgm:spPr/>
      <dgm:t>
        <a:bodyPr/>
        <a:lstStyle/>
        <a:p>
          <a:endParaRPr lang="en-US"/>
        </a:p>
      </dgm:t>
    </dgm:pt>
    <dgm:pt modelId="{38984DD2-7C79-4B78-999D-067B25ED5F72}">
      <dgm:prSet/>
      <dgm:spPr/>
      <dgm:t>
        <a:bodyPr/>
        <a:lstStyle/>
        <a:p>
          <a:pPr>
            <a:lnSpc>
              <a:spcPct val="100000"/>
            </a:lnSpc>
          </a:pPr>
          <a:r>
            <a:rPr lang="en-IN" b="0" i="0"/>
            <a:t>Road Map</a:t>
          </a:r>
          <a:endParaRPr lang="en-US"/>
        </a:p>
      </dgm:t>
    </dgm:pt>
    <dgm:pt modelId="{3D1A4BBB-A508-4266-A0D9-E069A4C2D868}" type="parTrans" cxnId="{6F79CAB2-117D-496B-B9C5-2BB70D7C7886}">
      <dgm:prSet/>
      <dgm:spPr/>
      <dgm:t>
        <a:bodyPr/>
        <a:lstStyle/>
        <a:p>
          <a:endParaRPr lang="en-US"/>
        </a:p>
      </dgm:t>
    </dgm:pt>
    <dgm:pt modelId="{5ED5EC3A-56DA-441E-BD5C-E58BA69ACCC0}" type="sibTrans" cxnId="{6F79CAB2-117D-496B-B9C5-2BB70D7C7886}">
      <dgm:prSet/>
      <dgm:spPr/>
      <dgm:t>
        <a:bodyPr/>
        <a:lstStyle/>
        <a:p>
          <a:endParaRPr lang="en-US"/>
        </a:p>
      </dgm:t>
    </dgm:pt>
    <dgm:pt modelId="{F9EBDFB3-959D-4631-BEBD-5FA1678BEE93}">
      <dgm:prSet/>
      <dgm:spPr/>
      <dgm:t>
        <a:bodyPr/>
        <a:lstStyle/>
        <a:p>
          <a:pPr>
            <a:lnSpc>
              <a:spcPct val="100000"/>
            </a:lnSpc>
          </a:pPr>
          <a:r>
            <a:rPr lang="en-IN" b="0" i="0"/>
            <a:t>Advantages and Disadvantages</a:t>
          </a:r>
          <a:endParaRPr lang="en-US"/>
        </a:p>
      </dgm:t>
    </dgm:pt>
    <dgm:pt modelId="{E5312811-1F04-4D61-B0F3-2AAB13BEA21A}" type="parTrans" cxnId="{0FE6EEE2-0967-461C-870B-645562F351FD}">
      <dgm:prSet/>
      <dgm:spPr/>
      <dgm:t>
        <a:bodyPr/>
        <a:lstStyle/>
        <a:p>
          <a:endParaRPr lang="en-US"/>
        </a:p>
      </dgm:t>
    </dgm:pt>
    <dgm:pt modelId="{20EEAB9D-93E8-447E-AE88-766010EACFC8}" type="sibTrans" cxnId="{0FE6EEE2-0967-461C-870B-645562F351FD}">
      <dgm:prSet/>
      <dgm:spPr/>
      <dgm:t>
        <a:bodyPr/>
        <a:lstStyle/>
        <a:p>
          <a:endParaRPr lang="en-US"/>
        </a:p>
      </dgm:t>
    </dgm:pt>
    <dgm:pt modelId="{9FA7E118-6AD1-4741-8718-F3355E36FCA5}">
      <dgm:prSet/>
      <dgm:spPr/>
      <dgm:t>
        <a:bodyPr/>
        <a:lstStyle/>
        <a:p>
          <a:pPr>
            <a:lnSpc>
              <a:spcPct val="100000"/>
            </a:lnSpc>
          </a:pPr>
          <a:r>
            <a:rPr lang="en-IN" b="0" i="0"/>
            <a:t>Conclusion </a:t>
          </a:r>
          <a:endParaRPr lang="en-US"/>
        </a:p>
      </dgm:t>
    </dgm:pt>
    <dgm:pt modelId="{A4937F99-C374-4E8D-8945-AD3577D9844D}" type="parTrans" cxnId="{4226509F-D660-4C02-84DC-A73C84BA06CB}">
      <dgm:prSet/>
      <dgm:spPr/>
      <dgm:t>
        <a:bodyPr/>
        <a:lstStyle/>
        <a:p>
          <a:endParaRPr lang="en-US"/>
        </a:p>
      </dgm:t>
    </dgm:pt>
    <dgm:pt modelId="{D1170A39-41B5-436E-BCB8-9F24A808D8BB}" type="sibTrans" cxnId="{4226509F-D660-4C02-84DC-A73C84BA06CB}">
      <dgm:prSet/>
      <dgm:spPr/>
      <dgm:t>
        <a:bodyPr/>
        <a:lstStyle/>
        <a:p>
          <a:endParaRPr lang="en-US"/>
        </a:p>
      </dgm:t>
    </dgm:pt>
    <dgm:pt modelId="{921D6348-5DE5-42D4-BBDD-EA683F495B67}" type="pres">
      <dgm:prSet presAssocID="{AC2BB1E0-50BD-4637-8A54-5314D6FA4ED8}" presName="root" presStyleCnt="0">
        <dgm:presLayoutVars>
          <dgm:dir/>
          <dgm:resizeHandles val="exact"/>
        </dgm:presLayoutVars>
      </dgm:prSet>
      <dgm:spPr/>
    </dgm:pt>
    <dgm:pt modelId="{8EE417F7-88AB-43CD-9E25-21D2A2BE4508}" type="pres">
      <dgm:prSet presAssocID="{7A9B2405-A12F-4766-B292-28B3CE28B24A}" presName="compNode" presStyleCnt="0"/>
      <dgm:spPr/>
    </dgm:pt>
    <dgm:pt modelId="{5527085C-8437-4D05-AA48-A1CFEC402E95}" type="pres">
      <dgm:prSet presAssocID="{7A9B2405-A12F-4766-B292-28B3CE28B24A}" presName="bgRect" presStyleLbl="bgShp" presStyleIdx="0" presStyleCnt="4"/>
      <dgm:spPr/>
    </dgm:pt>
    <dgm:pt modelId="{47B3EBF8-82D4-4407-B753-50E8317FA56E}" type="pres">
      <dgm:prSet presAssocID="{7A9B2405-A12F-4766-B292-28B3CE28B24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91082732-AF01-4064-A7F6-1475B63DAEF7}" type="pres">
      <dgm:prSet presAssocID="{7A9B2405-A12F-4766-B292-28B3CE28B24A}" presName="spaceRect" presStyleCnt="0"/>
      <dgm:spPr/>
    </dgm:pt>
    <dgm:pt modelId="{3EA088E3-D2D2-4C4B-9B86-CC10A6B70CFC}" type="pres">
      <dgm:prSet presAssocID="{7A9B2405-A12F-4766-B292-28B3CE28B24A}" presName="parTx" presStyleLbl="revTx" presStyleIdx="0" presStyleCnt="4">
        <dgm:presLayoutVars>
          <dgm:chMax val="0"/>
          <dgm:chPref val="0"/>
        </dgm:presLayoutVars>
      </dgm:prSet>
      <dgm:spPr/>
    </dgm:pt>
    <dgm:pt modelId="{28DC2DA3-B439-42A0-A492-992D2DC6DAF9}" type="pres">
      <dgm:prSet presAssocID="{2B25CE94-9AD2-4F37-AD79-A47CF37816ED}" presName="sibTrans" presStyleCnt="0"/>
      <dgm:spPr/>
    </dgm:pt>
    <dgm:pt modelId="{12D4AE20-1537-4857-8E5B-029203FD568B}" type="pres">
      <dgm:prSet presAssocID="{38984DD2-7C79-4B78-999D-067B25ED5F72}" presName="compNode" presStyleCnt="0"/>
      <dgm:spPr/>
    </dgm:pt>
    <dgm:pt modelId="{C7C2A6F2-0C33-446D-AC84-9B1D58527354}" type="pres">
      <dgm:prSet presAssocID="{38984DD2-7C79-4B78-999D-067B25ED5F72}" presName="bgRect" presStyleLbl="bgShp" presStyleIdx="1" presStyleCnt="4"/>
      <dgm:spPr/>
    </dgm:pt>
    <dgm:pt modelId="{BFCB834E-D883-4EA4-AA81-3EA7A8F1C68A}" type="pres">
      <dgm:prSet presAssocID="{38984DD2-7C79-4B78-999D-067B25ED5F7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400693C2-F95F-4FC6-848F-F544C491775B}" type="pres">
      <dgm:prSet presAssocID="{38984DD2-7C79-4B78-999D-067B25ED5F72}" presName="spaceRect" presStyleCnt="0"/>
      <dgm:spPr/>
    </dgm:pt>
    <dgm:pt modelId="{FA419490-357D-451D-A85E-137A26B4980B}" type="pres">
      <dgm:prSet presAssocID="{38984DD2-7C79-4B78-999D-067B25ED5F72}" presName="parTx" presStyleLbl="revTx" presStyleIdx="1" presStyleCnt="4">
        <dgm:presLayoutVars>
          <dgm:chMax val="0"/>
          <dgm:chPref val="0"/>
        </dgm:presLayoutVars>
      </dgm:prSet>
      <dgm:spPr/>
    </dgm:pt>
    <dgm:pt modelId="{396C3FF0-C684-4A85-A128-66D2938F6628}" type="pres">
      <dgm:prSet presAssocID="{5ED5EC3A-56DA-441E-BD5C-E58BA69ACCC0}" presName="sibTrans" presStyleCnt="0"/>
      <dgm:spPr/>
    </dgm:pt>
    <dgm:pt modelId="{99E9E414-8034-443C-B579-8BC190CA5DF4}" type="pres">
      <dgm:prSet presAssocID="{F9EBDFB3-959D-4631-BEBD-5FA1678BEE93}" presName="compNode" presStyleCnt="0"/>
      <dgm:spPr/>
    </dgm:pt>
    <dgm:pt modelId="{45F5B2B9-2DD1-445A-8674-FB91FFD940F2}" type="pres">
      <dgm:prSet presAssocID="{F9EBDFB3-959D-4631-BEBD-5FA1678BEE93}" presName="bgRect" presStyleLbl="bgShp" presStyleIdx="2" presStyleCnt="4"/>
      <dgm:spPr/>
    </dgm:pt>
    <dgm:pt modelId="{317F6A16-D8ED-4094-A509-17F38C5C0983}" type="pres">
      <dgm:prSet presAssocID="{F9EBDFB3-959D-4631-BEBD-5FA1678BEE9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umbs Up Sign"/>
        </a:ext>
      </dgm:extLst>
    </dgm:pt>
    <dgm:pt modelId="{55878BC5-E0F2-4F55-AD98-CBC22B3E2C2B}" type="pres">
      <dgm:prSet presAssocID="{F9EBDFB3-959D-4631-BEBD-5FA1678BEE93}" presName="spaceRect" presStyleCnt="0"/>
      <dgm:spPr/>
    </dgm:pt>
    <dgm:pt modelId="{909E4F30-38D3-4A50-AA68-E93517C66B67}" type="pres">
      <dgm:prSet presAssocID="{F9EBDFB3-959D-4631-BEBD-5FA1678BEE93}" presName="parTx" presStyleLbl="revTx" presStyleIdx="2" presStyleCnt="4">
        <dgm:presLayoutVars>
          <dgm:chMax val="0"/>
          <dgm:chPref val="0"/>
        </dgm:presLayoutVars>
      </dgm:prSet>
      <dgm:spPr/>
    </dgm:pt>
    <dgm:pt modelId="{0415B862-4516-4BF8-994E-643CA00DCD56}" type="pres">
      <dgm:prSet presAssocID="{20EEAB9D-93E8-447E-AE88-766010EACFC8}" presName="sibTrans" presStyleCnt="0"/>
      <dgm:spPr/>
    </dgm:pt>
    <dgm:pt modelId="{10ACBD77-5206-4E72-A02D-41D531AC6E85}" type="pres">
      <dgm:prSet presAssocID="{9FA7E118-6AD1-4741-8718-F3355E36FCA5}" presName="compNode" presStyleCnt="0"/>
      <dgm:spPr/>
    </dgm:pt>
    <dgm:pt modelId="{4BF8C95E-6BD7-4E59-B539-58D17D8A4D52}" type="pres">
      <dgm:prSet presAssocID="{9FA7E118-6AD1-4741-8718-F3355E36FCA5}" presName="bgRect" presStyleLbl="bgShp" presStyleIdx="3" presStyleCnt="4"/>
      <dgm:spPr/>
    </dgm:pt>
    <dgm:pt modelId="{9A0C863D-E305-4E8D-887A-695D4956D475}" type="pres">
      <dgm:prSet presAssocID="{9FA7E118-6AD1-4741-8718-F3355E36FCA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vel"/>
        </a:ext>
      </dgm:extLst>
    </dgm:pt>
    <dgm:pt modelId="{A60387D2-D61B-4F21-8E20-343879BF6344}" type="pres">
      <dgm:prSet presAssocID="{9FA7E118-6AD1-4741-8718-F3355E36FCA5}" presName="spaceRect" presStyleCnt="0"/>
      <dgm:spPr/>
    </dgm:pt>
    <dgm:pt modelId="{C93A0C6E-EC7C-4C6A-A52A-856256C02BA6}" type="pres">
      <dgm:prSet presAssocID="{9FA7E118-6AD1-4741-8718-F3355E36FCA5}" presName="parTx" presStyleLbl="revTx" presStyleIdx="3" presStyleCnt="4">
        <dgm:presLayoutVars>
          <dgm:chMax val="0"/>
          <dgm:chPref val="0"/>
        </dgm:presLayoutVars>
      </dgm:prSet>
      <dgm:spPr/>
    </dgm:pt>
  </dgm:ptLst>
  <dgm:cxnLst>
    <dgm:cxn modelId="{6C01B60A-7845-4D43-8DF7-B15380679F81}" type="presOf" srcId="{7A9B2405-A12F-4766-B292-28B3CE28B24A}" destId="{3EA088E3-D2D2-4C4B-9B86-CC10A6B70CFC}" srcOrd="0" destOrd="0" presId="urn:microsoft.com/office/officeart/2018/2/layout/IconVerticalSolidList"/>
    <dgm:cxn modelId="{ABAD427E-4F6E-4A43-B276-FBC2C3254C4F}" type="presOf" srcId="{F9EBDFB3-959D-4631-BEBD-5FA1678BEE93}" destId="{909E4F30-38D3-4A50-AA68-E93517C66B67}" srcOrd="0" destOrd="0" presId="urn:microsoft.com/office/officeart/2018/2/layout/IconVerticalSolidList"/>
    <dgm:cxn modelId="{02914384-1923-4ADF-87D0-01F98042D00C}" type="presOf" srcId="{38984DD2-7C79-4B78-999D-067B25ED5F72}" destId="{FA419490-357D-451D-A85E-137A26B4980B}" srcOrd="0" destOrd="0" presId="urn:microsoft.com/office/officeart/2018/2/layout/IconVerticalSolidList"/>
    <dgm:cxn modelId="{AFADC79C-4326-4F85-977F-4C314391AB3B}" type="presOf" srcId="{9FA7E118-6AD1-4741-8718-F3355E36FCA5}" destId="{C93A0C6E-EC7C-4C6A-A52A-856256C02BA6}" srcOrd="0" destOrd="0" presId="urn:microsoft.com/office/officeart/2018/2/layout/IconVerticalSolidList"/>
    <dgm:cxn modelId="{4226509F-D660-4C02-84DC-A73C84BA06CB}" srcId="{AC2BB1E0-50BD-4637-8A54-5314D6FA4ED8}" destId="{9FA7E118-6AD1-4741-8718-F3355E36FCA5}" srcOrd="3" destOrd="0" parTransId="{A4937F99-C374-4E8D-8945-AD3577D9844D}" sibTransId="{D1170A39-41B5-436E-BCB8-9F24A808D8BB}"/>
    <dgm:cxn modelId="{6F79CAB2-117D-496B-B9C5-2BB70D7C7886}" srcId="{AC2BB1E0-50BD-4637-8A54-5314D6FA4ED8}" destId="{38984DD2-7C79-4B78-999D-067B25ED5F72}" srcOrd="1" destOrd="0" parTransId="{3D1A4BBB-A508-4266-A0D9-E069A4C2D868}" sibTransId="{5ED5EC3A-56DA-441E-BD5C-E58BA69ACCC0}"/>
    <dgm:cxn modelId="{ABB938CD-E301-4F12-A8D7-C74BA5229480}" type="presOf" srcId="{AC2BB1E0-50BD-4637-8A54-5314D6FA4ED8}" destId="{921D6348-5DE5-42D4-BBDD-EA683F495B67}" srcOrd="0" destOrd="0" presId="urn:microsoft.com/office/officeart/2018/2/layout/IconVerticalSolidList"/>
    <dgm:cxn modelId="{0FE6EEE2-0967-461C-870B-645562F351FD}" srcId="{AC2BB1E0-50BD-4637-8A54-5314D6FA4ED8}" destId="{F9EBDFB3-959D-4631-BEBD-5FA1678BEE93}" srcOrd="2" destOrd="0" parTransId="{E5312811-1F04-4D61-B0F3-2AAB13BEA21A}" sibTransId="{20EEAB9D-93E8-447E-AE88-766010EACFC8}"/>
    <dgm:cxn modelId="{BF8BD2F9-53EB-41F0-8D05-911D366D3F3D}" srcId="{AC2BB1E0-50BD-4637-8A54-5314D6FA4ED8}" destId="{7A9B2405-A12F-4766-B292-28B3CE28B24A}" srcOrd="0" destOrd="0" parTransId="{A148BC25-1BB1-4C89-8496-D12FB025EB84}" sibTransId="{2B25CE94-9AD2-4F37-AD79-A47CF37816ED}"/>
    <dgm:cxn modelId="{917A4D3F-469A-4608-B107-664D29464DE1}" type="presParOf" srcId="{921D6348-5DE5-42D4-BBDD-EA683F495B67}" destId="{8EE417F7-88AB-43CD-9E25-21D2A2BE4508}" srcOrd="0" destOrd="0" presId="urn:microsoft.com/office/officeart/2018/2/layout/IconVerticalSolidList"/>
    <dgm:cxn modelId="{D5AD9E9D-B309-46DF-A089-AD7B0252A827}" type="presParOf" srcId="{8EE417F7-88AB-43CD-9E25-21D2A2BE4508}" destId="{5527085C-8437-4D05-AA48-A1CFEC402E95}" srcOrd="0" destOrd="0" presId="urn:microsoft.com/office/officeart/2018/2/layout/IconVerticalSolidList"/>
    <dgm:cxn modelId="{76E32BC2-B65F-480E-8762-54FD099356FC}" type="presParOf" srcId="{8EE417F7-88AB-43CD-9E25-21D2A2BE4508}" destId="{47B3EBF8-82D4-4407-B753-50E8317FA56E}" srcOrd="1" destOrd="0" presId="urn:microsoft.com/office/officeart/2018/2/layout/IconVerticalSolidList"/>
    <dgm:cxn modelId="{C62FF352-22D2-4162-A11C-EE11FF91AFDE}" type="presParOf" srcId="{8EE417F7-88AB-43CD-9E25-21D2A2BE4508}" destId="{91082732-AF01-4064-A7F6-1475B63DAEF7}" srcOrd="2" destOrd="0" presId="urn:microsoft.com/office/officeart/2018/2/layout/IconVerticalSolidList"/>
    <dgm:cxn modelId="{F706FF0C-3186-4C3D-A802-B6212D377CB1}" type="presParOf" srcId="{8EE417F7-88AB-43CD-9E25-21D2A2BE4508}" destId="{3EA088E3-D2D2-4C4B-9B86-CC10A6B70CFC}" srcOrd="3" destOrd="0" presId="urn:microsoft.com/office/officeart/2018/2/layout/IconVerticalSolidList"/>
    <dgm:cxn modelId="{56039673-29BB-44EE-8DB3-B4AF5E0EA381}" type="presParOf" srcId="{921D6348-5DE5-42D4-BBDD-EA683F495B67}" destId="{28DC2DA3-B439-42A0-A492-992D2DC6DAF9}" srcOrd="1" destOrd="0" presId="urn:microsoft.com/office/officeart/2018/2/layout/IconVerticalSolidList"/>
    <dgm:cxn modelId="{2E979834-67FF-4526-9F0C-95B5DFA2CFD1}" type="presParOf" srcId="{921D6348-5DE5-42D4-BBDD-EA683F495B67}" destId="{12D4AE20-1537-4857-8E5B-029203FD568B}" srcOrd="2" destOrd="0" presId="urn:microsoft.com/office/officeart/2018/2/layout/IconVerticalSolidList"/>
    <dgm:cxn modelId="{D2FB5E54-1A65-4F4E-A3FE-3D8BA979D5CD}" type="presParOf" srcId="{12D4AE20-1537-4857-8E5B-029203FD568B}" destId="{C7C2A6F2-0C33-446D-AC84-9B1D58527354}" srcOrd="0" destOrd="0" presId="urn:microsoft.com/office/officeart/2018/2/layout/IconVerticalSolidList"/>
    <dgm:cxn modelId="{35ADBFAC-1BA6-4614-8396-658C522D142E}" type="presParOf" srcId="{12D4AE20-1537-4857-8E5B-029203FD568B}" destId="{BFCB834E-D883-4EA4-AA81-3EA7A8F1C68A}" srcOrd="1" destOrd="0" presId="urn:microsoft.com/office/officeart/2018/2/layout/IconVerticalSolidList"/>
    <dgm:cxn modelId="{B524BDB1-4E59-4DCA-8F7E-B793A0EB6523}" type="presParOf" srcId="{12D4AE20-1537-4857-8E5B-029203FD568B}" destId="{400693C2-F95F-4FC6-848F-F544C491775B}" srcOrd="2" destOrd="0" presId="urn:microsoft.com/office/officeart/2018/2/layout/IconVerticalSolidList"/>
    <dgm:cxn modelId="{0EC007D6-B644-40DD-A3DD-4FD92972D02B}" type="presParOf" srcId="{12D4AE20-1537-4857-8E5B-029203FD568B}" destId="{FA419490-357D-451D-A85E-137A26B4980B}" srcOrd="3" destOrd="0" presId="urn:microsoft.com/office/officeart/2018/2/layout/IconVerticalSolidList"/>
    <dgm:cxn modelId="{6FB8A1D0-8465-488C-A576-5CD9A01066A4}" type="presParOf" srcId="{921D6348-5DE5-42D4-BBDD-EA683F495B67}" destId="{396C3FF0-C684-4A85-A128-66D2938F6628}" srcOrd="3" destOrd="0" presId="urn:microsoft.com/office/officeart/2018/2/layout/IconVerticalSolidList"/>
    <dgm:cxn modelId="{0053BB63-C698-4044-A0C3-B81F323D0451}" type="presParOf" srcId="{921D6348-5DE5-42D4-BBDD-EA683F495B67}" destId="{99E9E414-8034-443C-B579-8BC190CA5DF4}" srcOrd="4" destOrd="0" presId="urn:microsoft.com/office/officeart/2018/2/layout/IconVerticalSolidList"/>
    <dgm:cxn modelId="{15B18FFD-E976-4E7C-9BE9-8B53C6591A42}" type="presParOf" srcId="{99E9E414-8034-443C-B579-8BC190CA5DF4}" destId="{45F5B2B9-2DD1-445A-8674-FB91FFD940F2}" srcOrd="0" destOrd="0" presId="urn:microsoft.com/office/officeart/2018/2/layout/IconVerticalSolidList"/>
    <dgm:cxn modelId="{20B013D2-9654-4A46-8F89-B38B3C4957F1}" type="presParOf" srcId="{99E9E414-8034-443C-B579-8BC190CA5DF4}" destId="{317F6A16-D8ED-4094-A509-17F38C5C0983}" srcOrd="1" destOrd="0" presId="urn:microsoft.com/office/officeart/2018/2/layout/IconVerticalSolidList"/>
    <dgm:cxn modelId="{84AFF3F8-8102-44F6-AC29-DCD60756B17A}" type="presParOf" srcId="{99E9E414-8034-443C-B579-8BC190CA5DF4}" destId="{55878BC5-E0F2-4F55-AD98-CBC22B3E2C2B}" srcOrd="2" destOrd="0" presId="urn:microsoft.com/office/officeart/2018/2/layout/IconVerticalSolidList"/>
    <dgm:cxn modelId="{71C6F410-C1FD-4CE3-A8B3-5A2BE01791D5}" type="presParOf" srcId="{99E9E414-8034-443C-B579-8BC190CA5DF4}" destId="{909E4F30-38D3-4A50-AA68-E93517C66B67}" srcOrd="3" destOrd="0" presId="urn:microsoft.com/office/officeart/2018/2/layout/IconVerticalSolidList"/>
    <dgm:cxn modelId="{723A7831-4146-451A-9D14-02A9C274CE7A}" type="presParOf" srcId="{921D6348-5DE5-42D4-BBDD-EA683F495B67}" destId="{0415B862-4516-4BF8-994E-643CA00DCD56}" srcOrd="5" destOrd="0" presId="urn:microsoft.com/office/officeart/2018/2/layout/IconVerticalSolidList"/>
    <dgm:cxn modelId="{6C300A18-EFDF-4858-89C8-2801A29836B0}" type="presParOf" srcId="{921D6348-5DE5-42D4-BBDD-EA683F495B67}" destId="{10ACBD77-5206-4E72-A02D-41D531AC6E85}" srcOrd="6" destOrd="0" presId="urn:microsoft.com/office/officeart/2018/2/layout/IconVerticalSolidList"/>
    <dgm:cxn modelId="{3C2AC3A9-77A1-4B39-8284-60BC77F66F40}" type="presParOf" srcId="{10ACBD77-5206-4E72-A02D-41D531AC6E85}" destId="{4BF8C95E-6BD7-4E59-B539-58D17D8A4D52}" srcOrd="0" destOrd="0" presId="urn:microsoft.com/office/officeart/2018/2/layout/IconVerticalSolidList"/>
    <dgm:cxn modelId="{96F18FBF-038B-41B0-9461-BD111DA6F3D9}" type="presParOf" srcId="{10ACBD77-5206-4E72-A02D-41D531AC6E85}" destId="{9A0C863D-E305-4E8D-887A-695D4956D475}" srcOrd="1" destOrd="0" presId="urn:microsoft.com/office/officeart/2018/2/layout/IconVerticalSolidList"/>
    <dgm:cxn modelId="{0CD70787-CFA2-41BB-9479-759ACD3E768F}" type="presParOf" srcId="{10ACBD77-5206-4E72-A02D-41D531AC6E85}" destId="{A60387D2-D61B-4F21-8E20-343879BF6344}" srcOrd="2" destOrd="0" presId="urn:microsoft.com/office/officeart/2018/2/layout/IconVerticalSolidList"/>
    <dgm:cxn modelId="{3CAEB6B4-BB9B-4C31-A539-84494F47B1CF}" type="presParOf" srcId="{10ACBD77-5206-4E72-A02D-41D531AC6E85}" destId="{C93A0C6E-EC7C-4C6A-A52A-856256C02BA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7085C-8437-4D05-AA48-A1CFEC402E95}">
      <dsp:nvSpPr>
        <dsp:cNvPr id="0" name=""/>
        <dsp:cNvSpPr/>
      </dsp:nvSpPr>
      <dsp:spPr>
        <a:xfrm>
          <a:off x="0" y="1897"/>
          <a:ext cx="4872038"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B3EBF8-82D4-4407-B753-50E8317FA56E}">
      <dsp:nvSpPr>
        <dsp:cNvPr id="0" name=""/>
        <dsp:cNvSpPr/>
      </dsp:nvSpPr>
      <dsp:spPr>
        <a:xfrm>
          <a:off x="290922" y="218286"/>
          <a:ext cx="528950" cy="5289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EA088E3-D2D2-4C4B-9B86-CC10A6B70CFC}">
      <dsp:nvSpPr>
        <dsp:cNvPr id="0" name=""/>
        <dsp:cNvSpPr/>
      </dsp:nvSpPr>
      <dsp:spPr>
        <a:xfrm>
          <a:off x="1110795" y="1897"/>
          <a:ext cx="3761242"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100000"/>
            </a:lnSpc>
            <a:spcBef>
              <a:spcPct val="0"/>
            </a:spcBef>
            <a:spcAft>
              <a:spcPct val="35000"/>
            </a:spcAft>
            <a:buNone/>
          </a:pPr>
          <a:r>
            <a:rPr lang="en-US" sz="2200" kern="1200" dirty="0"/>
            <a:t>Introduction</a:t>
          </a:r>
        </a:p>
      </dsp:txBody>
      <dsp:txXfrm>
        <a:off x="1110795" y="1897"/>
        <a:ext cx="3761242" cy="961727"/>
      </dsp:txXfrm>
    </dsp:sp>
    <dsp:sp modelId="{C7C2A6F2-0C33-446D-AC84-9B1D58527354}">
      <dsp:nvSpPr>
        <dsp:cNvPr id="0" name=""/>
        <dsp:cNvSpPr/>
      </dsp:nvSpPr>
      <dsp:spPr>
        <a:xfrm>
          <a:off x="0" y="1204056"/>
          <a:ext cx="4872038"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CB834E-D883-4EA4-AA81-3EA7A8F1C68A}">
      <dsp:nvSpPr>
        <dsp:cNvPr id="0" name=""/>
        <dsp:cNvSpPr/>
      </dsp:nvSpPr>
      <dsp:spPr>
        <a:xfrm>
          <a:off x="290922" y="1420445"/>
          <a:ext cx="528950" cy="5289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A419490-357D-451D-A85E-137A26B4980B}">
      <dsp:nvSpPr>
        <dsp:cNvPr id="0" name=""/>
        <dsp:cNvSpPr/>
      </dsp:nvSpPr>
      <dsp:spPr>
        <a:xfrm>
          <a:off x="1110795" y="1204056"/>
          <a:ext cx="3761242"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100000"/>
            </a:lnSpc>
            <a:spcBef>
              <a:spcPct val="0"/>
            </a:spcBef>
            <a:spcAft>
              <a:spcPct val="35000"/>
            </a:spcAft>
            <a:buNone/>
          </a:pPr>
          <a:r>
            <a:rPr lang="en-IN" sz="2200" b="0" i="0" kern="1200"/>
            <a:t>Road Map</a:t>
          </a:r>
          <a:endParaRPr lang="en-US" sz="2200" kern="1200"/>
        </a:p>
      </dsp:txBody>
      <dsp:txXfrm>
        <a:off x="1110795" y="1204056"/>
        <a:ext cx="3761242" cy="961727"/>
      </dsp:txXfrm>
    </dsp:sp>
    <dsp:sp modelId="{45F5B2B9-2DD1-445A-8674-FB91FFD940F2}">
      <dsp:nvSpPr>
        <dsp:cNvPr id="0" name=""/>
        <dsp:cNvSpPr/>
      </dsp:nvSpPr>
      <dsp:spPr>
        <a:xfrm>
          <a:off x="0" y="2406215"/>
          <a:ext cx="4872038"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7F6A16-D8ED-4094-A509-17F38C5C0983}">
      <dsp:nvSpPr>
        <dsp:cNvPr id="0" name=""/>
        <dsp:cNvSpPr/>
      </dsp:nvSpPr>
      <dsp:spPr>
        <a:xfrm>
          <a:off x="290922" y="2622604"/>
          <a:ext cx="528950" cy="5289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09E4F30-38D3-4A50-AA68-E93517C66B67}">
      <dsp:nvSpPr>
        <dsp:cNvPr id="0" name=""/>
        <dsp:cNvSpPr/>
      </dsp:nvSpPr>
      <dsp:spPr>
        <a:xfrm>
          <a:off x="1110795" y="2406215"/>
          <a:ext cx="3761242"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100000"/>
            </a:lnSpc>
            <a:spcBef>
              <a:spcPct val="0"/>
            </a:spcBef>
            <a:spcAft>
              <a:spcPct val="35000"/>
            </a:spcAft>
            <a:buNone/>
          </a:pPr>
          <a:r>
            <a:rPr lang="en-IN" sz="2200" b="0" i="0" kern="1200"/>
            <a:t>Advantages and Disadvantages</a:t>
          </a:r>
          <a:endParaRPr lang="en-US" sz="2200" kern="1200"/>
        </a:p>
      </dsp:txBody>
      <dsp:txXfrm>
        <a:off x="1110795" y="2406215"/>
        <a:ext cx="3761242" cy="961727"/>
      </dsp:txXfrm>
    </dsp:sp>
    <dsp:sp modelId="{4BF8C95E-6BD7-4E59-B539-58D17D8A4D52}">
      <dsp:nvSpPr>
        <dsp:cNvPr id="0" name=""/>
        <dsp:cNvSpPr/>
      </dsp:nvSpPr>
      <dsp:spPr>
        <a:xfrm>
          <a:off x="0" y="3608375"/>
          <a:ext cx="4872038"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0C863D-E305-4E8D-887A-695D4956D475}">
      <dsp:nvSpPr>
        <dsp:cNvPr id="0" name=""/>
        <dsp:cNvSpPr/>
      </dsp:nvSpPr>
      <dsp:spPr>
        <a:xfrm>
          <a:off x="290922" y="3824763"/>
          <a:ext cx="528950" cy="5289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93A0C6E-EC7C-4C6A-A52A-856256C02BA6}">
      <dsp:nvSpPr>
        <dsp:cNvPr id="0" name=""/>
        <dsp:cNvSpPr/>
      </dsp:nvSpPr>
      <dsp:spPr>
        <a:xfrm>
          <a:off x="1110795" y="3608375"/>
          <a:ext cx="3761242"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100000"/>
            </a:lnSpc>
            <a:spcBef>
              <a:spcPct val="0"/>
            </a:spcBef>
            <a:spcAft>
              <a:spcPct val="35000"/>
            </a:spcAft>
            <a:buNone/>
          </a:pPr>
          <a:r>
            <a:rPr lang="en-IN" sz="2200" b="0" i="0" kern="1200"/>
            <a:t>Conclusion </a:t>
          </a:r>
          <a:endParaRPr lang="en-US" sz="2200" kern="1200"/>
        </a:p>
      </dsp:txBody>
      <dsp:txXfrm>
        <a:off x="1110795" y="3608375"/>
        <a:ext cx="3761242" cy="9617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D4CEB4-C64A-44E1-8454-AA99F7F7F2FA}" type="datetimeFigureOut">
              <a:rPr lang="en-IN" smtClean="0"/>
              <a:t>05-10-2020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293701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4CEB4-C64A-44E1-8454-AA99F7F7F2FA}" type="datetimeFigureOut">
              <a:rPr lang="en-IN" smtClean="0"/>
              <a:t>05-10-2020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1191595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3D4CEB4-C64A-44E1-8454-AA99F7F7F2FA}" type="datetimeFigureOut">
              <a:rPr lang="en-IN" smtClean="0"/>
              <a:t>05-10-2020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2096958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3D4CEB4-C64A-44E1-8454-AA99F7F7F2FA}" type="datetimeFigureOut">
              <a:rPr lang="en-IN" smtClean="0"/>
              <a:t>05-10-2020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597763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4CEB4-C64A-44E1-8454-AA99F7F7F2FA}" type="datetimeFigureOut">
              <a:rPr lang="en-IN" smtClean="0"/>
              <a:t>05-10-2020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2281837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D4CEB4-C64A-44E1-8454-AA99F7F7F2FA}" type="datetimeFigureOut">
              <a:rPr lang="en-IN" smtClean="0"/>
              <a:t>05-10-2020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1816108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D4CEB4-C64A-44E1-8454-AA99F7F7F2FA}" type="datetimeFigureOut">
              <a:rPr lang="en-IN" smtClean="0"/>
              <a:t>05-10-2020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912292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4CEB4-C64A-44E1-8454-AA99F7F7F2FA}" type="datetimeFigureOut">
              <a:rPr lang="en-IN" smtClean="0"/>
              <a:t>05-10-2020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3036427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4CEB4-C64A-44E1-8454-AA99F7F7F2FA}" type="datetimeFigureOut">
              <a:rPr lang="en-IN" smtClean="0"/>
              <a:t>05-10-2020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95162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3D4CEB4-C64A-44E1-8454-AA99F7F7F2FA}" type="datetimeFigureOut">
              <a:rPr lang="en-IN" smtClean="0"/>
              <a:t>05-10-2020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36880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4CEB4-C64A-44E1-8454-AA99F7F7F2FA}" type="datetimeFigureOut">
              <a:rPr lang="en-IN" smtClean="0"/>
              <a:t>05-10-2020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168312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D4CEB4-C64A-44E1-8454-AA99F7F7F2FA}" type="datetimeFigureOut">
              <a:rPr lang="en-IN" smtClean="0"/>
              <a:t>05-10-2020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2958730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D4CEB4-C64A-44E1-8454-AA99F7F7F2FA}" type="datetimeFigureOut">
              <a:rPr lang="en-IN" smtClean="0"/>
              <a:t>05-10-2020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4203823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3D4CEB4-C64A-44E1-8454-AA99F7F7F2FA}" type="datetimeFigureOut">
              <a:rPr lang="en-IN" smtClean="0"/>
              <a:t>05-10-2020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2115355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3D4CEB4-C64A-44E1-8454-AA99F7F7F2FA}" type="datetimeFigureOut">
              <a:rPr lang="en-IN" smtClean="0"/>
              <a:t>05-10-2020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607213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3D4CEB4-C64A-44E1-8454-AA99F7F7F2FA}" type="datetimeFigureOut">
              <a:rPr lang="en-IN" smtClean="0"/>
              <a:t>05-10-2020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1513689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4CEB4-C64A-44E1-8454-AA99F7F7F2FA}" type="datetimeFigureOut">
              <a:rPr lang="en-IN" smtClean="0"/>
              <a:t>05-10-2020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544819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3D4CEB4-C64A-44E1-8454-AA99F7F7F2FA}" type="datetimeFigureOut">
              <a:rPr lang="en-IN" smtClean="0"/>
              <a:t>05-10-2020</a:t>
            </a:fld>
            <a:endParaRPr lang="en-IN"/>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A08DD817-1A04-42EC-BC62-FFCC214DCB15}" type="slidenum">
              <a:rPr lang="en-IN" smtClean="0"/>
              <a:t>‹#›</a:t>
            </a:fld>
            <a:endParaRPr lang="en-IN"/>
          </a:p>
        </p:txBody>
      </p:sp>
    </p:spTree>
    <p:extLst>
      <p:ext uri="{BB962C8B-B14F-4D97-AF65-F5344CB8AC3E}">
        <p14:creationId xmlns:p14="http://schemas.microsoft.com/office/powerpoint/2010/main" val="462977696"/>
      </p:ext>
    </p:extLst>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1325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0"/>
            <a:ext cx="7275344"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015E596A-233C-44DD-BD03-3351932A0BDC}"/>
              </a:ext>
            </a:extLst>
          </p:cNvPr>
          <p:cNvSpPr>
            <a:spLocks noGrp="1"/>
          </p:cNvSpPr>
          <p:nvPr>
            <p:ph type="subTitle" idx="1"/>
          </p:nvPr>
        </p:nvSpPr>
        <p:spPr>
          <a:xfrm>
            <a:off x="866216" y="4777380"/>
            <a:ext cx="5231183" cy="861420"/>
          </a:xfrm>
        </p:spPr>
        <p:txBody>
          <a:bodyPr>
            <a:normAutofit/>
          </a:bodyPr>
          <a:lstStyle/>
          <a:p>
            <a:pPr marL="342900" indent="-342900">
              <a:buFontTx/>
              <a:buChar char="-"/>
            </a:pPr>
            <a:r>
              <a:rPr lang="en-IN">
                <a:solidFill>
                  <a:schemeClr val="tx1">
                    <a:lumMod val="85000"/>
                    <a:lumOff val="15000"/>
                  </a:schemeClr>
                </a:solidFill>
              </a:rPr>
              <a:t>Madhav Jaideep </a:t>
            </a:r>
          </a:p>
          <a:p>
            <a:endParaRPr lang="en-IN">
              <a:solidFill>
                <a:schemeClr val="tx1">
                  <a:lumMod val="85000"/>
                  <a:lumOff val="15000"/>
                </a:schemeClr>
              </a:solidFill>
            </a:endParaRPr>
          </a:p>
        </p:txBody>
      </p:sp>
      <p:sp>
        <p:nvSpPr>
          <p:cNvPr id="2" name="Title 1"/>
          <p:cNvSpPr>
            <a:spLocks noGrp="1"/>
          </p:cNvSpPr>
          <p:nvPr>
            <p:ph type="ctrTitle"/>
          </p:nvPr>
        </p:nvSpPr>
        <p:spPr>
          <a:xfrm>
            <a:off x="980780" y="908720"/>
            <a:ext cx="5231186" cy="3329581"/>
          </a:xfrm>
        </p:spPr>
        <p:txBody>
          <a:bodyPr>
            <a:normAutofit/>
          </a:bodyPr>
          <a:lstStyle/>
          <a:p>
            <a:pPr>
              <a:lnSpc>
                <a:spcPct val="90000"/>
              </a:lnSpc>
            </a:pPr>
            <a:r>
              <a:rPr lang="en-US" sz="4500" dirty="0">
                <a:latin typeface="Britannic Bold" panose="020B0604020202020204" pitchFamily="34" charset="0"/>
              </a:rPr>
              <a:t>Predicting the Energy Output of wind turbine based on weather conditions </a:t>
            </a:r>
            <a:endParaRPr lang="en-IN" sz="4500" dirty="0">
              <a:latin typeface="Britannic Bold" panose="020B0604020202020204" pitchFamily="34" charset="0"/>
            </a:endParaRPr>
          </a:p>
        </p:txBody>
      </p:sp>
      <p:sp>
        <p:nvSpPr>
          <p:cNvPr id="14" name="Rectangle 13">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6706828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7504" y="116632"/>
            <a:ext cx="8305800" cy="873968"/>
          </a:xfrm>
        </p:spPr>
        <p:txBody>
          <a:bodyPr/>
          <a:lstStyle/>
          <a:p>
            <a:pPr algn="ctr"/>
            <a:r>
              <a:rPr lang="en-IN" dirty="0"/>
              <a:t>    </a:t>
            </a:r>
            <a:r>
              <a:rPr lang="en-IN" sz="3600" dirty="0"/>
              <a:t>Code Screenshot        </a:t>
            </a:r>
          </a:p>
        </p:txBody>
      </p:sp>
      <p:sp>
        <p:nvSpPr>
          <p:cNvPr id="2" name="Text Placeholder 1"/>
          <p:cNvSpPr>
            <a:spLocks noGrp="1"/>
          </p:cNvSpPr>
          <p:nvPr>
            <p:ph type="subTitle" idx="1"/>
          </p:nvPr>
        </p:nvSpPr>
        <p:spPr>
          <a:xfrm>
            <a:off x="419099" y="1125042"/>
            <a:ext cx="8305800" cy="571500"/>
          </a:xfrm>
        </p:spPr>
        <p:txBody>
          <a:bodyPr/>
          <a:lstStyle/>
          <a:p>
            <a:r>
              <a:rPr lang="en-IN" dirty="0"/>
              <a:t>Merging of Data</a:t>
            </a:r>
          </a:p>
        </p:txBody>
      </p:sp>
      <p:sp>
        <p:nvSpPr>
          <p:cNvPr id="6" name="Text Placeholder 5"/>
          <p:cNvSpPr>
            <a:spLocks noGrp="1"/>
          </p:cNvSpPr>
          <p:nvPr>
            <p:ph type="body" idx="4294967295"/>
          </p:nvPr>
        </p:nvSpPr>
        <p:spPr>
          <a:xfrm>
            <a:off x="5103813" y="549275"/>
            <a:ext cx="4040187" cy="762000"/>
          </a:xfrm>
        </p:spPr>
        <p:txBody>
          <a:bodyPr/>
          <a:lstStyle/>
          <a:p>
            <a:pPr marL="0" indent="0">
              <a:buNone/>
            </a:pPr>
            <a:r>
              <a:rPr lang="en-IN"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495" y="1696542"/>
            <a:ext cx="8021009" cy="4955989"/>
          </a:xfrm>
          <a:prstGeom prst="rect">
            <a:avLst/>
          </a:prstGeom>
        </p:spPr>
      </p:pic>
    </p:spTree>
    <p:extLst>
      <p:ext uri="{BB962C8B-B14F-4D97-AF65-F5344CB8AC3E}">
        <p14:creationId xmlns:p14="http://schemas.microsoft.com/office/powerpoint/2010/main" val="167427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260648"/>
            <a:ext cx="8229600" cy="4572000"/>
          </a:xfrm>
        </p:spPr>
        <p:txBody>
          <a:bodyPr/>
          <a:lstStyle/>
          <a:p>
            <a:r>
              <a:rPr lang="en-US" b="1" dirty="0"/>
              <a:t>Activity 3:</a:t>
            </a:r>
            <a:r>
              <a:rPr lang="en-US" dirty="0"/>
              <a:t> Visualization of  the Data</a:t>
            </a:r>
          </a:p>
          <a:p>
            <a:r>
              <a:rPr lang="en-US" b="1" dirty="0"/>
              <a:t>Solution-</a:t>
            </a:r>
            <a:r>
              <a:rPr lang="en-US" dirty="0"/>
              <a:t> We analyzed the data and studied the impact of different features on output (active power). With the results we achieved, we eradicated all the unnecessary features from the model</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2132856"/>
            <a:ext cx="5849166" cy="3972479"/>
          </a:xfrm>
          <a:prstGeom prst="rect">
            <a:avLst/>
          </a:prstGeom>
        </p:spPr>
      </p:pic>
    </p:spTree>
    <p:extLst>
      <p:ext uri="{BB962C8B-B14F-4D97-AF65-F5344CB8AC3E}">
        <p14:creationId xmlns:p14="http://schemas.microsoft.com/office/powerpoint/2010/main" val="3163597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a:effectLst/>
              </a:rPr>
              <a:t>Model Design</a:t>
            </a:r>
            <a:endParaRPr lang="en-IN" dirty="0"/>
          </a:p>
        </p:txBody>
      </p:sp>
      <p:sp>
        <p:nvSpPr>
          <p:cNvPr id="2" name="Content Placeholder 1"/>
          <p:cNvSpPr>
            <a:spLocks noGrp="1"/>
          </p:cNvSpPr>
          <p:nvPr>
            <p:ph idx="1"/>
          </p:nvPr>
        </p:nvSpPr>
        <p:spPr/>
        <p:txBody>
          <a:bodyPr>
            <a:normAutofit fontScale="62500" lnSpcReduction="20000"/>
          </a:bodyPr>
          <a:lstStyle/>
          <a:p>
            <a:r>
              <a:rPr lang="en-IN" b="1"/>
              <a:t>Activity 1</a:t>
            </a:r>
            <a:r>
              <a:rPr lang="en-IN"/>
              <a:t>: Deciding parameters or features</a:t>
            </a:r>
          </a:p>
          <a:p>
            <a:r>
              <a:rPr lang="en-IN" b="1"/>
              <a:t>Solution-</a:t>
            </a:r>
            <a:r>
              <a:rPr lang="en-IN"/>
              <a:t> With the results we achieved we have  selected following as our features for the model : </a:t>
            </a:r>
          </a:p>
          <a:p>
            <a:pPr marL="0" lvl="0" indent="0">
              <a:buNone/>
            </a:pPr>
            <a:r>
              <a:rPr lang="en-IN"/>
              <a:t>1.Wind Speed</a:t>
            </a:r>
          </a:p>
          <a:p>
            <a:pPr marL="0" lvl="0" indent="0">
              <a:buNone/>
            </a:pPr>
            <a:r>
              <a:rPr lang="en-IN"/>
              <a:t>2.Temperature</a:t>
            </a:r>
          </a:p>
          <a:p>
            <a:pPr marL="0" lvl="0" indent="0">
              <a:buNone/>
            </a:pPr>
            <a:r>
              <a:rPr lang="en-IN"/>
              <a:t>3.Humidity</a:t>
            </a:r>
          </a:p>
          <a:p>
            <a:pPr marL="0" lvl="0" indent="0">
              <a:buNone/>
            </a:pPr>
            <a:r>
              <a:rPr lang="en-IN"/>
              <a:t>4.Pressure</a:t>
            </a:r>
          </a:p>
          <a:p>
            <a:pPr marL="0" indent="0">
              <a:buNone/>
            </a:pPr>
            <a:r>
              <a:rPr lang="en-IN"/>
              <a:t> </a:t>
            </a:r>
          </a:p>
          <a:p>
            <a:r>
              <a:rPr lang="en-IN" b="1"/>
              <a:t>Activity 2: </a:t>
            </a:r>
            <a:r>
              <a:rPr lang="en-IN"/>
              <a:t>Separating Training and Testing data from the data set</a:t>
            </a:r>
          </a:p>
          <a:p>
            <a:r>
              <a:rPr lang="en-IN" b="1"/>
              <a:t>Solution- </a:t>
            </a:r>
            <a:r>
              <a:rPr lang="en-IN"/>
              <a:t>This process will be done inside the model file itself by using the train_test_split library in the sklearn package of python.</a:t>
            </a:r>
          </a:p>
          <a:p>
            <a:pPr marL="0" indent="0">
              <a:buNone/>
            </a:pPr>
            <a:r>
              <a:rPr lang="en-IN"/>
              <a:t> </a:t>
            </a:r>
          </a:p>
          <a:p>
            <a:r>
              <a:rPr lang="en-IN" b="1"/>
              <a:t>Activity 3</a:t>
            </a:r>
            <a:r>
              <a:rPr lang="en-IN"/>
              <a:t>: Developing the model </a:t>
            </a:r>
          </a:p>
          <a:p>
            <a:r>
              <a:rPr lang="en-IN" b="1"/>
              <a:t>Solution</a:t>
            </a:r>
            <a:r>
              <a:rPr lang="en-IN"/>
              <a:t>- We use the boosted trees regressor model to train and evaluate the model using TensorFlow. We decided to train the model using 120 trees to optimize the model and preventing it from underfit also we have used entire batch of training data to train so that model can accurately be trained.</a:t>
            </a:r>
            <a:endParaRPr lang="en-IN" dirty="0"/>
          </a:p>
        </p:txBody>
      </p:sp>
    </p:spTree>
    <p:extLst>
      <p:ext uri="{BB962C8B-B14F-4D97-AF65-F5344CB8AC3E}">
        <p14:creationId xmlns:p14="http://schemas.microsoft.com/office/powerpoint/2010/main" val="83572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t>Screenshot of python server code</a:t>
            </a:r>
          </a:p>
        </p:txBody>
      </p:sp>
      <p:pic>
        <p:nvPicPr>
          <p:cNvPr id="7" name="Content Placeholder 6">
            <a:extLst>
              <a:ext uri="{FF2B5EF4-FFF2-40B4-BE49-F238E27FC236}">
                <a16:creationId xmlns:a16="http://schemas.microsoft.com/office/drawing/2014/main" id="{109C44B3-8AC9-47AC-9070-1DF0D3E0C725}"/>
              </a:ext>
            </a:extLst>
          </p:cNvPr>
          <p:cNvPicPr>
            <a:picLocks noGrp="1" noChangeAspect="1"/>
          </p:cNvPicPr>
          <p:nvPr>
            <p:ph idx="1"/>
          </p:nvPr>
        </p:nvPicPr>
        <p:blipFill>
          <a:blip r:embed="rId2"/>
          <a:stretch>
            <a:fillRect/>
          </a:stretch>
        </p:blipFill>
        <p:spPr>
          <a:xfrm>
            <a:off x="675717" y="1853248"/>
            <a:ext cx="7983573" cy="4278836"/>
          </a:xfrm>
        </p:spPr>
      </p:pic>
    </p:spTree>
    <p:extLst>
      <p:ext uri="{BB962C8B-B14F-4D97-AF65-F5344CB8AC3E}">
        <p14:creationId xmlns:p14="http://schemas.microsoft.com/office/powerpoint/2010/main" val="723043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a:t>Application Design</a:t>
            </a:r>
          </a:p>
        </p:txBody>
      </p:sp>
      <p:sp>
        <p:nvSpPr>
          <p:cNvPr id="2" name="Content Placeholder 1"/>
          <p:cNvSpPr>
            <a:spLocks noGrp="1"/>
          </p:cNvSpPr>
          <p:nvPr>
            <p:ph idx="1"/>
          </p:nvPr>
        </p:nvSpPr>
        <p:spPr/>
        <p:txBody>
          <a:bodyPr/>
          <a:lstStyle/>
          <a:p>
            <a:pPr marL="0" indent="0">
              <a:buNone/>
            </a:pPr>
            <a:r>
              <a:rPr lang="en-IN" b="1" dirty="0"/>
              <a:t>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product designing involves training a model and deploying it using flask .The flask app is then deployed in PaaS infrastructure by Cloud Service providers. The flask app is designed as a RESTful API ,where the User Interface curls the result from server and displays it to the user.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LSTM Networks. Long Short Term Memory networks – usually just called “LSTMs” – are a special kind of RNN, capable of learning long-term dependencies. They  were introduced by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Hochreiter</a:t>
            </a:r>
            <a:r>
              <a:rPr lang="en-US" sz="1800" dirty="0">
                <a:effectLst/>
                <a:latin typeface="Calibri" panose="020F0502020204030204" pitchFamily="34" charset="0"/>
                <a:ea typeface="Calibri" panose="020F0502020204030204" pitchFamily="34" charset="0"/>
                <a:cs typeface="Times New Roman" panose="02020603050405020304" pitchFamily="18" charset="0"/>
              </a:rPr>
              <a:t>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Schmidhuber</a:t>
            </a:r>
            <a:r>
              <a:rPr lang="en-US" sz="1800" dirty="0">
                <a:effectLst/>
                <a:latin typeface="Calibri" panose="020F0502020204030204" pitchFamily="34" charset="0"/>
                <a:ea typeface="Calibri" panose="020F0502020204030204" pitchFamily="34" charset="0"/>
                <a:cs typeface="Times New Roman" panose="02020603050405020304" pitchFamily="18" charset="0"/>
              </a:rPr>
              <a:t> (1997), and were refined and popularized by many people in following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14649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4710" y="452718"/>
            <a:ext cx="8335762" cy="1752146"/>
          </a:xfrm>
        </p:spPr>
        <p:txBody>
          <a:bodyPr>
            <a:normAutofit/>
          </a:bodyPr>
          <a:lstStyle/>
          <a:p>
            <a:pPr algn="ctr"/>
            <a:r>
              <a:rPr lang="en-IN" sz="3600" dirty="0"/>
              <a:t>Advantages and Disadvantages</a:t>
            </a:r>
            <a:br>
              <a:rPr lang="en-IN" dirty="0"/>
            </a:br>
            <a:endParaRPr lang="en-IN" dirty="0"/>
          </a:p>
        </p:txBody>
      </p:sp>
      <p:sp>
        <p:nvSpPr>
          <p:cNvPr id="2" name="Content Placeholder 1"/>
          <p:cNvSpPr>
            <a:spLocks noGrp="1"/>
          </p:cNvSpPr>
          <p:nvPr>
            <p:ph idx="1"/>
          </p:nvPr>
        </p:nvSpPr>
        <p:spPr>
          <a:xfrm>
            <a:off x="404119" y="1328791"/>
            <a:ext cx="8335762" cy="4600088"/>
          </a:xfrm>
        </p:spPr>
        <p:txBody>
          <a:bodyPr>
            <a:normAutofit lnSpcReduction="10000"/>
          </a:bodyPr>
          <a:lstStyle/>
          <a:p>
            <a:pPr marL="0" indent="0" algn="ctr">
              <a:buNone/>
            </a:pPr>
            <a:r>
              <a:rPr lang="en-US" b="1" u="sng" dirty="0"/>
              <a:t>ADVANTAGES</a:t>
            </a:r>
          </a:p>
          <a:p>
            <a:endParaRPr lang="en-US" dirty="0"/>
          </a:p>
          <a:p>
            <a:r>
              <a:rPr lang="en-US" dirty="0"/>
              <a:t>Weather Underground Services provide very accurate Historical Weather Data which increased the accuracy of model.</a:t>
            </a:r>
          </a:p>
          <a:p>
            <a:pPr marL="342900" lvl="0" indent="-342900">
              <a:lnSpc>
                <a:spcPct val="107000"/>
              </a:lnSpc>
              <a:spcAft>
                <a:spcPts val="800"/>
              </a:spcAft>
              <a:buSzPts val="1100"/>
              <a:buFont typeface="Arial" panose="020B0604020202020204" pitchFamily="34" charset="0"/>
              <a:buChar char="●"/>
            </a:pPr>
            <a:r>
              <a:rPr lang="en-US" sz="2000" spc="-5" dirty="0">
                <a:effectLst/>
                <a:latin typeface="Calibri" panose="020F0502020204030204" pitchFamily="34" charset="0"/>
                <a:ea typeface="Arial" panose="020B0604020202020204" pitchFamily="34" charset="0"/>
                <a:cs typeface="Calibri" panose="020F0502020204030204" pitchFamily="34" charset="0"/>
              </a:rPr>
              <a:t>Accurate wind power forecasts are also important in reducing the occurrence or length of curtailments (which translate to cost savings), improved worker safety, and mitigating the physical impacts of extreme weather on wind power systems</a:t>
            </a:r>
            <a:r>
              <a:rPr lang="en-US" dirty="0"/>
              <a:t>.</a:t>
            </a:r>
          </a:p>
          <a:p>
            <a:pPr marL="342900" lvl="0" indent="-342900">
              <a:lnSpc>
                <a:spcPct val="107000"/>
              </a:lnSpc>
              <a:spcAft>
                <a:spcPts val="800"/>
              </a:spcAft>
              <a:buSzPts val="1100"/>
              <a:buFont typeface="Arial" panose="020B0604020202020204" pitchFamily="34" charset="0"/>
              <a:buChar char="●"/>
            </a:pPr>
            <a:r>
              <a:rPr lang="en-US" sz="2000" dirty="0">
                <a:effectLst/>
                <a:latin typeface="Calibri" panose="020F0502020204030204" pitchFamily="34" charset="0"/>
                <a:ea typeface="Calibri" panose="020F0502020204030204" pitchFamily="34" charset="0"/>
              </a:rPr>
              <a:t>Wind speed forecasting naturally has greater value where balancing markets are part of a competitive trading system for electricity, because the balancing market provides financial incentives to the generators and retailers for accurate output predictions</a:t>
            </a:r>
            <a:endParaRPr lang="en-US" dirty="0"/>
          </a:p>
        </p:txBody>
      </p:sp>
    </p:spTree>
    <p:extLst>
      <p:ext uri="{BB962C8B-B14F-4D97-AF65-F5344CB8AC3E}">
        <p14:creationId xmlns:p14="http://schemas.microsoft.com/office/powerpoint/2010/main" val="3690484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548680"/>
            <a:ext cx="8229600" cy="4572000"/>
          </a:xfrm>
        </p:spPr>
        <p:txBody>
          <a:bodyPr/>
          <a:lstStyle/>
          <a:p>
            <a:pPr marL="0" indent="0" algn="ctr">
              <a:buNone/>
            </a:pPr>
            <a:r>
              <a:rPr lang="en-US" b="1" u="sng" dirty="0"/>
              <a:t>DISADVANTAGES</a:t>
            </a:r>
            <a:r>
              <a:rPr lang="en-US" dirty="0"/>
              <a:t>  </a:t>
            </a:r>
          </a:p>
          <a:p>
            <a:endParaRPr lang="en-US" dirty="0"/>
          </a:p>
          <a:p>
            <a:pPr marL="342900" lvl="0" indent="-342900">
              <a:lnSpc>
                <a:spcPct val="107000"/>
              </a:lnSpc>
              <a:spcAft>
                <a:spcPts val="800"/>
              </a:spcAft>
              <a:buSzPts val="1100"/>
              <a:buFont typeface="Arial" panose="020B0604020202020204" pitchFamily="34" charset="0"/>
              <a:buChar char="●"/>
            </a:pPr>
            <a:r>
              <a:rPr lang="en-US" sz="2000" spc="-5" dirty="0">
                <a:effectLst/>
                <a:latin typeface="Calibri" panose="020F0502020204030204" pitchFamily="34" charset="0"/>
                <a:ea typeface="Arial" panose="020B0604020202020204" pitchFamily="34" charset="0"/>
                <a:cs typeface="Calibri" panose="020F0502020204030204" pitchFamily="34" charset="0"/>
              </a:rPr>
              <a:t>The challenges to face when wind generation is injected in a power system depend on the share of that renewable energy.</a:t>
            </a:r>
            <a:endParaRPr lang="en-IN" sz="1600" spc="-5" dirty="0">
              <a:effectLst/>
              <a:latin typeface="Calibri" panose="020F0502020204030204" pitchFamily="34" charset="0"/>
              <a:ea typeface="Arial" panose="020B0604020202020204" pitchFamily="34" charset="0"/>
              <a:cs typeface="Times New Roman" panose="02020603050405020304" pitchFamily="18" charset="0"/>
            </a:endParaRPr>
          </a:p>
          <a:p>
            <a:pPr marL="342900" lvl="0" indent="-342900">
              <a:lnSpc>
                <a:spcPct val="107000"/>
              </a:lnSpc>
              <a:spcAft>
                <a:spcPts val="800"/>
              </a:spcAft>
              <a:buSzPts val="1100"/>
              <a:buFont typeface="Arial" panose="020B0604020202020204" pitchFamily="34" charset="0"/>
              <a:buChar char="●"/>
            </a:pPr>
            <a:r>
              <a:rPr lang="en-US" sz="2000" spc="-5" dirty="0">
                <a:effectLst/>
                <a:latin typeface="Calibri" panose="020F0502020204030204" pitchFamily="34" charset="0"/>
                <a:ea typeface="Arial" panose="020B0604020202020204" pitchFamily="34" charset="0"/>
                <a:cs typeface="Calibri" panose="020F0502020204030204" pitchFamily="34" charset="0"/>
              </a:rPr>
              <a:t>Wind turbines are noisy. Each one can generate the same level of noise as a family car travelling at 70 mph.</a:t>
            </a:r>
            <a:endParaRPr lang="en-IN" sz="1600" spc="-5" dirty="0">
              <a:effectLst/>
              <a:latin typeface="Calibri" panose="020F0502020204030204" pitchFamily="34" charset="0"/>
              <a:ea typeface="Arial" panose="020B0604020202020204" pitchFamily="34" charset="0"/>
              <a:cs typeface="Times New Roman" panose="02020603050405020304" pitchFamily="18" charset="0"/>
            </a:endParaRPr>
          </a:p>
          <a:p>
            <a:pPr marL="342900" lvl="0" indent="-342900">
              <a:lnSpc>
                <a:spcPct val="107000"/>
              </a:lnSpc>
              <a:spcAft>
                <a:spcPts val="800"/>
              </a:spcAft>
              <a:buSzPts val="1100"/>
              <a:buFont typeface="Arial" panose="020B0604020202020204" pitchFamily="34" charset="0"/>
              <a:buChar char="●"/>
            </a:pPr>
            <a:r>
              <a:rPr lang="en-US" sz="2000" spc="-5" dirty="0">
                <a:effectLst/>
                <a:latin typeface="Calibri" panose="020F0502020204030204" pitchFamily="34" charset="0"/>
                <a:ea typeface="Arial" panose="020B0604020202020204" pitchFamily="34" charset="0"/>
                <a:cs typeface="Calibri" panose="020F0502020204030204" pitchFamily="34" charset="0"/>
              </a:rPr>
              <a:t>When wind turbines are being manufactured some pollution is produced.</a:t>
            </a:r>
            <a:endParaRPr lang="en-IN" sz="1600" spc="-5" dirty="0">
              <a:effectLst/>
              <a:latin typeface="Calibri" panose="020F050202020403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931169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7A84C-015B-4CE2-B8B1-540EF61C8CCA}"/>
              </a:ext>
            </a:extLst>
          </p:cNvPr>
          <p:cNvSpPr>
            <a:spLocks noGrp="1"/>
          </p:cNvSpPr>
          <p:nvPr>
            <p:ph type="title"/>
          </p:nvPr>
        </p:nvSpPr>
        <p:spPr>
          <a:xfrm>
            <a:off x="484710" y="452718"/>
            <a:ext cx="7759698" cy="1400530"/>
          </a:xfrm>
        </p:spPr>
        <p:txBody>
          <a:bodyPr/>
          <a:lstStyle/>
          <a:p>
            <a:r>
              <a:rPr lang="en-IN" dirty="0"/>
              <a:t>Applications</a:t>
            </a:r>
          </a:p>
        </p:txBody>
      </p:sp>
      <p:sp>
        <p:nvSpPr>
          <p:cNvPr id="3" name="Content Placeholder 2">
            <a:extLst>
              <a:ext uri="{FF2B5EF4-FFF2-40B4-BE49-F238E27FC236}">
                <a16:creationId xmlns:a16="http://schemas.microsoft.com/office/drawing/2014/main" id="{9075E343-BE2E-416A-B2A6-E2D76BE8AE74}"/>
              </a:ext>
            </a:extLst>
          </p:cNvPr>
          <p:cNvSpPr>
            <a:spLocks noGrp="1"/>
          </p:cNvSpPr>
          <p:nvPr>
            <p:ph idx="1"/>
          </p:nvPr>
        </p:nvSpPr>
        <p:spPr/>
        <p:txBody>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As we all know Renewable energy is the future of energy and wind mills  is one that would be mostly used as a renewable source of energy because it takes less space as compared to others, more efficient and doesn't harm the environment in any way, that's why this system will be high in demand for cost reduction in construction and maintenance  when constructing it according to the weather of the given place and will also help in increasing the efficiency of the energy output.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8571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a:t>Conclusion</a:t>
            </a:r>
          </a:p>
        </p:txBody>
      </p:sp>
      <p:sp>
        <p:nvSpPr>
          <p:cNvPr id="2" name="Content Placeholder 1"/>
          <p:cNvSpPr>
            <a:spLocks noGrp="1"/>
          </p:cNvSpPr>
          <p:nvPr>
            <p:ph idx="1"/>
          </p:nvPr>
        </p:nvSpPr>
        <p:spPr/>
        <p:txBody>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In this project, we have established the application to predict future wind power output values based on the regressor and deep learning models. The UI provides a great deal of information to anyone who would like to know about the future power output presented in the form of visualizations. Deploying it to the cloud makes it more scalable. The product can increase the accuracy of the forecasting the output from the wind turbine .Overall accurate wind power prediction reduces the financial and technical risk of uncertainty of wind power production for all electricity market participants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6662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2891" y="1447800"/>
            <a:ext cx="2331469" cy="4572000"/>
          </a:xfrm>
        </p:spPr>
        <p:txBody>
          <a:bodyPr anchor="ctr">
            <a:normAutofit/>
          </a:bodyPr>
          <a:lstStyle/>
          <a:p>
            <a:r>
              <a:rPr lang="en-IN" sz="2800">
                <a:solidFill>
                  <a:srgbClr val="F2F2F2"/>
                </a:solidFill>
              </a:rPr>
              <a:t>Index</a:t>
            </a:r>
          </a:p>
        </p:txBody>
      </p:sp>
      <p:sp>
        <p:nvSpPr>
          <p:cNvPr id="38" name="Freeform: Shape 37">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0982" y="0"/>
            <a:ext cx="6023018"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1082"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42" name="Rectangle 41">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D6C7594-0BC2-4614-9ABC-1E194DECEE67}"/>
              </a:ext>
            </a:extLst>
          </p:cNvPr>
          <p:cNvGraphicFramePr>
            <a:graphicFrameLocks noGrp="1"/>
          </p:cNvGraphicFramePr>
          <p:nvPr>
            <p:ph idx="1"/>
            <p:extLst>
              <p:ext uri="{D42A27DB-BD31-4B8C-83A1-F6EECF244321}">
                <p14:modId xmlns:p14="http://schemas.microsoft.com/office/powerpoint/2010/main" val="1865950515"/>
              </p:ext>
            </p:extLst>
          </p:nvPr>
        </p:nvGraphicFramePr>
        <p:xfrm>
          <a:off x="3786187" y="1447800"/>
          <a:ext cx="487203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094392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ight Arrow 15"/>
          <p:cNvSpPr/>
          <p:nvPr/>
        </p:nvSpPr>
        <p:spPr>
          <a:xfrm rot="3747502">
            <a:off x="5412135" y="3716344"/>
            <a:ext cx="3431012"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rot="6910009">
            <a:off x="4389450" y="2979842"/>
            <a:ext cx="1746098"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Arrow 7"/>
          <p:cNvSpPr/>
          <p:nvPr/>
        </p:nvSpPr>
        <p:spPr>
          <a:xfrm rot="18105579">
            <a:off x="670776" y="3385239"/>
            <a:ext cx="324115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rot="4015620">
            <a:off x="2712210" y="3155013"/>
            <a:ext cx="1746098"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pPr algn="ctr"/>
            <a:r>
              <a:rPr lang="en-IN" dirty="0"/>
              <a:t>Road Map</a:t>
            </a:r>
          </a:p>
        </p:txBody>
      </p:sp>
      <p:sp>
        <p:nvSpPr>
          <p:cNvPr id="4" name="Rounded Rectangle 3"/>
          <p:cNvSpPr/>
          <p:nvPr/>
        </p:nvSpPr>
        <p:spPr>
          <a:xfrm>
            <a:off x="2082787" y="1888294"/>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2.Data </a:t>
            </a:r>
          </a:p>
          <a:p>
            <a:pPr algn="ctr"/>
            <a:r>
              <a:rPr lang="en-IN" dirty="0"/>
              <a:t>Collection</a:t>
            </a:r>
          </a:p>
        </p:txBody>
      </p:sp>
      <p:sp>
        <p:nvSpPr>
          <p:cNvPr id="9" name="Rounded Rectangle 8"/>
          <p:cNvSpPr/>
          <p:nvPr/>
        </p:nvSpPr>
        <p:spPr>
          <a:xfrm>
            <a:off x="568588" y="4941168"/>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1.Planning</a:t>
            </a:r>
          </a:p>
        </p:txBody>
      </p:sp>
      <p:sp>
        <p:nvSpPr>
          <p:cNvPr id="10" name="Rounded Rectangle 9"/>
          <p:cNvSpPr/>
          <p:nvPr/>
        </p:nvSpPr>
        <p:spPr>
          <a:xfrm>
            <a:off x="3419872" y="3709275"/>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3.Data </a:t>
            </a:r>
          </a:p>
          <a:p>
            <a:pPr algn="ctr"/>
            <a:r>
              <a:rPr lang="en-IN" dirty="0"/>
              <a:t>Pre-processing</a:t>
            </a:r>
          </a:p>
        </p:txBody>
      </p:sp>
      <p:sp>
        <p:nvSpPr>
          <p:cNvPr id="11" name="Rounded Rectangle 10"/>
          <p:cNvSpPr/>
          <p:nvPr/>
        </p:nvSpPr>
        <p:spPr>
          <a:xfrm>
            <a:off x="5060503" y="1858213"/>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4.Model</a:t>
            </a:r>
          </a:p>
          <a:p>
            <a:pPr algn="ctr"/>
            <a:r>
              <a:rPr lang="en-IN" dirty="0"/>
              <a:t>Design</a:t>
            </a:r>
          </a:p>
        </p:txBody>
      </p:sp>
      <p:sp>
        <p:nvSpPr>
          <p:cNvPr id="12" name="Rounded Rectangle 11"/>
          <p:cNvSpPr/>
          <p:nvPr/>
        </p:nvSpPr>
        <p:spPr>
          <a:xfrm>
            <a:off x="6769498" y="5013176"/>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5.Application</a:t>
            </a:r>
          </a:p>
          <a:p>
            <a:pPr algn="ctr"/>
            <a:r>
              <a:rPr lang="en-IN" dirty="0"/>
              <a:t>Design</a:t>
            </a:r>
          </a:p>
        </p:txBody>
      </p:sp>
    </p:spTree>
    <p:extLst>
      <p:ext uri="{BB962C8B-B14F-4D97-AF65-F5344CB8AC3E}">
        <p14:creationId xmlns:p14="http://schemas.microsoft.com/office/powerpoint/2010/main" val="1710880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26F03-8086-4B9C-9111-0706A2509AF6}"/>
              </a:ext>
            </a:extLst>
          </p:cNvPr>
          <p:cNvSpPr>
            <a:spLocks noGrp="1"/>
          </p:cNvSpPr>
          <p:nvPr>
            <p:ph type="title"/>
          </p:nvPr>
        </p:nvSpPr>
        <p:spPr/>
        <p:txBody>
          <a:bodyPr/>
          <a:lstStyle/>
          <a:p>
            <a:r>
              <a:rPr lang="en-IN" dirty="0"/>
              <a:t>Environment setup </a:t>
            </a:r>
          </a:p>
        </p:txBody>
      </p:sp>
      <p:sp>
        <p:nvSpPr>
          <p:cNvPr id="3" name="Content Placeholder 2">
            <a:extLst>
              <a:ext uri="{FF2B5EF4-FFF2-40B4-BE49-F238E27FC236}">
                <a16:creationId xmlns:a16="http://schemas.microsoft.com/office/drawing/2014/main" id="{F614F593-5243-4826-BEDE-CA1D7BEEFED1}"/>
              </a:ext>
            </a:extLst>
          </p:cNvPr>
          <p:cNvSpPr>
            <a:spLocks noGrp="1"/>
          </p:cNvSpPr>
          <p:nvPr>
            <p:ph idx="1"/>
          </p:nvPr>
        </p:nvSpPr>
        <p:spPr>
          <a:xfrm>
            <a:off x="483974" y="1196752"/>
            <a:ext cx="8408506" cy="5472607"/>
          </a:xfrm>
        </p:spPr>
        <p:txBody>
          <a:bodyPr/>
          <a:lstStyle/>
          <a:p>
            <a:r>
              <a:rPr lang="en-IN" dirty="0"/>
              <a:t>Setting up the environment for using the files and data using YAML coding. </a:t>
            </a:r>
          </a:p>
          <a:p>
            <a:endParaRPr lang="en-IN" dirty="0"/>
          </a:p>
        </p:txBody>
      </p:sp>
      <p:pic>
        <p:nvPicPr>
          <p:cNvPr id="5" name="Picture 4">
            <a:extLst>
              <a:ext uri="{FF2B5EF4-FFF2-40B4-BE49-F238E27FC236}">
                <a16:creationId xmlns:a16="http://schemas.microsoft.com/office/drawing/2014/main" id="{7FBEDD26-7801-4DE1-93F7-6EF97C382269}"/>
              </a:ext>
            </a:extLst>
          </p:cNvPr>
          <p:cNvPicPr>
            <a:picLocks noChangeAspect="1"/>
          </p:cNvPicPr>
          <p:nvPr/>
        </p:nvPicPr>
        <p:blipFill>
          <a:blip r:embed="rId2"/>
          <a:stretch>
            <a:fillRect/>
          </a:stretch>
        </p:blipFill>
        <p:spPr>
          <a:xfrm>
            <a:off x="305892" y="2060848"/>
            <a:ext cx="8532216" cy="4275423"/>
          </a:xfrm>
          <a:prstGeom prst="rect">
            <a:avLst/>
          </a:prstGeom>
        </p:spPr>
      </p:pic>
    </p:spTree>
    <p:extLst>
      <p:ext uri="{BB962C8B-B14F-4D97-AF65-F5344CB8AC3E}">
        <p14:creationId xmlns:p14="http://schemas.microsoft.com/office/powerpoint/2010/main" val="879143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6592" y="404664"/>
            <a:ext cx="8229600" cy="1219200"/>
          </a:xfrm>
        </p:spPr>
        <p:txBody>
          <a:bodyPr/>
          <a:lstStyle/>
          <a:p>
            <a:pPr algn="ctr"/>
            <a:r>
              <a:rPr lang="en-IN" dirty="0"/>
              <a:t>Data Collection</a:t>
            </a:r>
          </a:p>
        </p:txBody>
      </p:sp>
      <p:sp>
        <p:nvSpPr>
          <p:cNvPr id="2" name="Content Placeholder 1"/>
          <p:cNvSpPr>
            <a:spLocks noGrp="1"/>
          </p:cNvSpPr>
          <p:nvPr>
            <p:ph idx="1"/>
          </p:nvPr>
        </p:nvSpPr>
        <p:spPr>
          <a:xfrm>
            <a:off x="470182" y="2060848"/>
            <a:ext cx="8229600" cy="4572000"/>
          </a:xfrm>
        </p:spPr>
        <p:txBody>
          <a:bodyPr/>
          <a:lstStyle/>
          <a:p>
            <a:r>
              <a:rPr lang="en-US" dirty="0"/>
              <a:t>We used the wind turbine dataset from Kaggle provided in the description of the problem and downloaded the weather conditions data of the same place and of the same time from the web.</a:t>
            </a:r>
            <a:endParaRPr lang="en-IN" dirty="0"/>
          </a:p>
        </p:txBody>
      </p:sp>
    </p:spTree>
    <p:extLst>
      <p:ext uri="{BB962C8B-B14F-4D97-AF65-F5344CB8AC3E}">
        <p14:creationId xmlns:p14="http://schemas.microsoft.com/office/powerpoint/2010/main" val="3604909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268760"/>
            <a:ext cx="7488832" cy="4894061"/>
          </a:xfrm>
          <a:prstGeom prst="rect">
            <a:avLst/>
          </a:prstGeom>
        </p:spPr>
      </p:pic>
      <p:sp>
        <p:nvSpPr>
          <p:cNvPr id="3" name="Title 2"/>
          <p:cNvSpPr>
            <a:spLocks noGrp="1"/>
          </p:cNvSpPr>
          <p:nvPr>
            <p:ph type="title"/>
          </p:nvPr>
        </p:nvSpPr>
        <p:spPr>
          <a:xfrm>
            <a:off x="457200" y="188640"/>
            <a:ext cx="8229600" cy="1219200"/>
          </a:xfrm>
        </p:spPr>
        <p:txBody>
          <a:bodyPr/>
          <a:lstStyle/>
          <a:p>
            <a:pPr algn="ctr"/>
            <a:r>
              <a:rPr lang="en-IN" dirty="0"/>
              <a:t>Kaggle Data</a:t>
            </a:r>
          </a:p>
        </p:txBody>
      </p:sp>
    </p:spTree>
    <p:extLst>
      <p:ext uri="{BB962C8B-B14F-4D97-AF65-F5344CB8AC3E}">
        <p14:creationId xmlns:p14="http://schemas.microsoft.com/office/powerpoint/2010/main" val="266060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904" y="1124744"/>
            <a:ext cx="7920880" cy="5280585"/>
          </a:xfrm>
          <a:prstGeom prst="rect">
            <a:avLst/>
          </a:prstGeom>
        </p:spPr>
      </p:pic>
      <p:sp>
        <p:nvSpPr>
          <p:cNvPr id="3" name="Title 2"/>
          <p:cNvSpPr>
            <a:spLocks noGrp="1"/>
          </p:cNvSpPr>
          <p:nvPr>
            <p:ph type="title"/>
          </p:nvPr>
        </p:nvSpPr>
        <p:spPr>
          <a:xfrm>
            <a:off x="467544" y="116632"/>
            <a:ext cx="8229600" cy="1219200"/>
          </a:xfrm>
        </p:spPr>
        <p:txBody>
          <a:bodyPr/>
          <a:lstStyle/>
          <a:p>
            <a:pPr algn="ctr"/>
            <a:r>
              <a:rPr lang="en-IN" dirty="0"/>
              <a:t>Weather Data</a:t>
            </a:r>
          </a:p>
        </p:txBody>
      </p:sp>
    </p:spTree>
    <p:extLst>
      <p:ext uri="{BB962C8B-B14F-4D97-AF65-F5344CB8AC3E}">
        <p14:creationId xmlns:p14="http://schemas.microsoft.com/office/powerpoint/2010/main" val="413575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a:t>Data pre-processing</a:t>
            </a:r>
          </a:p>
        </p:txBody>
      </p:sp>
      <p:sp>
        <p:nvSpPr>
          <p:cNvPr id="2" name="Content Placeholder 1"/>
          <p:cNvSpPr>
            <a:spLocks noGrp="1"/>
          </p:cNvSpPr>
          <p:nvPr>
            <p:ph idx="1"/>
          </p:nvPr>
        </p:nvSpPr>
        <p:spPr/>
        <p:txBody>
          <a:bodyPr>
            <a:normAutofit fontScale="85000" lnSpcReduction="10000"/>
          </a:bodyPr>
          <a:lstStyle/>
          <a:p>
            <a:r>
              <a:rPr lang="en-US" b="1" dirty="0"/>
              <a:t>Activity 1 : </a:t>
            </a:r>
            <a:r>
              <a:rPr lang="en-US" dirty="0"/>
              <a:t>Taking care of the missing data</a:t>
            </a:r>
          </a:p>
          <a:p>
            <a:pPr marL="0" indent="0">
              <a:buNone/>
            </a:pPr>
            <a:endParaRPr lang="en-US" dirty="0"/>
          </a:p>
          <a:p>
            <a:r>
              <a:rPr lang="en-US" b="1" dirty="0"/>
              <a:t>Solution -</a:t>
            </a:r>
            <a:r>
              <a:rPr lang="en-US" dirty="0"/>
              <a:t> The missing data is less than 5% of the total data so we have filled the missing data by the average value of the respective column data.</a:t>
            </a:r>
          </a:p>
          <a:p>
            <a:pPr marL="0" indent="0">
              <a:buNone/>
            </a:pPr>
            <a:endParaRPr lang="en-US" dirty="0"/>
          </a:p>
          <a:p>
            <a:r>
              <a:rPr lang="en-US" b="1" dirty="0"/>
              <a:t>Activity 2 : </a:t>
            </a:r>
            <a:r>
              <a:rPr lang="en-US" dirty="0"/>
              <a:t>Feature scaling</a:t>
            </a:r>
          </a:p>
          <a:p>
            <a:endParaRPr lang="en-US" dirty="0"/>
          </a:p>
          <a:p>
            <a:r>
              <a:rPr lang="en-US" b="1" dirty="0"/>
              <a:t>Solution -</a:t>
            </a:r>
            <a:r>
              <a:rPr lang="en-US" dirty="0"/>
              <a:t> Weather data has a scale of 30 minutes while the wind turbine data from Kaggle has a scale of 10 minutes so in order to merge both the data's we have converted each of them into the same scale (i.e. scale of 30 minutes). Then we merged both the data's into one and obtained our final data.</a:t>
            </a:r>
          </a:p>
          <a:p>
            <a:endParaRPr lang="en-IN" dirty="0"/>
          </a:p>
        </p:txBody>
      </p:sp>
    </p:spTree>
    <p:extLst>
      <p:ext uri="{BB962C8B-B14F-4D97-AF65-F5344CB8AC3E}">
        <p14:creationId xmlns:p14="http://schemas.microsoft.com/office/powerpoint/2010/main" val="3681135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7504" y="302121"/>
            <a:ext cx="8424936" cy="1009154"/>
          </a:xfrm>
        </p:spPr>
        <p:txBody>
          <a:bodyPr/>
          <a:lstStyle/>
          <a:p>
            <a:pPr algn="ctr"/>
            <a:r>
              <a:rPr lang="en-IN" dirty="0"/>
              <a:t>   </a:t>
            </a:r>
            <a:r>
              <a:rPr lang="en-IN" sz="4000" dirty="0"/>
              <a:t>Code Screenshot        </a:t>
            </a:r>
          </a:p>
        </p:txBody>
      </p:sp>
      <p:sp>
        <p:nvSpPr>
          <p:cNvPr id="2" name="Text Placeholder 1"/>
          <p:cNvSpPr>
            <a:spLocks noGrp="1"/>
          </p:cNvSpPr>
          <p:nvPr>
            <p:ph type="subTitle" idx="1"/>
          </p:nvPr>
        </p:nvSpPr>
        <p:spPr>
          <a:xfrm>
            <a:off x="419100" y="1412776"/>
            <a:ext cx="8305800" cy="1143000"/>
          </a:xfrm>
        </p:spPr>
        <p:txBody>
          <a:bodyPr/>
          <a:lstStyle/>
          <a:p>
            <a:r>
              <a:rPr lang="en-IN" dirty="0"/>
              <a:t> Handle Missing Data</a:t>
            </a:r>
          </a:p>
        </p:txBody>
      </p:sp>
      <p:sp>
        <p:nvSpPr>
          <p:cNvPr id="6" name="Text Placeholder 5"/>
          <p:cNvSpPr>
            <a:spLocks noGrp="1"/>
          </p:cNvSpPr>
          <p:nvPr>
            <p:ph type="body" idx="4294967295"/>
          </p:nvPr>
        </p:nvSpPr>
        <p:spPr>
          <a:xfrm>
            <a:off x="5103813" y="549275"/>
            <a:ext cx="4040187" cy="762000"/>
          </a:xfrm>
        </p:spPr>
        <p:txBody>
          <a:bodyPr/>
          <a:lstStyle/>
          <a:p>
            <a:pPr marL="0" indent="0">
              <a:buNone/>
            </a:pPr>
            <a:r>
              <a:rPr lang="en-IN" dirty="0"/>
              <a:t>     </a:t>
            </a:r>
          </a:p>
        </p:txBody>
      </p:sp>
      <p:pic>
        <p:nvPicPr>
          <p:cNvPr id="7" name="Content Placeholder 6"/>
          <p:cNvPicPr>
            <a:picLocks noGrp="1" noChangeAspect="1"/>
          </p:cNvPicPr>
          <p:nvPr>
            <p:ph sz="half" idx="4294967295"/>
          </p:nvPr>
        </p:nvPicPr>
        <p:blipFill>
          <a:blip r:embed="rId2" cstate="print">
            <a:extLst>
              <a:ext uri="{28A0092B-C50C-407E-A947-70E740481C1C}">
                <a14:useLocalDpi xmlns:a14="http://schemas.microsoft.com/office/drawing/2010/main" val="0"/>
              </a:ext>
            </a:extLst>
          </a:blip>
          <a:stretch>
            <a:fillRect/>
          </a:stretch>
        </p:blipFill>
        <p:spPr>
          <a:xfrm>
            <a:off x="902561" y="1916832"/>
            <a:ext cx="7338878" cy="4569945"/>
          </a:xfrm>
        </p:spPr>
      </p:pic>
    </p:spTree>
    <p:extLst>
      <p:ext uri="{BB962C8B-B14F-4D97-AF65-F5344CB8AC3E}">
        <p14:creationId xmlns:p14="http://schemas.microsoft.com/office/powerpoint/2010/main" val="710386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102</TotalTime>
  <Words>859</Words>
  <Application>Microsoft Office PowerPoint</Application>
  <PresentationFormat>On-screen Show (4:3)</PresentationFormat>
  <Paragraphs>72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Britannic Bold</vt:lpstr>
      <vt:lpstr>Calibri</vt:lpstr>
      <vt:lpstr>Century Gothic</vt:lpstr>
      <vt:lpstr>Wingdings 3</vt:lpstr>
      <vt:lpstr>Ion</vt:lpstr>
      <vt:lpstr>Predicting the Energy Output of wind turbine based on weather conditions </vt:lpstr>
      <vt:lpstr>Index</vt:lpstr>
      <vt:lpstr>Road Map</vt:lpstr>
      <vt:lpstr>Environment setup </vt:lpstr>
      <vt:lpstr>Data Collection</vt:lpstr>
      <vt:lpstr>Kaggle Data</vt:lpstr>
      <vt:lpstr>Weather Data</vt:lpstr>
      <vt:lpstr>Data pre-processing</vt:lpstr>
      <vt:lpstr>   Code Screenshot        </vt:lpstr>
      <vt:lpstr>    Code Screenshot        </vt:lpstr>
      <vt:lpstr>PowerPoint Presentation</vt:lpstr>
      <vt:lpstr>Model Design</vt:lpstr>
      <vt:lpstr>Screenshot of python server code</vt:lpstr>
      <vt:lpstr>Application Design</vt:lpstr>
      <vt:lpstr>Advantages and Disadvantages </vt:lpstr>
      <vt:lpstr>PowerPoint Presentation</vt:lpstr>
      <vt:lpstr>Applications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Energy Output of wind turbine based on weather conditions </dc:title>
  <dc:creator>Madhav</dc:creator>
  <cp:lastModifiedBy>Madhav</cp:lastModifiedBy>
  <cp:revision>3</cp:revision>
  <dcterms:created xsi:type="dcterms:W3CDTF">2020-10-05T14:35:30Z</dcterms:created>
  <dcterms:modified xsi:type="dcterms:W3CDTF">2020-10-05T16:18:26Z</dcterms:modified>
</cp:coreProperties>
</file>