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70" r:id="rId6"/>
    <p:sldId id="271" r:id="rId7"/>
    <p:sldId id="272" r:id="rId8"/>
    <p:sldId id="261" r:id="rId9"/>
    <p:sldId id="262" r:id="rId10"/>
    <p:sldId id="273" r:id="rId11"/>
    <p:sldId id="263" r:id="rId12"/>
    <p:sldId id="265"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58FC-7EEC-4199-B6DB-9A8045615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C000B2-2253-4F02-950F-256F94DCB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BA7718-0E21-413C-A10F-154A9C4EB8AA}"/>
              </a:ext>
            </a:extLst>
          </p:cNvPr>
          <p:cNvSpPr>
            <a:spLocks noGrp="1"/>
          </p:cNvSpPr>
          <p:nvPr>
            <p:ph type="dt" sz="half" idx="10"/>
          </p:nvPr>
        </p:nvSpPr>
        <p:spPr/>
        <p:txBody>
          <a:bodyPr/>
          <a:lstStyle/>
          <a:p>
            <a:fld id="{82EDB8D0-98ED-4B86-9D5F-E61ADC70144D}" type="datetimeFigureOut">
              <a:rPr lang="en-US" smtClean="0"/>
              <a:t>5/18/2020</a:t>
            </a:fld>
            <a:endParaRPr lang="en-US" dirty="0"/>
          </a:p>
        </p:txBody>
      </p:sp>
      <p:sp>
        <p:nvSpPr>
          <p:cNvPr id="5" name="Footer Placeholder 4">
            <a:extLst>
              <a:ext uri="{FF2B5EF4-FFF2-40B4-BE49-F238E27FC236}">
                <a16:creationId xmlns:a16="http://schemas.microsoft.com/office/drawing/2014/main" id="{D3A32F04-FE29-423F-BE93-0686E23A3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CE922-E794-4CF9-942F-CD2B79D4E5B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940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E830-9B23-4F92-9BFF-A59167079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29A7A1-D3C8-4C19-83FF-B1EF8D78F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400B5-CA3A-4F04-B257-189C05DC27B4}"/>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5" name="Footer Placeholder 4">
            <a:extLst>
              <a:ext uri="{FF2B5EF4-FFF2-40B4-BE49-F238E27FC236}">
                <a16:creationId xmlns:a16="http://schemas.microsoft.com/office/drawing/2014/main" id="{71821346-14A9-4C59-A314-528B2DAFD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3C499-D766-429C-B679-7389A0AE7A9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115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57894-720E-4EC9-AB5B-66D17CAF14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E6B3D7-4E7C-4FB8-B8C7-64F59AF912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10448-28DC-43AE-A836-DB7C42265CB5}"/>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5" name="Footer Placeholder 4">
            <a:extLst>
              <a:ext uri="{FF2B5EF4-FFF2-40B4-BE49-F238E27FC236}">
                <a16:creationId xmlns:a16="http://schemas.microsoft.com/office/drawing/2014/main" id="{162109D8-F94D-4BE9-8B50-B689C8E07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1423C-1D90-465B-8503-71159725F82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3014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23B-8506-4A88-9D07-1BFB9346BD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E0540-20D0-4308-813B-F511FEC3E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F1CFB-9213-4FA5-9FEC-34DE22903DF3}"/>
              </a:ext>
            </a:extLst>
          </p:cNvPr>
          <p:cNvSpPr>
            <a:spLocks noGrp="1"/>
          </p:cNvSpPr>
          <p:nvPr>
            <p:ph type="dt" sz="half" idx="10"/>
          </p:nvPr>
        </p:nvSpPr>
        <p:spPr/>
        <p:txBody>
          <a:bodyPr/>
          <a:lstStyle/>
          <a:p>
            <a:fld id="{82EDB8D0-98ED-4B86-9D5F-E61ADC70144D}" type="datetimeFigureOut">
              <a:rPr lang="en-US" smtClean="0"/>
              <a:t>5/18/2020</a:t>
            </a:fld>
            <a:endParaRPr lang="en-US" dirty="0"/>
          </a:p>
        </p:txBody>
      </p:sp>
      <p:sp>
        <p:nvSpPr>
          <p:cNvPr id="5" name="Footer Placeholder 4">
            <a:extLst>
              <a:ext uri="{FF2B5EF4-FFF2-40B4-BE49-F238E27FC236}">
                <a16:creationId xmlns:a16="http://schemas.microsoft.com/office/drawing/2014/main" id="{B27072E4-6B63-4AC9-8D79-AA361FF96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2E82-7768-41A4-BEDB-14F0E2998B8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6285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134E-499F-429F-9685-5AA1B407D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2D695-DA85-4E0F-B358-69073DD16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7BE6DE-BFF6-49CC-B0DD-8E5AE3CBAEE0}"/>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5" name="Footer Placeholder 4">
            <a:extLst>
              <a:ext uri="{FF2B5EF4-FFF2-40B4-BE49-F238E27FC236}">
                <a16:creationId xmlns:a16="http://schemas.microsoft.com/office/drawing/2014/main" id="{DE6D5A44-5F97-45D9-88CE-7295ACF70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38436-7CF0-4CCA-9805-FE2E0D798CB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48095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E5-FD85-451D-A302-56F80B4D4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AD3A54-24D8-4ACA-8BB1-6523CE881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A949D2-8AAE-4256-AB3E-8EBD758F0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2CEED7-2866-4005-A103-1FE474B8DBF2}"/>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6" name="Footer Placeholder 5">
            <a:extLst>
              <a:ext uri="{FF2B5EF4-FFF2-40B4-BE49-F238E27FC236}">
                <a16:creationId xmlns:a16="http://schemas.microsoft.com/office/drawing/2014/main" id="{1BE40A5E-304A-432A-8A05-58C8F63C1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5F57A-7913-47F0-AFCF-7DED92A1FDB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37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160F-FF79-455F-A562-4DABF684C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84BBE-D50E-4EA7-9B25-B583C295E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AC6D0-9F82-4256-B778-012A593913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6AAE9-FE5A-414D-8259-F71F9BF7D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CF96-C719-4D46-A8BD-0B2EF7CFA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0C308C-890A-4CE6-8C2F-3B5F0419F567}"/>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8" name="Footer Placeholder 7">
            <a:extLst>
              <a:ext uri="{FF2B5EF4-FFF2-40B4-BE49-F238E27FC236}">
                <a16:creationId xmlns:a16="http://schemas.microsoft.com/office/drawing/2014/main" id="{75610D70-8AF3-42B1-9ADA-B7D17497E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82245-D37C-4847-ACEC-3D4E11213CB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8327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50D6-92B9-4A84-A0F4-1BDFF400C3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AF3C3-2665-4E7A-A0A2-FD169BE60AC9}"/>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4" name="Footer Placeholder 3">
            <a:extLst>
              <a:ext uri="{FF2B5EF4-FFF2-40B4-BE49-F238E27FC236}">
                <a16:creationId xmlns:a16="http://schemas.microsoft.com/office/drawing/2014/main" id="{66508510-8AF6-4F6C-9C64-DC9F1ED8EF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49303-FA8A-40E2-8454-9580DC59997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7973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EE788-F250-4412-A5FC-6F86A9C9DA3D}"/>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3" name="Footer Placeholder 2">
            <a:extLst>
              <a:ext uri="{FF2B5EF4-FFF2-40B4-BE49-F238E27FC236}">
                <a16:creationId xmlns:a16="http://schemas.microsoft.com/office/drawing/2014/main" id="{E0B07D23-A0B3-40F8-997E-378A7A9CA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C6686-292C-49A4-B648-13D82B8775F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4151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8F09-F0E9-44E1-9093-6BFD2387C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F2705-6E78-4107-AF55-EED174AA9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470549-D3CD-4F44-86B7-CEEAB29B0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C4DA7-0C96-4171-B6F8-0AF5B900BDDC}"/>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6" name="Footer Placeholder 5">
            <a:extLst>
              <a:ext uri="{FF2B5EF4-FFF2-40B4-BE49-F238E27FC236}">
                <a16:creationId xmlns:a16="http://schemas.microsoft.com/office/drawing/2014/main" id="{46051BEE-E8BB-470F-BC67-B6923D7E3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12AD6-A0B2-4BC4-88A9-BFBD57CC07A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2663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23DF-58EB-4CD6-AF4B-5067CAA68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5FBF43-05C8-4F50-99F4-2BF1AD97F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2F69E9-1A11-43FD-941F-1453C2E07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648F6-829B-4056-A620-61D3EC3FE88C}"/>
              </a:ext>
            </a:extLst>
          </p:cNvPr>
          <p:cNvSpPr>
            <a:spLocks noGrp="1"/>
          </p:cNvSpPr>
          <p:nvPr>
            <p:ph type="dt" sz="half" idx="10"/>
          </p:nvPr>
        </p:nvSpPr>
        <p:spPr/>
        <p:txBody>
          <a:bodyPr/>
          <a:lstStyle/>
          <a:p>
            <a:fld id="{82EDB8D0-98ED-4B86-9D5F-E61ADC70144D}" type="datetimeFigureOut">
              <a:rPr lang="en-US" smtClean="0"/>
              <a:t>5/18/2020</a:t>
            </a:fld>
            <a:endParaRPr lang="en-US"/>
          </a:p>
        </p:txBody>
      </p:sp>
      <p:sp>
        <p:nvSpPr>
          <p:cNvPr id="6" name="Footer Placeholder 5">
            <a:extLst>
              <a:ext uri="{FF2B5EF4-FFF2-40B4-BE49-F238E27FC236}">
                <a16:creationId xmlns:a16="http://schemas.microsoft.com/office/drawing/2014/main" id="{534DE1E7-598C-4293-8C09-7E9A33899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E9F3E-C070-43ED-9766-9EFB8A3A3B1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0495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8BE5F-63D2-4481-904D-A765E80A9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7C9BD-3CE7-408B-9698-0AE4BA9ED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D41DD-F349-4EF4-934A-F9F7ED716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5/18/2020</a:t>
            </a:fld>
            <a:endParaRPr lang="en-US" dirty="0"/>
          </a:p>
        </p:txBody>
      </p:sp>
      <p:sp>
        <p:nvSpPr>
          <p:cNvPr id="5" name="Footer Placeholder 4">
            <a:extLst>
              <a:ext uri="{FF2B5EF4-FFF2-40B4-BE49-F238E27FC236}">
                <a16:creationId xmlns:a16="http://schemas.microsoft.com/office/drawing/2014/main" id="{24A2B59A-7A4E-4661-A729-E5B95FA67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062FC-8A9E-45CE-ACEA-DA584B8E1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1958592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SmartPracticeschool/llSPS-INT-428-Intelligent-Customer-Help-Desk-with-Smart-Document-Understandin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martPracticeschool/llSPS-INT-428-Intelligent-Customer-Help-Desk-with-Smart-Document-Understandin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AA133C-54B8-4646-9532-7C03776B3718}"/>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E9734856-1ECF-4E75-A575-A6A80B26F888}"/>
              </a:ext>
            </a:extLst>
          </p:cNvPr>
          <p:cNvSpPr/>
          <p:nvPr/>
        </p:nvSpPr>
        <p:spPr>
          <a:xfrm>
            <a:off x="0" y="0"/>
            <a:ext cx="42315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4871ECC-F0B0-491A-8155-B1CAAFC55DB1}"/>
              </a:ext>
            </a:extLst>
          </p:cNvPr>
          <p:cNvSpPr/>
          <p:nvPr/>
        </p:nvSpPr>
        <p:spPr>
          <a:xfrm>
            <a:off x="865806" y="788565"/>
            <a:ext cx="2499919" cy="234891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B386D33-3FC5-47A0-80EB-E64341E9D14C}"/>
              </a:ext>
            </a:extLst>
          </p:cNvPr>
          <p:cNvSpPr txBox="1"/>
          <p:nvPr/>
        </p:nvSpPr>
        <p:spPr>
          <a:xfrm>
            <a:off x="865806" y="3573710"/>
            <a:ext cx="2499919" cy="400110"/>
          </a:xfrm>
          <a:prstGeom prst="rect">
            <a:avLst/>
          </a:prstGeom>
          <a:noFill/>
        </p:spPr>
        <p:txBody>
          <a:bodyPr wrap="square" rtlCol="0">
            <a:spAutoFit/>
          </a:bodyPr>
          <a:lstStyle/>
          <a:p>
            <a:pPr algn="ctr"/>
            <a:r>
              <a:rPr lang="en-IN" sz="2000" dirty="0">
                <a:solidFill>
                  <a:schemeClr val="bg1"/>
                </a:solidFill>
                <a:latin typeface="IBM Plex Sans" panose="020B0503050203000203" pitchFamily="34" charset="0"/>
              </a:rPr>
              <a:t>Hashim Irfan Ali M</a:t>
            </a:r>
          </a:p>
        </p:txBody>
      </p:sp>
      <p:sp>
        <p:nvSpPr>
          <p:cNvPr id="7" name="TextBox 6">
            <a:extLst>
              <a:ext uri="{FF2B5EF4-FFF2-40B4-BE49-F238E27FC236}">
                <a16:creationId xmlns:a16="http://schemas.microsoft.com/office/drawing/2014/main" id="{B1C759CB-C300-44C1-891E-6AE6555538F3}"/>
              </a:ext>
            </a:extLst>
          </p:cNvPr>
          <p:cNvSpPr txBox="1"/>
          <p:nvPr/>
        </p:nvSpPr>
        <p:spPr>
          <a:xfrm>
            <a:off x="0" y="3973820"/>
            <a:ext cx="4231531" cy="307777"/>
          </a:xfrm>
          <a:prstGeom prst="rect">
            <a:avLst/>
          </a:prstGeom>
          <a:noFill/>
        </p:spPr>
        <p:txBody>
          <a:bodyPr wrap="square" rtlCol="0">
            <a:spAutoFit/>
          </a:bodyPr>
          <a:lstStyle/>
          <a:p>
            <a:pPr algn="ctr"/>
            <a:r>
              <a:rPr lang="en-IN" sz="1400" dirty="0">
                <a:solidFill>
                  <a:schemeClr val="bg1"/>
                </a:solidFill>
                <a:latin typeface="IBM Plex Sans" panose="020B0503050203000203" pitchFamily="34" charset="0"/>
              </a:rPr>
              <a:t>hashimirfan99@gmail.com</a:t>
            </a:r>
          </a:p>
        </p:txBody>
      </p:sp>
      <p:sp>
        <p:nvSpPr>
          <p:cNvPr id="8" name="TextBox 7">
            <a:extLst>
              <a:ext uri="{FF2B5EF4-FFF2-40B4-BE49-F238E27FC236}">
                <a16:creationId xmlns:a16="http://schemas.microsoft.com/office/drawing/2014/main" id="{DE9331F3-E0A5-415A-8EE2-5FF5A52FD55E}"/>
              </a:ext>
            </a:extLst>
          </p:cNvPr>
          <p:cNvSpPr txBox="1"/>
          <p:nvPr/>
        </p:nvSpPr>
        <p:spPr>
          <a:xfrm>
            <a:off x="0" y="6423265"/>
            <a:ext cx="4231531" cy="307777"/>
          </a:xfrm>
          <a:prstGeom prst="rect">
            <a:avLst/>
          </a:prstGeom>
          <a:noFill/>
        </p:spPr>
        <p:txBody>
          <a:bodyPr wrap="square" rtlCol="0">
            <a:spAutoFit/>
          </a:bodyPr>
          <a:lstStyle/>
          <a:p>
            <a:pPr algn="ctr"/>
            <a:r>
              <a:rPr lang="en-IN" sz="1400" dirty="0">
                <a:solidFill>
                  <a:schemeClr val="bg1"/>
                </a:solidFill>
                <a:latin typeface="IBM Plex Sans" panose="020B0503050203000203" pitchFamily="34" charset="0"/>
              </a:rPr>
              <a:t>https://github.com/iamhashimirfan</a:t>
            </a:r>
            <a:endParaRPr lang="en-IN" sz="1600" dirty="0">
              <a:solidFill>
                <a:schemeClr val="bg1"/>
              </a:solidFill>
              <a:latin typeface="IBM Plex Sans" panose="020B0503050203000203" pitchFamily="34" charset="0"/>
            </a:endParaRPr>
          </a:p>
        </p:txBody>
      </p:sp>
      <p:sp>
        <p:nvSpPr>
          <p:cNvPr id="11" name="TextBox 10">
            <a:extLst>
              <a:ext uri="{FF2B5EF4-FFF2-40B4-BE49-F238E27FC236}">
                <a16:creationId xmlns:a16="http://schemas.microsoft.com/office/drawing/2014/main" id="{40CB4D61-9D37-4C12-B9FA-9C336724398F}"/>
              </a:ext>
            </a:extLst>
          </p:cNvPr>
          <p:cNvSpPr txBox="1"/>
          <p:nvPr/>
        </p:nvSpPr>
        <p:spPr>
          <a:xfrm>
            <a:off x="4231531" y="0"/>
            <a:ext cx="7960469" cy="2554545"/>
          </a:xfrm>
          <a:prstGeom prst="rect">
            <a:avLst/>
          </a:prstGeom>
          <a:noFill/>
        </p:spPr>
        <p:txBody>
          <a:bodyPr wrap="square" rtlCol="0">
            <a:spAutoFit/>
          </a:bodyPr>
          <a:lstStyle/>
          <a:p>
            <a:r>
              <a:rPr lang="en-US" sz="4000" dirty="0">
                <a:latin typeface="IBM Plex Sans" panose="020B0503050203000203" pitchFamily="34" charset="0"/>
              </a:rPr>
              <a:t>Enhance customer help desk with Watson Smart Document Understanding</a:t>
            </a:r>
          </a:p>
          <a:p>
            <a:endParaRPr lang="en-IN" sz="4000" dirty="0">
              <a:latin typeface="IBM Plex Sans" panose="020B0503050203000203" pitchFamily="34" charset="0"/>
            </a:endParaRPr>
          </a:p>
        </p:txBody>
      </p:sp>
      <p:pic>
        <p:nvPicPr>
          <p:cNvPr id="13" name="Picture 12">
            <a:extLst>
              <a:ext uri="{FF2B5EF4-FFF2-40B4-BE49-F238E27FC236}">
                <a16:creationId xmlns:a16="http://schemas.microsoft.com/office/drawing/2014/main" id="{7502459D-CAAA-4BD4-BA36-8F2B2977B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651" y="2952738"/>
            <a:ext cx="2554229" cy="2042164"/>
          </a:xfrm>
          <a:prstGeom prst="rect">
            <a:avLst/>
          </a:prstGeom>
        </p:spPr>
      </p:pic>
      <p:sp>
        <p:nvSpPr>
          <p:cNvPr id="14" name="Rectangle 13">
            <a:extLst>
              <a:ext uri="{FF2B5EF4-FFF2-40B4-BE49-F238E27FC236}">
                <a16:creationId xmlns:a16="http://schemas.microsoft.com/office/drawing/2014/main" id="{CA34CBB1-BAFE-45FC-B7A0-F8F643B28D76}"/>
              </a:ext>
            </a:extLst>
          </p:cNvPr>
          <p:cNvSpPr/>
          <p:nvPr/>
        </p:nvSpPr>
        <p:spPr>
          <a:xfrm>
            <a:off x="4231530" y="6296307"/>
            <a:ext cx="7960469" cy="253916"/>
          </a:xfrm>
          <a:prstGeom prst="rect">
            <a:avLst/>
          </a:prstGeom>
        </p:spPr>
        <p:txBody>
          <a:bodyPr wrap="square">
            <a:spAutoFit/>
          </a:bodyPr>
          <a:lstStyle/>
          <a:p>
            <a:r>
              <a:rPr lang="en-IN" sz="1050" dirty="0">
                <a:latin typeface="IBM Plex Sans" panose="020B0503050203000203" pitchFamily="34" charset="0"/>
                <a:hlinkClick r:id="rId5"/>
              </a:rPr>
              <a:t>https://github.com/SmartPracticeschool/llSPS-INT-428-Intelligent-Customer-Help-Desk-with-Smart-Document-Understanding</a:t>
            </a:r>
            <a:endParaRPr lang="en-IN" sz="1050" dirty="0">
              <a:latin typeface="IBM Plex Sans" panose="020B0503050203000203" pitchFamily="34" charset="0"/>
            </a:endParaRPr>
          </a:p>
        </p:txBody>
      </p:sp>
    </p:spTree>
    <p:extLst>
      <p:ext uri="{BB962C8B-B14F-4D97-AF65-F5344CB8AC3E}">
        <p14:creationId xmlns:p14="http://schemas.microsoft.com/office/powerpoint/2010/main" val="15527228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Webhook</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normAutofit lnSpcReduction="10000"/>
          </a:bodyPr>
          <a:lstStyle/>
          <a:p>
            <a:pPr marL="0" lvl="0" indent="0">
              <a:buNone/>
            </a:pPr>
            <a:r>
              <a:rPr lang="en-US" dirty="0">
                <a:latin typeface="IBM Plex Sans" panose="020B0503050203000203" pitchFamily="34" charset="0"/>
              </a:rPr>
              <a:t>A webhook is a mechanism that allows you to call out to an external program based on something happening in your program. When used in a Watson Assistant dialog skill, a webhook is triggered when the Assistant processes a node that has a webhook enabled. The webhook collects data that you specify or that you collect from the user during the conversation and save in context variables, and sends the data to the Webhook request URL as an HTTP POST request. The URL that receives the webhook is the listener. It performs a predefined action using the information that is provided by the webhook as specified in the webhook definition, and can optionally return a response.</a:t>
            </a:r>
            <a:endParaRPr lang="en-IN" dirty="0"/>
          </a:p>
        </p:txBody>
      </p:sp>
    </p:spTree>
    <p:extLst>
      <p:ext uri="{BB962C8B-B14F-4D97-AF65-F5344CB8AC3E}">
        <p14:creationId xmlns:p14="http://schemas.microsoft.com/office/powerpoint/2010/main" val="1238542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Build Node-RED Flow to Integrate All Services</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1927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5</a:t>
            </a:r>
          </a:p>
        </p:txBody>
      </p:sp>
    </p:spTree>
    <p:extLst>
      <p:ext uri="{BB962C8B-B14F-4D97-AF65-F5344CB8AC3E}">
        <p14:creationId xmlns:p14="http://schemas.microsoft.com/office/powerpoint/2010/main" val="2432120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the nodes and Build A Web Dashboard in Node-RED</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1927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6</a:t>
            </a:r>
          </a:p>
        </p:txBody>
      </p:sp>
    </p:spTree>
    <p:extLst>
      <p:ext uri="{BB962C8B-B14F-4D97-AF65-F5344CB8AC3E}">
        <p14:creationId xmlns:p14="http://schemas.microsoft.com/office/powerpoint/2010/main" val="749633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Deploy and Run the application</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7</a:t>
            </a:r>
          </a:p>
        </p:txBody>
      </p:sp>
    </p:spTree>
    <p:extLst>
      <p:ext uri="{BB962C8B-B14F-4D97-AF65-F5344CB8AC3E}">
        <p14:creationId xmlns:p14="http://schemas.microsoft.com/office/powerpoint/2010/main" val="1554714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AA133C-54B8-4646-9532-7C03776B3718}"/>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E9734856-1ECF-4E75-A575-A6A80B26F888}"/>
              </a:ext>
            </a:extLst>
          </p:cNvPr>
          <p:cNvSpPr/>
          <p:nvPr/>
        </p:nvSpPr>
        <p:spPr>
          <a:xfrm>
            <a:off x="-1" y="2189527"/>
            <a:ext cx="12191979" cy="1468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1C759CB-C300-44C1-891E-6AE6555538F3}"/>
              </a:ext>
            </a:extLst>
          </p:cNvPr>
          <p:cNvSpPr txBox="1"/>
          <p:nvPr/>
        </p:nvSpPr>
        <p:spPr>
          <a:xfrm>
            <a:off x="-46" y="6010259"/>
            <a:ext cx="12192003" cy="307777"/>
          </a:xfrm>
          <a:prstGeom prst="rect">
            <a:avLst/>
          </a:prstGeom>
          <a:noFill/>
        </p:spPr>
        <p:txBody>
          <a:bodyPr wrap="square" rtlCol="0">
            <a:spAutoFit/>
          </a:bodyPr>
          <a:lstStyle/>
          <a:p>
            <a:pPr algn="ctr"/>
            <a:r>
              <a:rPr lang="en-IN" sz="1400" dirty="0">
                <a:latin typeface="IBM Plex Sans" panose="020B0503050203000203" pitchFamily="34" charset="0"/>
              </a:rPr>
              <a:t>hashimirfan99@gmail.com</a:t>
            </a:r>
          </a:p>
        </p:txBody>
      </p:sp>
      <p:sp>
        <p:nvSpPr>
          <p:cNvPr id="8" name="TextBox 7">
            <a:extLst>
              <a:ext uri="{FF2B5EF4-FFF2-40B4-BE49-F238E27FC236}">
                <a16:creationId xmlns:a16="http://schemas.microsoft.com/office/drawing/2014/main" id="{DE9331F3-E0A5-415A-8EE2-5FF5A52FD55E}"/>
              </a:ext>
            </a:extLst>
          </p:cNvPr>
          <p:cNvSpPr txBox="1"/>
          <p:nvPr/>
        </p:nvSpPr>
        <p:spPr>
          <a:xfrm>
            <a:off x="0" y="6352749"/>
            <a:ext cx="12192001" cy="307777"/>
          </a:xfrm>
          <a:prstGeom prst="rect">
            <a:avLst/>
          </a:prstGeom>
          <a:noFill/>
        </p:spPr>
        <p:txBody>
          <a:bodyPr wrap="square" rtlCol="0">
            <a:spAutoFit/>
          </a:bodyPr>
          <a:lstStyle/>
          <a:p>
            <a:pPr algn="ctr"/>
            <a:r>
              <a:rPr lang="en-IN" sz="1400" dirty="0">
                <a:latin typeface="IBM Plex Sans" panose="020B0503050203000203" pitchFamily="34" charset="0"/>
              </a:rPr>
              <a:t>https://github.com/iamhashimirfan</a:t>
            </a:r>
            <a:endParaRPr lang="en-IN" sz="1600" dirty="0">
              <a:latin typeface="IBM Plex Sans" panose="020B0503050203000203" pitchFamily="34" charset="0"/>
            </a:endParaRPr>
          </a:p>
        </p:txBody>
      </p:sp>
      <p:sp>
        <p:nvSpPr>
          <p:cNvPr id="11" name="TextBox 10">
            <a:extLst>
              <a:ext uri="{FF2B5EF4-FFF2-40B4-BE49-F238E27FC236}">
                <a16:creationId xmlns:a16="http://schemas.microsoft.com/office/drawing/2014/main" id="{40CB4D61-9D37-4C12-B9FA-9C336724398F}"/>
              </a:ext>
            </a:extLst>
          </p:cNvPr>
          <p:cNvSpPr txBox="1"/>
          <p:nvPr/>
        </p:nvSpPr>
        <p:spPr>
          <a:xfrm>
            <a:off x="-23" y="2189527"/>
            <a:ext cx="12191979" cy="1938992"/>
          </a:xfrm>
          <a:prstGeom prst="rect">
            <a:avLst/>
          </a:prstGeom>
          <a:noFill/>
        </p:spPr>
        <p:txBody>
          <a:bodyPr wrap="square" rtlCol="0">
            <a:spAutoFit/>
          </a:bodyPr>
          <a:lstStyle/>
          <a:p>
            <a:pPr algn="ctr"/>
            <a:r>
              <a:rPr lang="en-US" sz="4000" dirty="0">
                <a:solidFill>
                  <a:schemeClr val="bg1"/>
                </a:solidFill>
                <a:latin typeface="IBM Plex Sans" panose="020B0503050203000203" pitchFamily="34" charset="0"/>
              </a:rPr>
              <a:t>Enhance customer help desk with Watson Smart Document Understanding</a:t>
            </a:r>
          </a:p>
          <a:p>
            <a:pPr algn="ctr"/>
            <a:endParaRPr lang="en-IN" sz="4000" dirty="0">
              <a:solidFill>
                <a:schemeClr val="bg1"/>
              </a:solidFill>
              <a:latin typeface="IBM Plex Sans" panose="020B0503050203000203" pitchFamily="34" charset="0"/>
            </a:endParaRPr>
          </a:p>
        </p:txBody>
      </p:sp>
      <p:sp>
        <p:nvSpPr>
          <p:cNvPr id="14" name="Rectangle 13">
            <a:extLst>
              <a:ext uri="{FF2B5EF4-FFF2-40B4-BE49-F238E27FC236}">
                <a16:creationId xmlns:a16="http://schemas.microsoft.com/office/drawing/2014/main" id="{CA34CBB1-BAFE-45FC-B7A0-F8F643B28D76}"/>
              </a:ext>
            </a:extLst>
          </p:cNvPr>
          <p:cNvSpPr/>
          <p:nvPr/>
        </p:nvSpPr>
        <p:spPr>
          <a:xfrm>
            <a:off x="0" y="3959242"/>
            <a:ext cx="12192066" cy="338554"/>
          </a:xfrm>
          <a:prstGeom prst="rect">
            <a:avLst/>
          </a:prstGeom>
        </p:spPr>
        <p:txBody>
          <a:bodyPr wrap="square">
            <a:spAutoFit/>
          </a:bodyPr>
          <a:lstStyle/>
          <a:p>
            <a:pPr algn="ctr"/>
            <a:r>
              <a:rPr lang="en-IN" sz="1600" dirty="0">
                <a:latin typeface="IBM Plex Sans" panose="020B0503050203000203" pitchFamily="34" charset="0"/>
                <a:hlinkClick r:id="rId3"/>
              </a:rPr>
              <a:t>https://github.com/SmartPracticeschool/llSPS-INT-428-Intelligent-Customer-Help-Desk-with-Smart-Document-Understanding</a:t>
            </a:r>
            <a:endParaRPr lang="en-IN" sz="1600" dirty="0">
              <a:latin typeface="IBM Plex Sans" panose="020B0503050203000203" pitchFamily="34" charset="0"/>
            </a:endParaRPr>
          </a:p>
        </p:txBody>
      </p:sp>
      <p:sp>
        <p:nvSpPr>
          <p:cNvPr id="12" name="TextBox 11">
            <a:extLst>
              <a:ext uri="{FF2B5EF4-FFF2-40B4-BE49-F238E27FC236}">
                <a16:creationId xmlns:a16="http://schemas.microsoft.com/office/drawing/2014/main" id="{BFF0474F-F0F6-4E80-8B65-26429F8A08AF}"/>
              </a:ext>
            </a:extLst>
          </p:cNvPr>
          <p:cNvSpPr txBox="1"/>
          <p:nvPr/>
        </p:nvSpPr>
        <p:spPr>
          <a:xfrm>
            <a:off x="21" y="740826"/>
            <a:ext cx="12191979" cy="707886"/>
          </a:xfrm>
          <a:prstGeom prst="rect">
            <a:avLst/>
          </a:prstGeom>
          <a:noFill/>
        </p:spPr>
        <p:txBody>
          <a:bodyPr wrap="square" rtlCol="0">
            <a:spAutoFit/>
          </a:bodyPr>
          <a:lstStyle/>
          <a:p>
            <a:pPr algn="ctr"/>
            <a:r>
              <a:rPr lang="en-US" sz="4000" dirty="0">
                <a:latin typeface="IBM Plex Sans" panose="020B0503050203000203" pitchFamily="34" charset="0"/>
              </a:rPr>
              <a:t>Thanks For Watching</a:t>
            </a:r>
            <a:endParaRPr lang="en-IN" sz="4000" dirty="0">
              <a:latin typeface="IBM Plex Sans" panose="020B0503050203000203" pitchFamily="34" charset="0"/>
            </a:endParaRPr>
          </a:p>
        </p:txBody>
      </p:sp>
      <p:sp>
        <p:nvSpPr>
          <p:cNvPr id="16" name="TextBox 15">
            <a:extLst>
              <a:ext uri="{FF2B5EF4-FFF2-40B4-BE49-F238E27FC236}">
                <a16:creationId xmlns:a16="http://schemas.microsoft.com/office/drawing/2014/main" id="{173F1AF9-DD3C-4E36-9C73-64D8F5CFB310}"/>
              </a:ext>
            </a:extLst>
          </p:cNvPr>
          <p:cNvSpPr txBox="1"/>
          <p:nvPr/>
        </p:nvSpPr>
        <p:spPr>
          <a:xfrm>
            <a:off x="0" y="5575436"/>
            <a:ext cx="12192001" cy="400110"/>
          </a:xfrm>
          <a:prstGeom prst="rect">
            <a:avLst/>
          </a:prstGeom>
          <a:noFill/>
        </p:spPr>
        <p:txBody>
          <a:bodyPr wrap="square" rtlCol="0">
            <a:spAutoFit/>
          </a:bodyPr>
          <a:lstStyle/>
          <a:p>
            <a:pPr algn="ctr"/>
            <a:r>
              <a:rPr lang="en-IN" sz="2000" dirty="0">
                <a:latin typeface="IBM Plex Sans" panose="020B0503050203000203" pitchFamily="34" charset="0"/>
              </a:rPr>
              <a:t>Hashim Irfan Ali M</a:t>
            </a:r>
          </a:p>
        </p:txBody>
      </p:sp>
    </p:spTree>
    <p:extLst>
      <p:ext uri="{BB962C8B-B14F-4D97-AF65-F5344CB8AC3E}">
        <p14:creationId xmlns:p14="http://schemas.microsoft.com/office/powerpoint/2010/main" val="421703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Steps</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514350" lvl="0" indent="-514350">
              <a:buFont typeface="+mj-lt"/>
              <a:buAutoNum type="arabicPeriod"/>
            </a:pPr>
            <a:r>
              <a:rPr lang="en-IN" dirty="0">
                <a:latin typeface="IBM Plex Sans" panose="020B0503050203000203" pitchFamily="34" charset="0"/>
              </a:rPr>
              <a:t>Create IBM Cloud Services</a:t>
            </a:r>
          </a:p>
          <a:p>
            <a:pPr marL="514350" lvl="0" indent="-514350">
              <a:buFont typeface="+mj-lt"/>
              <a:buAutoNum type="arabicPeriod"/>
            </a:pPr>
            <a:r>
              <a:rPr lang="en-IN" dirty="0">
                <a:latin typeface="IBM Plex Sans" panose="020B0503050203000203" pitchFamily="34" charset="0"/>
              </a:rPr>
              <a:t>Configure Watson Discovery</a:t>
            </a:r>
          </a:p>
          <a:p>
            <a:pPr marL="514350" lvl="0" indent="-514350">
              <a:buFont typeface="+mj-lt"/>
              <a:buAutoNum type="arabicPeriod"/>
            </a:pPr>
            <a:r>
              <a:rPr lang="en-IN" dirty="0">
                <a:latin typeface="IBM Plex Sans" panose="020B0503050203000203" pitchFamily="34" charset="0"/>
              </a:rPr>
              <a:t>Create IBM Cloud Functions action</a:t>
            </a:r>
          </a:p>
          <a:p>
            <a:pPr marL="514350" lvl="0" indent="-514350">
              <a:buFont typeface="+mj-lt"/>
              <a:buAutoNum type="arabicPeriod"/>
            </a:pPr>
            <a:r>
              <a:rPr lang="en-IN" dirty="0">
                <a:latin typeface="IBM Plex Sans" panose="020B0503050203000203" pitchFamily="34" charset="0"/>
              </a:rPr>
              <a:t>Configure Watson Assistant</a:t>
            </a:r>
          </a:p>
          <a:p>
            <a:pPr marL="514350" lvl="0" indent="-514350">
              <a:buFont typeface="+mj-lt"/>
              <a:buAutoNum type="arabicPeriod"/>
            </a:pPr>
            <a:r>
              <a:rPr lang="en-IN" dirty="0">
                <a:latin typeface="IBM Plex Sans" panose="020B0503050203000203" pitchFamily="34" charset="0"/>
              </a:rPr>
              <a:t>Build Node-RED Flow to Integrate All Services</a:t>
            </a:r>
          </a:p>
          <a:p>
            <a:pPr marL="514350" lvl="0" indent="-514350">
              <a:buFont typeface="+mj-lt"/>
              <a:buAutoNum type="arabicPeriod"/>
            </a:pPr>
            <a:r>
              <a:rPr lang="en-IN" dirty="0">
                <a:latin typeface="IBM Plex Sans" panose="020B0503050203000203" pitchFamily="34" charset="0"/>
              </a:rPr>
              <a:t>Configure the nodes and Build A Web Dashboard in Node-RED</a:t>
            </a:r>
          </a:p>
          <a:p>
            <a:pPr marL="514350" lvl="0" indent="-514350">
              <a:buFont typeface="+mj-lt"/>
              <a:buAutoNum type="arabicPeriod"/>
            </a:pPr>
            <a:r>
              <a:rPr lang="en-IN" dirty="0">
                <a:latin typeface="IBM Plex Sans" panose="020B0503050203000203" pitchFamily="34" charset="0"/>
              </a:rPr>
              <a:t>Deploy and Run the application</a:t>
            </a:r>
          </a:p>
          <a:p>
            <a:endParaRPr lang="en-IN" dirty="0"/>
          </a:p>
        </p:txBody>
      </p:sp>
    </p:spTree>
    <p:extLst>
      <p:ext uri="{BB962C8B-B14F-4D97-AF65-F5344CB8AC3E}">
        <p14:creationId xmlns:p14="http://schemas.microsoft.com/office/powerpoint/2010/main" val="3370348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Create IBM Cloud Services</a:t>
            </a:r>
          </a:p>
        </p:txBody>
      </p:sp>
      <p:sp>
        <p:nvSpPr>
          <p:cNvPr id="7" name="Title 1">
            <a:extLst>
              <a:ext uri="{FF2B5EF4-FFF2-40B4-BE49-F238E27FC236}">
                <a16:creationId xmlns:a16="http://schemas.microsoft.com/office/drawing/2014/main" id="{7260C75E-B630-4F48-9D23-A2F96942FEE6}"/>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1</a:t>
            </a:r>
          </a:p>
        </p:txBody>
      </p:sp>
    </p:spTree>
    <p:extLst>
      <p:ext uri="{BB962C8B-B14F-4D97-AF65-F5344CB8AC3E}">
        <p14:creationId xmlns:p14="http://schemas.microsoft.com/office/powerpoint/2010/main" val="1962982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Watson Discovery</a:t>
            </a:r>
          </a:p>
        </p:txBody>
      </p:sp>
      <p:sp>
        <p:nvSpPr>
          <p:cNvPr id="5" name="Title 1">
            <a:extLst>
              <a:ext uri="{FF2B5EF4-FFF2-40B4-BE49-F238E27FC236}">
                <a16:creationId xmlns:a16="http://schemas.microsoft.com/office/drawing/2014/main" id="{4922343B-3BC8-4F7C-BB50-94C16557B607}"/>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2</a:t>
            </a:r>
          </a:p>
        </p:txBody>
      </p:sp>
    </p:spTree>
    <p:extLst>
      <p:ext uri="{BB962C8B-B14F-4D97-AF65-F5344CB8AC3E}">
        <p14:creationId xmlns:p14="http://schemas.microsoft.com/office/powerpoint/2010/main" val="1351380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Smart Document Understanding(SDU)</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0" lvl="0" indent="0">
              <a:buNone/>
            </a:pPr>
            <a:r>
              <a:rPr lang="en-US" dirty="0">
                <a:latin typeface="IBM Plex Sans" panose="020B0503050203000203" pitchFamily="34" charset="0"/>
              </a:rPr>
              <a:t>SDU trains Watson Discovery to extract custom fields in your documents. Customizing how your documents are indexed into Discovery will improve the answers returned from </a:t>
            </a:r>
            <a:r>
              <a:rPr lang="en-US" dirty="0" err="1">
                <a:latin typeface="IBM Plex Sans" panose="020B0503050203000203" pitchFamily="34" charset="0"/>
              </a:rPr>
              <a:t>queries.With</a:t>
            </a:r>
            <a:r>
              <a:rPr lang="en-US" dirty="0">
                <a:latin typeface="IBM Plex Sans" panose="020B0503050203000203" pitchFamily="34" charset="0"/>
              </a:rPr>
              <a:t> SDU, you annotate fields within your documents to train custom conversion models. As you annotate, Watson is learning and will start predicting annotations. SDU models can also be exported and used on other collections.</a:t>
            </a:r>
            <a:endParaRPr lang="en-IN" dirty="0"/>
          </a:p>
        </p:txBody>
      </p:sp>
    </p:spTree>
    <p:extLst>
      <p:ext uri="{BB962C8B-B14F-4D97-AF65-F5344CB8AC3E}">
        <p14:creationId xmlns:p14="http://schemas.microsoft.com/office/powerpoint/2010/main" val="28106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p:txBody>
          <a:bodyPr/>
          <a:lstStyle/>
          <a:p>
            <a:r>
              <a:rPr lang="en-IN" dirty="0">
                <a:latin typeface="IBM Plex Sans" panose="020B0503050203000203" pitchFamily="34" charset="0"/>
              </a:rPr>
              <a:t>Smart Document Understanding(SDU)</a:t>
            </a:r>
          </a:p>
        </p:txBody>
      </p:sp>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lstStyle/>
          <a:p>
            <a:pPr marL="0" lvl="0" indent="0">
              <a:buNone/>
            </a:pPr>
            <a:r>
              <a:rPr lang="en-US" dirty="0">
                <a:latin typeface="IBM Plex Sans" panose="020B0503050203000203" pitchFamily="34" charset="0"/>
              </a:rPr>
              <a:t>Current document type support for SDU is based on your plan:</a:t>
            </a:r>
          </a:p>
          <a:p>
            <a:pPr marL="0" lvl="0" indent="0">
              <a:buNone/>
            </a:pPr>
            <a:r>
              <a:rPr lang="en-US" dirty="0">
                <a:latin typeface="IBM Plex Sans" panose="020B0503050203000203" pitchFamily="34" charset="0"/>
              </a:rPr>
              <a:t>•Lite plans: PDF, Word, PowerPoint, Excel, JSON, HTML</a:t>
            </a:r>
          </a:p>
          <a:p>
            <a:pPr marL="0" lvl="0" indent="0">
              <a:buNone/>
            </a:pPr>
            <a:r>
              <a:rPr lang="en-US" dirty="0">
                <a:latin typeface="IBM Plex Sans" panose="020B0503050203000203" pitchFamily="34" charset="0"/>
              </a:rPr>
              <a:t>•Advanced plans: PDF, Word, PowerPoint, Excel, PNG, TIFF, JPG, JSON, HTML</a:t>
            </a:r>
          </a:p>
        </p:txBody>
      </p:sp>
    </p:spTree>
    <p:extLst>
      <p:ext uri="{BB962C8B-B14F-4D97-AF65-F5344CB8AC3E}">
        <p14:creationId xmlns:p14="http://schemas.microsoft.com/office/powerpoint/2010/main" val="225034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CE854BF4-7E1A-4A82-B8DB-428CA6B67BFF}"/>
              </a:ext>
            </a:extLst>
          </p:cNvPr>
          <p:cNvSpPr>
            <a:spLocks noGrp="1"/>
          </p:cNvSpPr>
          <p:nvPr>
            <p:ph idx="1"/>
          </p:nvPr>
        </p:nvSpPr>
        <p:spPr/>
        <p:txBody>
          <a:bodyPr>
            <a:normAutofit fontScale="92500" lnSpcReduction="10000"/>
          </a:bodyPr>
          <a:lstStyle/>
          <a:p>
            <a:pPr marL="0" lvl="0" indent="0">
              <a:buNone/>
            </a:pPr>
            <a:r>
              <a:rPr lang="en-US" dirty="0">
                <a:latin typeface="IBM Plex Sans" panose="020B0503050203000203" pitchFamily="34" charset="0"/>
              </a:rPr>
              <a:t>For this specific owner's manual, at a minimum, it is suggested to mark the following:</a:t>
            </a:r>
          </a:p>
          <a:p>
            <a:r>
              <a:rPr lang="en-US" dirty="0">
                <a:latin typeface="IBM Plex Sans" panose="020B0503050203000203" pitchFamily="34" charset="0"/>
              </a:rPr>
              <a:t>The main title page as title.</a:t>
            </a:r>
          </a:p>
          <a:p>
            <a:r>
              <a:rPr lang="en-US" dirty="0">
                <a:latin typeface="IBM Plex Sans" panose="020B0503050203000203" pitchFamily="34" charset="0"/>
              </a:rPr>
              <a:t>The table of contents (shown in the first few pages) as </a:t>
            </a:r>
            <a:r>
              <a:rPr lang="en-US" dirty="0" err="1">
                <a:latin typeface="IBM Plex Sans" panose="020B0503050203000203" pitchFamily="34" charset="0"/>
              </a:rPr>
              <a:t>table_of_contents</a:t>
            </a:r>
            <a:r>
              <a:rPr lang="en-US" dirty="0">
                <a:latin typeface="IBM Plex Sans" panose="020B0503050203000203" pitchFamily="34" charset="0"/>
              </a:rPr>
              <a:t>.</a:t>
            </a:r>
          </a:p>
          <a:p>
            <a:r>
              <a:rPr lang="en-US" dirty="0">
                <a:latin typeface="IBM Plex Sans" panose="020B0503050203000203" pitchFamily="34" charset="0"/>
              </a:rPr>
              <a:t>All headers and sub-headers (typed in light green text) as a subtitle.</a:t>
            </a:r>
          </a:p>
          <a:p>
            <a:r>
              <a:rPr lang="en-US" dirty="0">
                <a:latin typeface="IBM Plex Sans" panose="020B0503050203000203" pitchFamily="34" charset="0"/>
              </a:rPr>
              <a:t>All page numbers as footers.</a:t>
            </a:r>
          </a:p>
          <a:p>
            <a:r>
              <a:rPr lang="en-US" dirty="0">
                <a:latin typeface="IBM Plex Sans" panose="020B0503050203000203" pitchFamily="34" charset="0"/>
              </a:rPr>
              <a:t>All warranty and licensing information (located in the last few pages) as a footer.</a:t>
            </a:r>
          </a:p>
          <a:p>
            <a:r>
              <a:rPr lang="en-US" dirty="0">
                <a:latin typeface="IBM Plex Sans" panose="020B0503050203000203" pitchFamily="34" charset="0"/>
              </a:rPr>
              <a:t>All other text should be marked as text.</a:t>
            </a:r>
          </a:p>
        </p:txBody>
      </p:sp>
    </p:spTree>
    <p:extLst>
      <p:ext uri="{BB962C8B-B14F-4D97-AF65-F5344CB8AC3E}">
        <p14:creationId xmlns:p14="http://schemas.microsoft.com/office/powerpoint/2010/main" val="198498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Create IBM Cloud Functions action</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3</a:t>
            </a:r>
          </a:p>
        </p:txBody>
      </p:sp>
    </p:spTree>
    <p:extLst>
      <p:ext uri="{BB962C8B-B14F-4D97-AF65-F5344CB8AC3E}">
        <p14:creationId xmlns:p14="http://schemas.microsoft.com/office/powerpoint/2010/main" val="1060883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B31DA-637B-4481-B2E2-4D50C90784F9}"/>
              </a:ext>
            </a:extLst>
          </p:cNvPr>
          <p:cNvPicPr>
            <a:picLocks noChangeAspect="1"/>
          </p:cNvPicPr>
          <p:nvPr/>
        </p:nvPicPr>
        <p:blipFill rotWithShape="1">
          <a:blip r:embed="rId2"/>
          <a:srcRect t="19845" b="5156"/>
          <a:stretch/>
        </p:blipFill>
        <p:spPr>
          <a:xfrm>
            <a:off x="20" y="10"/>
            <a:ext cx="12191980" cy="6857990"/>
          </a:xfrm>
          <a:prstGeom prst="rect">
            <a:avLst/>
          </a:prstGeom>
        </p:spPr>
      </p:pic>
      <p:sp>
        <p:nvSpPr>
          <p:cNvPr id="2" name="Title 1">
            <a:extLst>
              <a:ext uri="{FF2B5EF4-FFF2-40B4-BE49-F238E27FC236}">
                <a16:creationId xmlns:a16="http://schemas.microsoft.com/office/drawing/2014/main" id="{409F020C-314D-4588-BFC6-D45C54BB679F}"/>
              </a:ext>
            </a:extLst>
          </p:cNvPr>
          <p:cNvSpPr>
            <a:spLocks noGrp="1"/>
          </p:cNvSpPr>
          <p:nvPr>
            <p:ph type="title"/>
          </p:nvPr>
        </p:nvSpPr>
        <p:spPr>
          <a:xfrm>
            <a:off x="838200" y="2766218"/>
            <a:ext cx="10515600" cy="1325563"/>
          </a:xfrm>
        </p:spPr>
        <p:txBody>
          <a:bodyPr/>
          <a:lstStyle/>
          <a:p>
            <a:pPr lvl="0"/>
            <a:r>
              <a:rPr lang="en-IN" dirty="0">
                <a:latin typeface="IBM Plex Sans" panose="020B0503050203000203" pitchFamily="34" charset="0"/>
              </a:rPr>
              <a:t>Configure Watson Assistant</a:t>
            </a:r>
          </a:p>
        </p:txBody>
      </p:sp>
      <p:sp>
        <p:nvSpPr>
          <p:cNvPr id="5" name="Title 1">
            <a:extLst>
              <a:ext uri="{FF2B5EF4-FFF2-40B4-BE49-F238E27FC236}">
                <a16:creationId xmlns:a16="http://schemas.microsoft.com/office/drawing/2014/main" id="{93CE9D01-62CF-4482-B592-014A2576B62D}"/>
              </a:ext>
            </a:extLst>
          </p:cNvPr>
          <p:cNvSpPr txBox="1">
            <a:spLocks/>
          </p:cNvSpPr>
          <p:nvPr/>
        </p:nvSpPr>
        <p:spPr>
          <a:xfrm>
            <a:off x="838200" y="21034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IBM Plex Sans" panose="020B0503050203000203" pitchFamily="34" charset="0"/>
              </a:rPr>
              <a:t>Step 4</a:t>
            </a:r>
          </a:p>
        </p:txBody>
      </p:sp>
    </p:spTree>
    <p:extLst>
      <p:ext uri="{BB962C8B-B14F-4D97-AF65-F5344CB8AC3E}">
        <p14:creationId xmlns:p14="http://schemas.microsoft.com/office/powerpoint/2010/main" val="1849492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504</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IBM Plex Sans</vt:lpstr>
      <vt:lpstr>Office Theme</vt:lpstr>
      <vt:lpstr>PowerPoint Presentation</vt:lpstr>
      <vt:lpstr>Steps</vt:lpstr>
      <vt:lpstr>Create IBM Cloud Services</vt:lpstr>
      <vt:lpstr>Configure Watson Discovery</vt:lpstr>
      <vt:lpstr>Smart Document Understanding(SDU)</vt:lpstr>
      <vt:lpstr>Smart Document Understanding(SDU)</vt:lpstr>
      <vt:lpstr>PowerPoint Presentation</vt:lpstr>
      <vt:lpstr>Create IBM Cloud Functions action</vt:lpstr>
      <vt:lpstr>Configure Watson Assistant</vt:lpstr>
      <vt:lpstr>Webhook</vt:lpstr>
      <vt:lpstr>Build Node-RED Flow to Integrate All Services</vt:lpstr>
      <vt:lpstr>Configure the nodes and Build A Web Dashboard in Node-RED</vt:lpstr>
      <vt:lpstr>Deploy and Run the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Hashim Irfan</dc:creator>
  <cp:lastModifiedBy>Hashim Irfan</cp:lastModifiedBy>
  <cp:revision>11</cp:revision>
  <dcterms:created xsi:type="dcterms:W3CDTF">2020-05-18T16:04:01Z</dcterms:created>
  <dcterms:modified xsi:type="dcterms:W3CDTF">2020-05-19T01:06:00Z</dcterms:modified>
</cp:coreProperties>
</file>