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7" r:id="rId3"/>
    <p:sldId id="258" r:id="rId4"/>
    <p:sldId id="262" r:id="rId5"/>
    <p:sldId id="268" r:id="rId6"/>
    <p:sldId id="265" r:id="rId7"/>
    <p:sldId id="266" r:id="rId8"/>
    <p:sldId id="261" r:id="rId9"/>
    <p:sldId id="263" r:id="rId10"/>
    <p:sldId id="270" r:id="rId11"/>
    <p:sldId id="267"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120DF-D290-3039-DDB9-B04C0EFBC207}" v="87" dt="2023-12-01T06:50:34.314"/>
    <p1510:client id="{58D1DE02-AACF-4B0E-8A64-0C7F4C15766B}" v="604" dt="2023-12-01T04:58:45.671"/>
    <p1510:client id="{959AE51D-A079-4B9F-D132-F3B50EE425EF}" v="105" dt="2023-12-01T06:59:59.301"/>
    <p1510:client id="{B2917945-FF96-30B1-5F89-CEFF4B4F73E4}" v="401" dt="2023-12-01T05:34:12.569"/>
    <p1510:client id="{F112E92C-B6ED-8772-244A-F1C28B4AFC1A}" v="16" dt="2023-12-01T07:09:10.5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33229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38639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7784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9413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957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949890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5535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96146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8520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7371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63081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2066751166"/>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61999" y="1137435"/>
            <a:ext cx="5966605" cy="3423064"/>
          </a:xfrm>
        </p:spPr>
        <p:txBody>
          <a:bodyPr anchor="t">
            <a:normAutofit/>
          </a:bodyPr>
          <a:lstStyle/>
          <a:p>
            <a:pPr algn="l"/>
            <a:r>
              <a:rPr lang="en-US" sz="4000">
                <a:ea typeface="+mj-lt"/>
                <a:cs typeface="+mj-lt"/>
              </a:rPr>
              <a:t>Enhancing Performance Through Smart Scheduling</a:t>
            </a:r>
            <a:endParaRPr lang="en-US"/>
          </a:p>
        </p:txBody>
      </p:sp>
      <p:sp>
        <p:nvSpPr>
          <p:cNvPr id="3" name="Subtitle 2"/>
          <p:cNvSpPr>
            <a:spLocks noGrp="1"/>
          </p:cNvSpPr>
          <p:nvPr>
            <p:ph type="subTitle" idx="1"/>
          </p:nvPr>
        </p:nvSpPr>
        <p:spPr>
          <a:xfrm>
            <a:off x="726966" y="3938637"/>
            <a:ext cx="5966604" cy="1321456"/>
          </a:xfrm>
        </p:spPr>
        <p:txBody>
          <a:bodyPr anchor="b">
            <a:normAutofit/>
          </a:bodyPr>
          <a:lstStyle/>
          <a:p>
            <a:pPr algn="l"/>
            <a:r>
              <a:rPr lang="en-US" sz="1800">
                <a:ea typeface="Calibri"/>
                <a:cs typeface="Calibri"/>
              </a:rPr>
              <a:t>Project Implementation </a:t>
            </a:r>
            <a:br>
              <a:rPr lang="en-US" sz="1800">
                <a:ea typeface="Calibri"/>
                <a:cs typeface="Calibri"/>
              </a:rPr>
            </a:br>
            <a:r>
              <a:rPr lang="en-US" sz="1800">
                <a:ea typeface="Calibri"/>
                <a:cs typeface="Calibri"/>
              </a:rPr>
              <a:t>by </a:t>
            </a:r>
            <a:br>
              <a:rPr lang="en-US" sz="1800">
                <a:ea typeface="Calibri"/>
                <a:cs typeface="Calibri"/>
              </a:rPr>
            </a:br>
            <a:r>
              <a:rPr lang="en-US" sz="1800" err="1">
                <a:ea typeface="Calibri"/>
                <a:cs typeface="Calibri"/>
              </a:rPr>
              <a:t>Saitej</a:t>
            </a:r>
            <a:r>
              <a:rPr lang="en-US" sz="1800">
                <a:ea typeface="Calibri"/>
                <a:cs typeface="Calibri"/>
              </a:rPr>
              <a:t> </a:t>
            </a:r>
            <a:r>
              <a:rPr lang="en-US" sz="1800" err="1">
                <a:ea typeface="Calibri"/>
                <a:cs typeface="Calibri"/>
              </a:rPr>
              <a:t>Yavvari</a:t>
            </a:r>
            <a:r>
              <a:rPr lang="en-US" sz="1800">
                <a:ea typeface="Calibri"/>
                <a:cs typeface="Calibri"/>
              </a:rPr>
              <a:t> , Pavani </a:t>
            </a:r>
            <a:r>
              <a:rPr lang="en-US" sz="1800" err="1">
                <a:ea typeface="Calibri"/>
                <a:cs typeface="Calibri"/>
              </a:rPr>
              <a:t>Ronanki</a:t>
            </a:r>
            <a:r>
              <a:rPr lang="en-US" sz="1800">
                <a:ea typeface="Calibri"/>
                <a:cs typeface="Calibri"/>
              </a:rPr>
              <a:t> </a:t>
            </a:r>
            <a:endParaRPr lang="en-US" sz="1800"/>
          </a:p>
        </p:txBody>
      </p:sp>
      <p:cxnSp>
        <p:nvCxnSpPr>
          <p:cNvPr id="45" name="Straight Connector 44">
            <a:extLst>
              <a:ext uri="{FF2B5EF4-FFF2-40B4-BE49-F238E27FC236}">
                <a16:creationId xmlns:a16="http://schemas.microsoft.com/office/drawing/2014/main" id="{FC1417B1-AF39-BE3A-56DB-0C8F0E6A58B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D1D4-0FB5-0135-40A4-3412CD18C301}"/>
              </a:ext>
            </a:extLst>
          </p:cNvPr>
          <p:cNvSpPr>
            <a:spLocks noGrp="1"/>
          </p:cNvSpPr>
          <p:nvPr>
            <p:ph type="title"/>
          </p:nvPr>
        </p:nvSpPr>
        <p:spPr>
          <a:xfrm>
            <a:off x="762000" y="1138036"/>
            <a:ext cx="9058195" cy="1048901"/>
          </a:xfrm>
        </p:spPr>
        <p:txBody>
          <a:bodyPr vert="horz" lIns="91440" tIns="45720" rIns="91440" bIns="45720" rtlCol="0" anchor="t">
            <a:normAutofit/>
          </a:bodyPr>
          <a:lstStyle/>
          <a:p>
            <a:r>
              <a:rPr lang="en-US" sz="3200"/>
              <a:t>Enhanced Round Robin : </a:t>
            </a:r>
          </a:p>
        </p:txBody>
      </p:sp>
      <p:cxnSp>
        <p:nvCxnSpPr>
          <p:cNvPr id="19" name="Straight Connector 1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screen shot of a computer&#10;&#10;Description automatically generated">
            <a:extLst>
              <a:ext uri="{FF2B5EF4-FFF2-40B4-BE49-F238E27FC236}">
                <a16:creationId xmlns:a16="http://schemas.microsoft.com/office/drawing/2014/main" id="{4B288932-8396-DA2E-A089-FB8C7F25F3BD}"/>
              </a:ext>
            </a:extLst>
          </p:cNvPr>
          <p:cNvPicPr>
            <a:picLocks noChangeAspect="1"/>
          </p:cNvPicPr>
          <p:nvPr/>
        </p:nvPicPr>
        <p:blipFill rotWithShape="1">
          <a:blip r:embed="rId2"/>
          <a:srcRect l="3544" r="33147" b="1"/>
          <a:stretch/>
        </p:blipFill>
        <p:spPr>
          <a:xfrm>
            <a:off x="1228508" y="2368247"/>
            <a:ext cx="4867492" cy="3357350"/>
          </a:xfrm>
          <a:prstGeom prst="rect">
            <a:avLst/>
          </a:prstGeom>
        </p:spPr>
      </p:pic>
      <p:sp>
        <p:nvSpPr>
          <p:cNvPr id="16" name="Content Placeholder 15">
            <a:extLst>
              <a:ext uri="{FF2B5EF4-FFF2-40B4-BE49-F238E27FC236}">
                <a16:creationId xmlns:a16="http://schemas.microsoft.com/office/drawing/2014/main" id="{E9380CF7-7240-A1CC-BE9E-0F5654CFF783}"/>
              </a:ext>
            </a:extLst>
          </p:cNvPr>
          <p:cNvSpPr>
            <a:spLocks noGrp="1"/>
          </p:cNvSpPr>
          <p:nvPr>
            <p:ph idx="1"/>
          </p:nvPr>
        </p:nvSpPr>
        <p:spPr>
          <a:xfrm>
            <a:off x="6731918" y="2321168"/>
            <a:ext cx="4567453" cy="3821215"/>
          </a:xfrm>
        </p:spPr>
        <p:txBody>
          <a:bodyPr>
            <a:normAutofit/>
          </a:bodyPr>
          <a:lstStyle/>
          <a:p>
            <a:endParaRPr lang="en-US" sz="2000"/>
          </a:p>
        </p:txBody>
      </p:sp>
    </p:spTree>
    <p:extLst>
      <p:ext uri="{BB962C8B-B14F-4D97-AF65-F5344CB8AC3E}">
        <p14:creationId xmlns:p14="http://schemas.microsoft.com/office/powerpoint/2010/main" val="1303828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B1A9-DAF3-BC0E-7AED-E86CB1DEDB9D}"/>
              </a:ext>
            </a:extLst>
          </p:cNvPr>
          <p:cNvSpPr>
            <a:spLocks noGrp="1"/>
          </p:cNvSpPr>
          <p:nvPr>
            <p:ph type="title"/>
          </p:nvPr>
        </p:nvSpPr>
        <p:spPr>
          <a:xfrm>
            <a:off x="762001" y="1138265"/>
            <a:ext cx="9390528" cy="1401183"/>
          </a:xfrm>
        </p:spPr>
        <p:txBody>
          <a:bodyPr anchor="t">
            <a:normAutofit/>
          </a:bodyPr>
          <a:lstStyle/>
          <a:p>
            <a:r>
              <a:rPr lang="en-US" sz="3200">
                <a:cs typeface="Calibri Light"/>
              </a:rPr>
              <a:t>Conclusion</a:t>
            </a:r>
            <a:endParaRPr lang="en-US" sz="3200"/>
          </a:p>
        </p:txBody>
      </p:sp>
      <p:cxnSp>
        <p:nvCxnSpPr>
          <p:cNvPr id="25" name="Straight Connector 24">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2ED951-9390-2BE8-50C7-2A3FA4F48EEA}"/>
              </a:ext>
            </a:extLst>
          </p:cNvPr>
          <p:cNvSpPr>
            <a:spLocks noGrp="1"/>
          </p:cNvSpPr>
          <p:nvPr>
            <p:ph idx="1"/>
          </p:nvPr>
        </p:nvSpPr>
        <p:spPr>
          <a:xfrm>
            <a:off x="762001" y="2551176"/>
            <a:ext cx="10069605" cy="3602935"/>
          </a:xfrm>
        </p:spPr>
        <p:txBody>
          <a:bodyPr vert="horz" lIns="91440" tIns="45720" rIns="91440" bIns="45720" rtlCol="0" anchor="t">
            <a:normAutofit/>
          </a:bodyPr>
          <a:lstStyle/>
          <a:p>
            <a:pPr marL="0" indent="0">
              <a:buNone/>
            </a:pPr>
            <a:r>
              <a:rPr lang="en-US" sz="1900">
                <a:solidFill>
                  <a:srgbClr val="374151"/>
                </a:solidFill>
                <a:ea typeface="+mn-lt"/>
                <a:cs typeface="+mn-lt"/>
              </a:rPr>
              <a:t>The Smart Round Robin algorithm significantly improves system efficiency, surpassing Traditional Round Robin and other algorithms with reduced Average Waiting Time (AWT) and Average Turnaround Time (ATAT). Its strength lies in the dynamic time quantum for each cycle, particularly advantageous for tasks with short burst times. The groundwork is laid for future enhancements, considering adaptations for multiprocessor systems, real-time constraints, and the potential inclusion of task priority. Beyond CPU scheduling, the algorithm's adaptability hints at broader applications, showcasing efficiency gains in diverse computing scenarios.</a:t>
            </a:r>
            <a:endParaRPr lang="en-US" sz="1900"/>
          </a:p>
        </p:txBody>
      </p:sp>
    </p:spTree>
    <p:extLst>
      <p:ext uri="{BB962C8B-B14F-4D97-AF65-F5344CB8AC3E}">
        <p14:creationId xmlns:p14="http://schemas.microsoft.com/office/powerpoint/2010/main" val="874931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CB78-7CC2-467F-660E-7FC485A72542}"/>
              </a:ext>
            </a:extLst>
          </p:cNvPr>
          <p:cNvSpPr>
            <a:spLocks noGrp="1"/>
          </p:cNvSpPr>
          <p:nvPr>
            <p:ph type="title"/>
          </p:nvPr>
        </p:nvSpPr>
        <p:spPr>
          <a:xfrm>
            <a:off x="762001" y="5074024"/>
            <a:ext cx="10109199" cy="598032"/>
          </a:xfrm>
        </p:spPr>
        <p:txBody>
          <a:bodyPr vert="horz" lIns="91440" tIns="45720" rIns="91440" bIns="45720" rtlCol="0" anchor="ctr">
            <a:normAutofit/>
          </a:bodyPr>
          <a:lstStyle/>
          <a:p>
            <a:r>
              <a:rPr lang="en-US" sz="3600" kern="1200">
                <a:solidFill>
                  <a:schemeClr val="tx1"/>
                </a:solidFill>
                <a:latin typeface="+mj-lt"/>
                <a:ea typeface="+mj-ea"/>
                <a:cs typeface="+mj-cs"/>
              </a:rPr>
              <a:t>  Thank you</a:t>
            </a:r>
          </a:p>
        </p:txBody>
      </p:sp>
      <p:sp>
        <p:nvSpPr>
          <p:cNvPr id="3" name="Content Placeholder 2">
            <a:extLst>
              <a:ext uri="{FF2B5EF4-FFF2-40B4-BE49-F238E27FC236}">
                <a16:creationId xmlns:a16="http://schemas.microsoft.com/office/drawing/2014/main" id="{DAB0FFDA-6BC7-3D1A-8BA5-0F2E8904EA85}"/>
              </a:ext>
            </a:extLst>
          </p:cNvPr>
          <p:cNvSpPr>
            <a:spLocks noGrp="1"/>
          </p:cNvSpPr>
          <p:nvPr>
            <p:ph idx="1"/>
          </p:nvPr>
        </p:nvSpPr>
        <p:spPr>
          <a:xfrm>
            <a:off x="762001" y="5672059"/>
            <a:ext cx="10109199" cy="547765"/>
          </a:xfrm>
        </p:spPr>
        <p:txBody>
          <a:bodyPr vert="horz" lIns="91440" tIns="45720" rIns="91440" bIns="45720" rtlCol="0" anchor="t">
            <a:normAutofit/>
          </a:bodyPr>
          <a:lstStyle/>
          <a:p>
            <a:pPr marL="0" indent="0">
              <a:buNone/>
            </a:pPr>
            <a:r>
              <a:rPr lang="en-US" sz="1800" kern="1200">
                <a:solidFill>
                  <a:schemeClr val="tx1"/>
                </a:solidFill>
                <a:latin typeface="+mn-lt"/>
                <a:ea typeface="+mn-ea"/>
                <a:cs typeface="+mn-cs"/>
              </a:rPr>
              <a:t>            </a:t>
            </a:r>
          </a:p>
        </p:txBody>
      </p:sp>
      <p:sp>
        <p:nvSpPr>
          <p:cNvPr id="80" name="Rectangle 79">
            <a:extLst>
              <a:ext uri="{FF2B5EF4-FFF2-40B4-BE49-F238E27FC236}">
                <a16:creationId xmlns:a16="http://schemas.microsoft.com/office/drawing/2014/main" id="{5E395AE0-8789-FAD6-A987-32E65C185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4390253"/>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Smiling Face with No Fill">
            <a:extLst>
              <a:ext uri="{FF2B5EF4-FFF2-40B4-BE49-F238E27FC236}">
                <a16:creationId xmlns:a16="http://schemas.microsoft.com/office/drawing/2014/main" id="{7FA17544-76D2-CB1D-495A-76ED0DBB1C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13194" y="496960"/>
            <a:ext cx="3392553" cy="3392553"/>
          </a:xfrm>
          <a:prstGeom prst="rect">
            <a:avLst/>
          </a:prstGeom>
        </p:spPr>
      </p:pic>
      <p:cxnSp>
        <p:nvCxnSpPr>
          <p:cNvPr id="81" name="Straight Connector 80">
            <a:extLst>
              <a:ext uri="{FF2B5EF4-FFF2-40B4-BE49-F238E27FC236}">
                <a16:creationId xmlns:a16="http://schemas.microsoft.com/office/drawing/2014/main" id="{7667AA61-5C27-F30F-D229-06CBE5709F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1" y="481151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065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4610-AFC2-3725-E944-EF0722AD05C9}"/>
              </a:ext>
            </a:extLst>
          </p:cNvPr>
          <p:cNvSpPr>
            <a:spLocks noGrp="1"/>
          </p:cNvSpPr>
          <p:nvPr>
            <p:ph type="title"/>
          </p:nvPr>
        </p:nvSpPr>
        <p:spPr>
          <a:xfrm>
            <a:off x="762001" y="1138265"/>
            <a:ext cx="9390528" cy="1401183"/>
          </a:xfrm>
        </p:spPr>
        <p:txBody>
          <a:bodyPr anchor="t">
            <a:normAutofit/>
          </a:bodyPr>
          <a:lstStyle/>
          <a:p>
            <a:r>
              <a:rPr lang="en-US" sz="3200">
                <a:latin typeface="Calibri Light"/>
                <a:ea typeface="+mj-lt"/>
                <a:cs typeface="+mj-lt"/>
              </a:rPr>
              <a:t>Introduction</a:t>
            </a:r>
            <a:endParaRPr lang="en-US" sz="3200">
              <a:latin typeface="Calibri Light"/>
            </a:endParaRPr>
          </a:p>
        </p:txBody>
      </p:sp>
      <p:cxnSp>
        <p:nvCxnSpPr>
          <p:cNvPr id="30" name="Straight Connector 29">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34E448-483C-6368-FC76-F8904C475589}"/>
              </a:ext>
            </a:extLst>
          </p:cNvPr>
          <p:cNvSpPr>
            <a:spLocks noGrp="1"/>
          </p:cNvSpPr>
          <p:nvPr>
            <p:ph idx="1"/>
          </p:nvPr>
        </p:nvSpPr>
        <p:spPr>
          <a:xfrm>
            <a:off x="762001" y="2551176"/>
            <a:ext cx="10069605" cy="3602935"/>
          </a:xfrm>
        </p:spPr>
        <p:txBody>
          <a:bodyPr vert="horz" lIns="91440" tIns="45720" rIns="91440" bIns="45720" rtlCol="0" anchor="t">
            <a:normAutofit/>
          </a:bodyPr>
          <a:lstStyle/>
          <a:p>
            <a:r>
              <a:rPr lang="en-US" sz="1900">
                <a:latin typeface="Calibri"/>
                <a:ea typeface="Calibri"/>
                <a:cs typeface="Times New Roman"/>
              </a:rPr>
              <a:t>Process scheduling is an essential part of operating systems managing the execution of processes.</a:t>
            </a:r>
            <a:endParaRPr lang="en-US" sz="1900">
              <a:latin typeface="Calibri"/>
              <a:ea typeface="Calibri"/>
              <a:cs typeface="Calibri" panose="020F0502020204030204"/>
            </a:endParaRPr>
          </a:p>
          <a:p>
            <a:r>
              <a:rPr lang="en-US" sz="1900">
                <a:latin typeface="Calibri"/>
                <a:ea typeface="+mn-lt"/>
                <a:cs typeface="+mn-lt"/>
              </a:rPr>
              <a:t>Modern operating systems handle a diverse range of applications and tasks simultaneously selecting the appropriate scheduling algorithm becomes a critical decision</a:t>
            </a:r>
            <a:endParaRPr lang="en-US" sz="1900">
              <a:latin typeface="Calibri"/>
              <a:ea typeface="Calibri"/>
              <a:cs typeface="Times New Roman"/>
            </a:endParaRPr>
          </a:p>
          <a:p>
            <a:r>
              <a:rPr lang="en-US" sz="1900">
                <a:latin typeface="Calibri"/>
                <a:ea typeface="Calibri"/>
                <a:cs typeface="Times New Roman"/>
              </a:rPr>
              <a:t>Here we are introducing a novel approach, the Smart Round Robin, where the time quantum</a:t>
            </a:r>
          </a:p>
          <a:p>
            <a:pPr marL="0" indent="0">
              <a:buNone/>
            </a:pPr>
            <a:r>
              <a:rPr lang="en-US" sz="1900">
                <a:latin typeface="Calibri"/>
                <a:ea typeface="Calibri"/>
                <a:cs typeface="Times New Roman"/>
              </a:rPr>
              <a:t>   dynamically adjusts based on the remaining time of processes. </a:t>
            </a:r>
          </a:p>
          <a:p>
            <a:pPr marL="0" indent="0">
              <a:buNone/>
            </a:pPr>
            <a:br>
              <a:rPr lang="en-US" sz="1900"/>
            </a:br>
            <a:endParaRPr lang="en-US" sz="1900">
              <a:latin typeface="Times New Roman"/>
              <a:cs typeface="Calibri" panose="020F0502020204030204"/>
            </a:endParaRPr>
          </a:p>
        </p:txBody>
      </p:sp>
    </p:spTree>
    <p:extLst>
      <p:ext uri="{BB962C8B-B14F-4D97-AF65-F5344CB8AC3E}">
        <p14:creationId xmlns:p14="http://schemas.microsoft.com/office/powerpoint/2010/main" val="478886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B36CC-D012-24B4-B013-68FFE3158B21}"/>
              </a:ext>
            </a:extLst>
          </p:cNvPr>
          <p:cNvSpPr>
            <a:spLocks noGrp="1"/>
          </p:cNvSpPr>
          <p:nvPr>
            <p:ph type="title"/>
          </p:nvPr>
        </p:nvSpPr>
        <p:spPr>
          <a:xfrm>
            <a:off x="762001" y="1138265"/>
            <a:ext cx="9390528" cy="1401183"/>
          </a:xfrm>
        </p:spPr>
        <p:txBody>
          <a:bodyPr anchor="t">
            <a:normAutofit/>
          </a:bodyPr>
          <a:lstStyle/>
          <a:p>
            <a:r>
              <a:rPr lang="en-US" sz="3200">
                <a:cs typeface="Calibri Light"/>
              </a:rPr>
              <a:t>Problem Statement</a:t>
            </a:r>
            <a:endParaRPr lang="en-US" sz="3200"/>
          </a:p>
        </p:txBody>
      </p:sp>
      <p:cxnSp>
        <p:nvCxnSpPr>
          <p:cNvPr id="11" name="Straight Connector 10">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18240D5-2227-DBD0-F596-5408D6D58664}"/>
              </a:ext>
            </a:extLst>
          </p:cNvPr>
          <p:cNvSpPr>
            <a:spLocks noGrp="1"/>
          </p:cNvSpPr>
          <p:nvPr>
            <p:ph idx="1"/>
          </p:nvPr>
        </p:nvSpPr>
        <p:spPr>
          <a:xfrm>
            <a:off x="762001" y="2529405"/>
            <a:ext cx="10069605" cy="3624706"/>
          </a:xfrm>
        </p:spPr>
        <p:txBody>
          <a:bodyPr vert="horz" lIns="91440" tIns="45720" rIns="91440" bIns="45720" rtlCol="0" anchor="t">
            <a:normAutofit/>
          </a:bodyPr>
          <a:lstStyle/>
          <a:p>
            <a:r>
              <a:rPr lang="en-US" sz="1900">
                <a:latin typeface="Calibri"/>
                <a:ea typeface="Calibri"/>
                <a:cs typeface="Times New Roman"/>
              </a:rPr>
              <a:t>Traditional scheduling algorithms like FCFS, SJF, and RR each come with their own set of limitations.</a:t>
            </a:r>
            <a:endParaRPr lang="en-US" sz="1900">
              <a:latin typeface="Calibri"/>
              <a:ea typeface="Calibri"/>
              <a:cs typeface="Calibri"/>
            </a:endParaRPr>
          </a:p>
          <a:p>
            <a:r>
              <a:rPr lang="en-US" sz="1900">
                <a:latin typeface="Calibri"/>
                <a:ea typeface="Calibri"/>
                <a:cs typeface="Times New Roman"/>
              </a:rPr>
              <a:t>FCFS may lead to long waiting times, SJF might neglect longer processes, and RR may not be</a:t>
            </a:r>
          </a:p>
          <a:p>
            <a:pPr marL="0" indent="0">
              <a:buNone/>
            </a:pPr>
            <a:r>
              <a:rPr lang="en-US" sz="1900">
                <a:latin typeface="Calibri"/>
                <a:ea typeface="Calibri"/>
                <a:cs typeface="Times New Roman"/>
              </a:rPr>
              <a:t>   the most effective for varying task durations. </a:t>
            </a:r>
          </a:p>
          <a:p>
            <a:r>
              <a:rPr lang="en-US" sz="1900">
                <a:latin typeface="Calibri"/>
                <a:ea typeface="Calibri"/>
                <a:cs typeface="Times New Roman"/>
              </a:rPr>
              <a:t>Recognizing these challenges, we seek to explore and propose an enhancement to the round robin algorithm, termed Effective Round Robin. </a:t>
            </a:r>
          </a:p>
          <a:p>
            <a:r>
              <a:rPr lang="en-US" sz="1900">
                <a:latin typeface="Calibri"/>
                <a:ea typeface="Calibri"/>
                <a:cs typeface="Times New Roman"/>
              </a:rPr>
              <a:t>The goal is to address existing inefficiencies, particularly in reducing Average Waiting time (AWT) and Average Turnaround Time (TAT), providing a more dynamic and responsive scheduling   approach.</a:t>
            </a:r>
            <a:endParaRPr lang="en-US" sz="1900">
              <a:latin typeface="Calibri"/>
              <a:ea typeface="Calibri"/>
              <a:cs typeface="Calibri"/>
            </a:endParaRPr>
          </a:p>
          <a:p>
            <a:pPr marL="0" indent="0">
              <a:buNone/>
            </a:pPr>
            <a:br>
              <a:rPr lang="en-US" sz="1700"/>
            </a:br>
            <a:endParaRPr lang="en-US" sz="1700">
              <a:latin typeface="Calibri"/>
              <a:cs typeface="Calibri"/>
            </a:endParaRPr>
          </a:p>
        </p:txBody>
      </p:sp>
    </p:spTree>
    <p:extLst>
      <p:ext uri="{BB962C8B-B14F-4D97-AF65-F5344CB8AC3E}">
        <p14:creationId xmlns:p14="http://schemas.microsoft.com/office/powerpoint/2010/main" val="139774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45CA9-C4A4-1CF3-4FC5-5FAA765CF302}"/>
              </a:ext>
            </a:extLst>
          </p:cNvPr>
          <p:cNvSpPr>
            <a:spLocks noGrp="1"/>
          </p:cNvSpPr>
          <p:nvPr>
            <p:ph type="title"/>
          </p:nvPr>
        </p:nvSpPr>
        <p:spPr>
          <a:xfrm>
            <a:off x="762001" y="1138265"/>
            <a:ext cx="9390528" cy="1401183"/>
          </a:xfrm>
        </p:spPr>
        <p:txBody>
          <a:bodyPr anchor="t">
            <a:normAutofit/>
          </a:bodyPr>
          <a:lstStyle/>
          <a:p>
            <a:r>
              <a:rPr lang="en-US" sz="3200">
                <a:cs typeface="Calibri Light"/>
              </a:rPr>
              <a:t>Methodology</a:t>
            </a:r>
            <a:endParaRPr lang="en-US" sz="3200"/>
          </a:p>
        </p:txBody>
      </p:sp>
      <p:cxnSp>
        <p:nvCxnSpPr>
          <p:cNvPr id="7" name="Straight Connector 6">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B52743-DD99-6E21-279D-8A1AC4576A88}"/>
              </a:ext>
            </a:extLst>
          </p:cNvPr>
          <p:cNvSpPr>
            <a:spLocks noGrp="1"/>
          </p:cNvSpPr>
          <p:nvPr>
            <p:ph idx="1"/>
          </p:nvPr>
        </p:nvSpPr>
        <p:spPr>
          <a:xfrm>
            <a:off x="762001" y="1952462"/>
            <a:ext cx="10069605" cy="4201649"/>
          </a:xfrm>
        </p:spPr>
        <p:txBody>
          <a:bodyPr vert="horz" lIns="91440" tIns="45720" rIns="91440" bIns="45720" rtlCol="0" anchor="t">
            <a:normAutofit/>
          </a:bodyPr>
          <a:lstStyle/>
          <a:p>
            <a:pPr marL="0" indent="0">
              <a:buNone/>
            </a:pPr>
            <a:r>
              <a:rPr lang="en-US" sz="2000">
                <a:ea typeface="Calibri"/>
                <a:cs typeface="Calibri"/>
              </a:rPr>
              <a:t>   </a:t>
            </a:r>
            <a:r>
              <a:rPr lang="en-US" sz="2000">
                <a:latin typeface="Calibri"/>
                <a:ea typeface="Calibri"/>
                <a:cs typeface="Calibri"/>
              </a:rPr>
              <a:t> 1)   </a:t>
            </a:r>
            <a:r>
              <a:rPr lang="en-US" sz="2000" b="1">
                <a:latin typeface="Times New Roman"/>
                <a:cs typeface="Times New Roman"/>
              </a:rPr>
              <a:t>  </a:t>
            </a:r>
            <a:r>
              <a:rPr lang="en-US" sz="1900" b="1">
                <a:ea typeface="Calibri"/>
                <a:cs typeface="Calibri"/>
              </a:rPr>
              <a:t>Process Initialization</a:t>
            </a:r>
            <a:endParaRPr lang="en-US" sz="1900">
              <a:ea typeface="Calibri"/>
              <a:cs typeface="Calibri"/>
            </a:endParaRPr>
          </a:p>
          <a:p>
            <a:pPr marL="0" indent="0">
              <a:buNone/>
            </a:pPr>
            <a:r>
              <a:rPr lang="en-US" sz="1900">
                <a:ea typeface="Calibri"/>
                <a:cs typeface="Calibri"/>
              </a:rPr>
              <a:t>                 Initialization of processes with predefined burst times.</a:t>
            </a:r>
            <a:endParaRPr lang="en-US"/>
          </a:p>
          <a:p>
            <a:pPr marL="0" indent="0">
              <a:buNone/>
            </a:pPr>
            <a:r>
              <a:rPr lang="en-US" sz="1900">
                <a:ea typeface="Calibri"/>
                <a:cs typeface="Calibri"/>
              </a:rPr>
              <a:t>                 Placement of processes in the ready queue.</a:t>
            </a:r>
          </a:p>
          <a:p>
            <a:pPr marL="0" indent="0">
              <a:buNone/>
            </a:pPr>
            <a:r>
              <a:rPr lang="en-US" sz="1900">
                <a:ea typeface="Calibri"/>
                <a:cs typeface="Calibri"/>
              </a:rPr>
              <a:t>    2)     </a:t>
            </a:r>
            <a:r>
              <a:rPr lang="en-US" sz="1900" b="1">
                <a:ea typeface="Calibri"/>
                <a:cs typeface="Calibri"/>
              </a:rPr>
              <a:t>Cycle Initialization</a:t>
            </a:r>
            <a:endParaRPr lang="en-US" sz="1900">
              <a:ea typeface="Calibri"/>
              <a:cs typeface="Calibri"/>
            </a:endParaRPr>
          </a:p>
          <a:p>
            <a:pPr marL="0" indent="0">
              <a:buNone/>
            </a:pPr>
            <a:r>
              <a:rPr lang="en-US" sz="1900">
                <a:ea typeface="Calibri"/>
                <a:cs typeface="Calibri"/>
              </a:rPr>
              <a:t>                 Ordering processes based on increasing remaining burst time.</a:t>
            </a:r>
          </a:p>
          <a:p>
            <a:pPr marL="0" indent="0">
              <a:buNone/>
            </a:pPr>
            <a:r>
              <a:rPr lang="en-US" sz="1900">
                <a:ea typeface="Calibri"/>
                <a:cs typeface="Calibri"/>
              </a:rPr>
              <a:t>                 Setting the initial remaining burst time.</a:t>
            </a:r>
          </a:p>
          <a:p>
            <a:pPr marL="0" indent="0">
              <a:buNone/>
            </a:pPr>
            <a:r>
              <a:rPr lang="en-US" sz="1900">
                <a:ea typeface="Calibri"/>
                <a:cs typeface="Calibri"/>
              </a:rPr>
              <a:t>    3)     </a:t>
            </a:r>
            <a:r>
              <a:rPr lang="en-US" sz="1900" b="1">
                <a:ea typeface="Calibri"/>
                <a:cs typeface="Calibri"/>
              </a:rPr>
              <a:t>Dynamic Time Quantum Computation</a:t>
            </a:r>
            <a:endParaRPr lang="en-US" sz="1900">
              <a:ea typeface="Calibri"/>
              <a:cs typeface="Calibri"/>
            </a:endParaRPr>
          </a:p>
          <a:p>
            <a:pPr marL="0" indent="0">
              <a:buNone/>
            </a:pPr>
            <a:r>
              <a:rPr lang="en-US" sz="1900">
                <a:ea typeface="Calibri"/>
                <a:cs typeface="Calibri"/>
              </a:rPr>
              <a:t>                 Calculation of Smart Time Quantum (STQ) as the average of adjacent remaining </a:t>
            </a:r>
          </a:p>
          <a:p>
            <a:pPr marL="0" indent="0">
              <a:buNone/>
            </a:pPr>
            <a:r>
              <a:rPr lang="en-US" sz="1900">
                <a:ea typeface="Calibri"/>
                <a:cs typeface="Calibri"/>
              </a:rPr>
              <a:t>                 burst time (rounded off).</a:t>
            </a:r>
            <a:endParaRPr lang="en-US">
              <a:ea typeface="Calibri" panose="020F0502020204030204"/>
              <a:cs typeface="Calibri" panose="020F0502020204030204"/>
            </a:endParaRPr>
          </a:p>
          <a:p>
            <a:endParaRPr lang="en-US" sz="2000">
              <a:ea typeface="Calibri"/>
              <a:cs typeface="Calibri"/>
            </a:endParaRPr>
          </a:p>
        </p:txBody>
      </p:sp>
    </p:spTree>
    <p:extLst>
      <p:ext uri="{BB962C8B-B14F-4D97-AF65-F5344CB8AC3E}">
        <p14:creationId xmlns:p14="http://schemas.microsoft.com/office/powerpoint/2010/main" val="1678162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20BA-6A60-D211-3322-6F7D17ED0B9F}"/>
              </a:ext>
            </a:extLst>
          </p:cNvPr>
          <p:cNvSpPr>
            <a:spLocks noGrp="1"/>
          </p:cNvSpPr>
          <p:nvPr>
            <p:ph type="title"/>
          </p:nvPr>
        </p:nvSpPr>
        <p:spPr>
          <a:xfrm>
            <a:off x="762001" y="1138265"/>
            <a:ext cx="9390528" cy="1401183"/>
          </a:xfrm>
        </p:spPr>
        <p:txBody>
          <a:bodyPr anchor="t">
            <a:normAutofit/>
          </a:bodyPr>
          <a:lstStyle/>
          <a:p>
            <a:r>
              <a:rPr lang="en-US" sz="3200">
                <a:cs typeface="Calibri Light"/>
              </a:rPr>
              <a:t>Methodology (</a:t>
            </a:r>
            <a:r>
              <a:rPr lang="en-US" sz="3200" err="1">
                <a:cs typeface="Calibri Light"/>
              </a:rPr>
              <a:t>contd</a:t>
            </a:r>
            <a:r>
              <a:rPr lang="en-US" sz="3200">
                <a:cs typeface="Calibri Light"/>
              </a:rPr>
              <a:t>)</a:t>
            </a:r>
            <a:endParaRPr lang="en-US" sz="3200"/>
          </a:p>
        </p:txBody>
      </p:sp>
      <p:cxnSp>
        <p:nvCxnSpPr>
          <p:cNvPr id="8" name="Straight Connector 7">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50E129A-E141-8C7C-028B-2AA75EC12FA5}"/>
              </a:ext>
            </a:extLst>
          </p:cNvPr>
          <p:cNvSpPr>
            <a:spLocks noGrp="1"/>
          </p:cNvSpPr>
          <p:nvPr>
            <p:ph idx="1"/>
          </p:nvPr>
        </p:nvSpPr>
        <p:spPr>
          <a:xfrm>
            <a:off x="762001" y="2006891"/>
            <a:ext cx="10069605" cy="4147220"/>
          </a:xfrm>
        </p:spPr>
        <p:txBody>
          <a:bodyPr vert="horz" lIns="91440" tIns="45720" rIns="91440" bIns="45720" rtlCol="0">
            <a:normAutofit/>
          </a:bodyPr>
          <a:lstStyle/>
          <a:p>
            <a:pPr marL="457200" indent="-457200">
              <a:buAutoNum type="arabicPeriod"/>
            </a:pPr>
            <a:endParaRPr lang="en-US" sz="2000" b="1">
              <a:latin typeface="Calibri"/>
              <a:ea typeface="+mn-lt"/>
              <a:cs typeface="+mn-lt"/>
            </a:endParaRPr>
          </a:p>
          <a:p>
            <a:pPr marL="0" indent="0">
              <a:buNone/>
            </a:pPr>
            <a:r>
              <a:rPr lang="en-US" sz="2000" b="1">
                <a:latin typeface="Calibri"/>
                <a:ea typeface="+mn-lt"/>
                <a:cs typeface="+mn-lt"/>
              </a:rPr>
              <a:t>4)    Delta Computation</a:t>
            </a:r>
            <a:endParaRPr lang="en-US" sz="2000">
              <a:latin typeface="Calibri"/>
              <a:ea typeface="+mn-lt"/>
              <a:cs typeface="+mn-lt"/>
            </a:endParaRPr>
          </a:p>
          <a:p>
            <a:pPr marL="0" indent="0">
              <a:buNone/>
            </a:pPr>
            <a:r>
              <a:rPr lang="en-US" sz="2000">
                <a:latin typeface="Calibri"/>
                <a:ea typeface="+mn-lt"/>
                <a:cs typeface="+mn-lt"/>
              </a:rPr>
              <a:t>                Computation of Delta as half of STQ (floor rounded).</a:t>
            </a:r>
            <a:endParaRPr lang="en-US" sz="2000">
              <a:latin typeface="Calibri"/>
              <a:ea typeface="Calibri" panose="020F0502020204030204"/>
              <a:cs typeface="Calibri" panose="020F0502020204030204"/>
            </a:endParaRPr>
          </a:p>
          <a:p>
            <a:pPr marL="0" indent="0">
              <a:buNone/>
            </a:pPr>
            <a:r>
              <a:rPr lang="en-US" sz="2000">
                <a:latin typeface="Calibri"/>
                <a:ea typeface="+mn-lt"/>
                <a:cs typeface="+mn-lt"/>
              </a:rPr>
              <a:t>5)    </a:t>
            </a:r>
            <a:r>
              <a:rPr lang="en-US" sz="2000" b="1">
                <a:latin typeface="Calibri"/>
                <a:ea typeface="+mn-lt"/>
                <a:cs typeface="+mn-lt"/>
              </a:rPr>
              <a:t>Execution Cycle</a:t>
            </a:r>
            <a:endParaRPr lang="en-US" sz="2000">
              <a:latin typeface="Calibri"/>
              <a:ea typeface="+mn-lt"/>
              <a:cs typeface="+mn-lt"/>
            </a:endParaRPr>
          </a:p>
          <a:p>
            <a:pPr marL="0" indent="0">
              <a:buNone/>
            </a:pPr>
            <a:r>
              <a:rPr lang="en-US" sz="2000">
                <a:latin typeface="Calibri"/>
                <a:ea typeface="+mn-lt"/>
                <a:cs typeface="+mn-lt"/>
              </a:rPr>
              <a:t>               For each process:</a:t>
            </a:r>
            <a:endParaRPr lang="en-US" sz="2000">
              <a:latin typeface="Calibri"/>
              <a:ea typeface="Calibri" panose="020F0502020204030204"/>
              <a:cs typeface="Calibri" panose="020F0502020204030204"/>
            </a:endParaRPr>
          </a:p>
          <a:p>
            <a:pPr marL="0" indent="0">
              <a:buNone/>
            </a:pPr>
            <a:r>
              <a:rPr lang="en-US" sz="2000">
                <a:latin typeface="Calibri"/>
                <a:ea typeface="+mn-lt"/>
                <a:cs typeface="+mn-lt"/>
              </a:rPr>
              <a:t>                     If remaining burst time ≤ (STQ + Delta), execute for remaining burst time.</a:t>
            </a:r>
            <a:endParaRPr lang="en-US" sz="2000">
              <a:latin typeface="Calibri"/>
              <a:ea typeface="Calibri" panose="020F0502020204030204"/>
              <a:cs typeface="Calibri" panose="020F0502020204030204"/>
            </a:endParaRPr>
          </a:p>
          <a:p>
            <a:pPr marL="0" indent="0">
              <a:buNone/>
            </a:pPr>
            <a:r>
              <a:rPr lang="en-US" sz="2000">
                <a:latin typeface="Calibri"/>
                <a:ea typeface="+mn-lt"/>
                <a:cs typeface="+mn-lt"/>
              </a:rPr>
              <a:t>              Else, execute for STQ milliseconds.</a:t>
            </a:r>
            <a:endParaRPr lang="en-US" sz="2000">
              <a:latin typeface="Calibri"/>
              <a:ea typeface="Calibri" panose="020F0502020204030204"/>
              <a:cs typeface="Calibri" panose="020F0502020204030204"/>
            </a:endParaRPr>
          </a:p>
          <a:p>
            <a:pPr marL="0" indent="0">
              <a:buNone/>
            </a:pPr>
            <a:r>
              <a:rPr lang="en-US" sz="2000">
                <a:latin typeface="Calibri"/>
                <a:ea typeface="+mn-lt"/>
                <a:cs typeface="+mn-lt"/>
              </a:rPr>
              <a:t>6)    </a:t>
            </a:r>
            <a:r>
              <a:rPr lang="en-US" sz="2000" b="1">
                <a:latin typeface="Calibri"/>
                <a:ea typeface="+mn-lt"/>
                <a:cs typeface="+mn-lt"/>
              </a:rPr>
              <a:t>Repeat Cycle</a:t>
            </a:r>
            <a:endParaRPr lang="en-US" sz="2000" b="1">
              <a:latin typeface="Calibri"/>
              <a:ea typeface="Calibri" panose="020F0502020204030204"/>
              <a:cs typeface="Calibri" panose="020F0502020204030204"/>
            </a:endParaRPr>
          </a:p>
          <a:p>
            <a:pPr marL="0" indent="0">
              <a:buNone/>
            </a:pPr>
            <a:r>
              <a:rPr lang="en-US" sz="2000">
                <a:latin typeface="Calibri"/>
                <a:ea typeface="+mn-lt"/>
                <a:cs typeface="+mn-lt"/>
              </a:rPr>
              <a:t>              Repeating the cycle until all processes finish execution.</a:t>
            </a:r>
            <a:endParaRPr lang="en-US" sz="2000">
              <a:latin typeface="Calibri"/>
              <a:ea typeface="Calibri" panose="020F0502020204030204"/>
              <a:cs typeface="Calibri" panose="020F0502020204030204"/>
            </a:endParaRPr>
          </a:p>
        </p:txBody>
      </p:sp>
    </p:spTree>
    <p:extLst>
      <p:ext uri="{BB962C8B-B14F-4D97-AF65-F5344CB8AC3E}">
        <p14:creationId xmlns:p14="http://schemas.microsoft.com/office/powerpoint/2010/main" val="45408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6593-BDA9-66D1-C25D-4F38CE699011}"/>
              </a:ext>
            </a:extLst>
          </p:cNvPr>
          <p:cNvSpPr>
            <a:spLocks noGrp="1"/>
          </p:cNvSpPr>
          <p:nvPr>
            <p:ph type="title"/>
          </p:nvPr>
        </p:nvSpPr>
        <p:spPr>
          <a:xfrm>
            <a:off x="762000" y="1138265"/>
            <a:ext cx="5791199" cy="1401183"/>
          </a:xfrm>
        </p:spPr>
        <p:txBody>
          <a:bodyPr anchor="t">
            <a:normAutofit/>
          </a:bodyPr>
          <a:lstStyle/>
          <a:p>
            <a:r>
              <a:rPr lang="en-US" sz="3200">
                <a:cs typeface="Calibri Light"/>
              </a:rPr>
              <a:t>Algorithm</a:t>
            </a:r>
            <a:endParaRPr lang="en-US" sz="3200"/>
          </a:p>
        </p:txBody>
      </p:sp>
      <p:cxnSp>
        <p:nvCxnSpPr>
          <p:cNvPr id="30" name="Straight Connector 2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8B30D21B-9861-DF98-EEEA-401EA0D97C66}"/>
              </a:ext>
            </a:extLst>
          </p:cNvPr>
          <p:cNvSpPr>
            <a:spLocks noGrp="1"/>
          </p:cNvSpPr>
          <p:nvPr>
            <p:ph idx="1"/>
          </p:nvPr>
        </p:nvSpPr>
        <p:spPr>
          <a:xfrm>
            <a:off x="762000" y="2551176"/>
            <a:ext cx="5791199" cy="3602935"/>
          </a:xfrm>
        </p:spPr>
        <p:txBody>
          <a:bodyPr vert="horz" lIns="91440" tIns="45720" rIns="91440" bIns="45720" rtlCol="0" anchor="t">
            <a:normAutofit fontScale="92500"/>
          </a:bodyPr>
          <a:lstStyle/>
          <a:p>
            <a:pPr>
              <a:buNone/>
            </a:pPr>
            <a:r>
              <a:rPr lang="en-US" sz="2000">
                <a:latin typeface="Calibri"/>
                <a:ea typeface="+mn-lt"/>
                <a:cs typeface="+mn-lt"/>
              </a:rPr>
              <a:t>1) Start. </a:t>
            </a:r>
            <a:endParaRPr lang="en-US">
              <a:latin typeface="Calibri"/>
              <a:ea typeface="Calibri"/>
              <a:cs typeface="Times New Roman"/>
            </a:endParaRPr>
          </a:p>
          <a:p>
            <a:pPr>
              <a:buNone/>
            </a:pPr>
            <a:r>
              <a:rPr lang="en-US" sz="2000">
                <a:latin typeface="Calibri"/>
                <a:ea typeface="+mn-lt"/>
                <a:cs typeface="+mn-lt"/>
              </a:rPr>
              <a:t>2) Empty The ready Queue. </a:t>
            </a:r>
            <a:endParaRPr lang="en-US">
              <a:latin typeface="Calibri"/>
              <a:ea typeface="Calibri"/>
              <a:cs typeface="Times New Roman"/>
            </a:endParaRPr>
          </a:p>
          <a:p>
            <a:pPr>
              <a:buNone/>
            </a:pPr>
            <a:r>
              <a:rPr lang="en-US" sz="2000">
                <a:latin typeface="Calibri"/>
                <a:ea typeface="+mn-lt"/>
                <a:cs typeface="+mn-lt"/>
              </a:rPr>
              <a:t>3) Change the status of all the processes to ready state. </a:t>
            </a:r>
            <a:endParaRPr lang="en-US">
              <a:latin typeface="Calibri"/>
              <a:ea typeface="Calibri"/>
              <a:cs typeface="Times New Roman"/>
            </a:endParaRPr>
          </a:p>
          <a:p>
            <a:pPr>
              <a:buNone/>
            </a:pPr>
            <a:r>
              <a:rPr lang="en-US" sz="2000">
                <a:latin typeface="Calibri"/>
                <a:ea typeface="+mn-lt"/>
                <a:cs typeface="+mn-lt"/>
              </a:rPr>
              <a:t>4) Arrange the processes in ready queue in increasing order of their remaining burst time (RBT). </a:t>
            </a:r>
            <a:endParaRPr lang="en-US">
              <a:latin typeface="Calibri"/>
              <a:ea typeface="Calibri"/>
              <a:cs typeface="Times New Roman"/>
            </a:endParaRPr>
          </a:p>
          <a:p>
            <a:pPr>
              <a:buNone/>
            </a:pPr>
            <a:r>
              <a:rPr lang="en-US" sz="2000">
                <a:latin typeface="Calibri"/>
                <a:ea typeface="+mn-lt"/>
                <a:cs typeface="+mn-lt"/>
              </a:rPr>
              <a:t>5) Calculate the difference between adjacent RBT. Smart Time Quantum (STQ) is the average of those differences. Round off the value to the nearest integer. </a:t>
            </a:r>
            <a:endParaRPr lang="en-US">
              <a:latin typeface="Calibri"/>
              <a:ea typeface="Calibri"/>
              <a:cs typeface="Times New Roman"/>
            </a:endParaRPr>
          </a:p>
          <a:p>
            <a:pPr marL="0" indent="0">
              <a:buNone/>
            </a:pPr>
            <a:r>
              <a:rPr lang="en-US" sz="2000">
                <a:latin typeface="Calibri"/>
                <a:ea typeface="+mn-lt"/>
                <a:cs typeface="+mn-lt"/>
              </a:rPr>
              <a:t>   STQ = Avg. of the differences of adjacent RBT TABLE I </a:t>
            </a:r>
            <a:endParaRPr lang="en-US">
              <a:latin typeface="Calibri"/>
            </a:endParaRPr>
          </a:p>
          <a:p>
            <a:pPr marL="0" indent="0">
              <a:buNone/>
            </a:pPr>
            <a:endParaRPr lang="en-US" sz="2000">
              <a:latin typeface="Times New Roman"/>
              <a:cs typeface="Times New Roman"/>
            </a:endParaRPr>
          </a:p>
          <a:p>
            <a:endParaRPr lang="en-US" sz="2000">
              <a:latin typeface="Times New Roman"/>
              <a:cs typeface="Times New Roman"/>
            </a:endParaRPr>
          </a:p>
          <a:p>
            <a:endParaRPr lang="en-US" sz="2000">
              <a:latin typeface="Times New Roman"/>
              <a:cs typeface="Times New Roman"/>
            </a:endParaRPr>
          </a:p>
          <a:p>
            <a:endParaRPr lang="en-US" sz="2000">
              <a:cs typeface="Calibri"/>
            </a:endParaRPr>
          </a:p>
        </p:txBody>
      </p:sp>
      <p:sp>
        <p:nvSpPr>
          <p:cNvPr id="31" name="Rectangle 30">
            <a:extLst>
              <a:ext uri="{FF2B5EF4-FFF2-40B4-BE49-F238E27FC236}">
                <a16:creationId xmlns:a16="http://schemas.microsoft.com/office/drawing/2014/main" id="{DF8BC164-E230-753F-2C7E-B4EE7BA77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8086" y="0"/>
            <a:ext cx="4803913"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59EB4370-D418-C7E5-F9E3-0D933BEF6477}"/>
              </a:ext>
            </a:extLst>
          </p:cNvPr>
          <p:cNvPicPr>
            <a:picLocks noChangeAspect="1"/>
          </p:cNvPicPr>
          <p:nvPr/>
        </p:nvPicPr>
        <p:blipFill rotWithShape="1">
          <a:blip r:embed="rId2"/>
          <a:srcRect r="1" b="314"/>
          <a:stretch/>
        </p:blipFill>
        <p:spPr>
          <a:xfrm>
            <a:off x="7472708" y="102596"/>
            <a:ext cx="4707558" cy="6701922"/>
          </a:xfrm>
          <a:prstGeom prst="rect">
            <a:avLst/>
          </a:prstGeom>
        </p:spPr>
      </p:pic>
    </p:spTree>
    <p:extLst>
      <p:ext uri="{BB962C8B-B14F-4D97-AF65-F5344CB8AC3E}">
        <p14:creationId xmlns:p14="http://schemas.microsoft.com/office/powerpoint/2010/main" val="1968337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050FB-F030-185F-4E93-419D7EEAD1B3}"/>
              </a:ext>
            </a:extLst>
          </p:cNvPr>
          <p:cNvSpPr>
            <a:spLocks noGrp="1"/>
          </p:cNvSpPr>
          <p:nvPr>
            <p:ph type="title"/>
          </p:nvPr>
        </p:nvSpPr>
        <p:spPr>
          <a:xfrm>
            <a:off x="762001" y="1138265"/>
            <a:ext cx="9390528" cy="867783"/>
          </a:xfrm>
        </p:spPr>
        <p:txBody>
          <a:bodyPr anchor="t">
            <a:normAutofit/>
          </a:bodyPr>
          <a:lstStyle/>
          <a:p>
            <a:r>
              <a:rPr lang="en-US" sz="3200">
                <a:cs typeface="Calibri Light"/>
              </a:rPr>
              <a:t>Algorithm (</a:t>
            </a:r>
            <a:r>
              <a:rPr lang="en-US" sz="3200" err="1">
                <a:cs typeface="Calibri Light"/>
              </a:rPr>
              <a:t>contd</a:t>
            </a:r>
            <a:r>
              <a:rPr lang="en-US" sz="3200">
                <a:cs typeface="Calibri Light"/>
              </a:rPr>
              <a:t>)</a:t>
            </a:r>
            <a:endParaRPr lang="en-US" sz="3200"/>
          </a:p>
        </p:txBody>
      </p:sp>
      <p:cxnSp>
        <p:nvCxnSpPr>
          <p:cNvPr id="13" name="Straight Connector 12">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CFCFB3-4784-B8DE-F3BC-B1848E041AED}"/>
              </a:ext>
            </a:extLst>
          </p:cNvPr>
          <p:cNvSpPr>
            <a:spLocks noGrp="1"/>
          </p:cNvSpPr>
          <p:nvPr>
            <p:ph idx="1"/>
          </p:nvPr>
        </p:nvSpPr>
        <p:spPr>
          <a:xfrm>
            <a:off x="762001" y="2061319"/>
            <a:ext cx="10069605" cy="3983935"/>
          </a:xfrm>
        </p:spPr>
        <p:txBody>
          <a:bodyPr vert="horz" lIns="91440" tIns="45720" rIns="91440" bIns="45720" rtlCol="0" anchor="t">
            <a:noAutofit/>
          </a:bodyPr>
          <a:lstStyle/>
          <a:p>
            <a:pPr>
              <a:buNone/>
            </a:pPr>
            <a:r>
              <a:rPr lang="en-US" sz="1900">
                <a:ea typeface="+mn-lt"/>
                <a:cs typeface="+mn-lt"/>
              </a:rPr>
              <a:t>6) Delta value is computed to be half of the Smart Time Quantum (STQ) rounded off to lower integer value  </a:t>
            </a:r>
          </a:p>
          <a:p>
            <a:pPr>
              <a:buNone/>
            </a:pPr>
            <a:r>
              <a:rPr lang="en-US" sz="1900">
                <a:ea typeface="+mn-lt"/>
                <a:cs typeface="+mn-lt"/>
              </a:rPr>
              <a:t>                       Delta = STQ/2</a:t>
            </a:r>
            <a:endParaRPr lang="en-US" sz="1900">
              <a:ea typeface="Calibri"/>
              <a:cs typeface="Calibri" panose="020F0502020204030204"/>
            </a:endParaRPr>
          </a:p>
          <a:p>
            <a:pPr>
              <a:buNone/>
            </a:pPr>
            <a:r>
              <a:rPr lang="en-US" sz="1900">
                <a:ea typeface="+mn-lt"/>
                <a:cs typeface="+mn-lt"/>
              </a:rPr>
              <a:t>7) For each process in the cycle:</a:t>
            </a:r>
            <a:endParaRPr lang="en-US" sz="1900">
              <a:ea typeface="Calibri"/>
              <a:cs typeface="Calibri"/>
            </a:endParaRPr>
          </a:p>
          <a:p>
            <a:pPr>
              <a:buNone/>
            </a:pPr>
            <a:r>
              <a:rPr lang="en-US" sz="1900">
                <a:ea typeface="+mn-lt"/>
                <a:cs typeface="+mn-lt"/>
              </a:rPr>
              <a:t>                       IF RBT &lt;= (STQ + Delta)) then</a:t>
            </a:r>
            <a:endParaRPr lang="en-US" sz="1900">
              <a:ea typeface="Calibri"/>
              <a:cs typeface="Calibri"/>
            </a:endParaRPr>
          </a:p>
          <a:p>
            <a:pPr>
              <a:buNone/>
            </a:pPr>
            <a:r>
              <a:rPr lang="en-US" sz="1900">
                <a:ea typeface="+mn-lt"/>
                <a:cs typeface="+mn-lt"/>
              </a:rPr>
              <a:t>                         Assign RBT </a:t>
            </a:r>
            <a:r>
              <a:rPr lang="en-US" sz="1900" err="1">
                <a:ea typeface="+mn-lt"/>
                <a:cs typeface="+mn-lt"/>
              </a:rPr>
              <a:t>ms</a:t>
            </a:r>
            <a:r>
              <a:rPr lang="en-US" sz="1900">
                <a:ea typeface="+mn-lt"/>
                <a:cs typeface="+mn-lt"/>
              </a:rPr>
              <a:t> on the CPU</a:t>
            </a:r>
            <a:endParaRPr lang="en-US" sz="1900">
              <a:ea typeface="Calibri"/>
              <a:cs typeface="Calibri"/>
            </a:endParaRPr>
          </a:p>
          <a:p>
            <a:pPr>
              <a:buNone/>
            </a:pPr>
            <a:r>
              <a:rPr lang="en-US" sz="1900">
                <a:ea typeface="+mn-lt"/>
                <a:cs typeface="+mn-lt"/>
              </a:rPr>
              <a:t>                       Else Assign STQ </a:t>
            </a:r>
            <a:r>
              <a:rPr lang="en-US" sz="1900" err="1">
                <a:ea typeface="+mn-lt"/>
                <a:cs typeface="+mn-lt"/>
              </a:rPr>
              <a:t>ms</a:t>
            </a:r>
            <a:r>
              <a:rPr lang="en-US" sz="1900">
                <a:ea typeface="+mn-lt"/>
                <a:cs typeface="+mn-lt"/>
              </a:rPr>
              <a:t> on CPU</a:t>
            </a:r>
            <a:endParaRPr lang="en-US" sz="1900">
              <a:ea typeface="Calibri"/>
              <a:cs typeface="Calibri"/>
            </a:endParaRPr>
          </a:p>
          <a:p>
            <a:pPr>
              <a:buNone/>
            </a:pPr>
            <a:r>
              <a:rPr lang="en-US" sz="1900">
                <a:ea typeface="+mn-lt"/>
                <a:cs typeface="+mn-lt"/>
              </a:rPr>
              <a:t>8) Repeat steps 4) to 7) until all processes finish  execution.</a:t>
            </a:r>
            <a:endParaRPr lang="en-US" sz="1900">
              <a:ea typeface="Calibri"/>
              <a:cs typeface="Calibri"/>
            </a:endParaRPr>
          </a:p>
          <a:p>
            <a:pPr>
              <a:buNone/>
            </a:pPr>
            <a:r>
              <a:rPr lang="en-US" sz="1900">
                <a:ea typeface="+mn-lt"/>
                <a:cs typeface="+mn-lt"/>
              </a:rPr>
              <a:t>9) Calculate the Turnaround Time (TAT), Waiting Time (WT), Average Turnaround Time (ATAT) and Average   </a:t>
            </a:r>
          </a:p>
          <a:p>
            <a:pPr>
              <a:buNone/>
            </a:pPr>
            <a:r>
              <a:rPr lang="en-US" sz="1900">
                <a:ea typeface="+mn-lt"/>
                <a:cs typeface="+mn-lt"/>
              </a:rPr>
              <a:t>     Waiting Time </a:t>
            </a:r>
            <a:endParaRPr lang="en-US" sz="1900">
              <a:ea typeface="Calibri"/>
              <a:cs typeface="Calibri"/>
            </a:endParaRPr>
          </a:p>
          <a:p>
            <a:pPr>
              <a:buNone/>
            </a:pPr>
            <a:r>
              <a:rPr lang="en-US" sz="1900">
                <a:ea typeface="+mn-lt"/>
                <a:cs typeface="+mn-lt"/>
              </a:rPr>
              <a:t>10) Stop. </a:t>
            </a:r>
            <a:endParaRPr lang="en-US" sz="1900">
              <a:ea typeface="Calibri"/>
              <a:cs typeface="Calibri"/>
            </a:endParaRPr>
          </a:p>
          <a:p>
            <a:pPr marL="0" indent="0">
              <a:buNone/>
            </a:pPr>
            <a:endParaRPr lang="en-US" sz="2000">
              <a:cs typeface="Calibri" panose="020F0502020204030204"/>
            </a:endParaRPr>
          </a:p>
        </p:txBody>
      </p:sp>
    </p:spTree>
    <p:extLst>
      <p:ext uri="{BB962C8B-B14F-4D97-AF65-F5344CB8AC3E}">
        <p14:creationId xmlns:p14="http://schemas.microsoft.com/office/powerpoint/2010/main" val="2846429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F795-124F-5B12-53AF-325073949CF9}"/>
              </a:ext>
            </a:extLst>
          </p:cNvPr>
          <p:cNvSpPr>
            <a:spLocks noGrp="1"/>
          </p:cNvSpPr>
          <p:nvPr>
            <p:ph type="title"/>
          </p:nvPr>
        </p:nvSpPr>
        <p:spPr>
          <a:xfrm>
            <a:off x="762001" y="1138265"/>
            <a:ext cx="9390528" cy="1401183"/>
          </a:xfrm>
        </p:spPr>
        <p:txBody>
          <a:bodyPr anchor="t">
            <a:normAutofit/>
          </a:bodyPr>
          <a:lstStyle/>
          <a:p>
            <a:r>
              <a:rPr lang="en-US" sz="3200">
                <a:cs typeface="Calibri Light"/>
              </a:rPr>
              <a:t>Implementation</a:t>
            </a:r>
            <a:endParaRPr lang="en-US" sz="3200"/>
          </a:p>
        </p:txBody>
      </p:sp>
      <p:cxnSp>
        <p:nvCxnSpPr>
          <p:cNvPr id="8" name="Straight Connector 7">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Content Placeholder 3" descr="A computer screen shot of a program code&#10;&#10;Description automatically generated">
            <a:extLst>
              <a:ext uri="{FF2B5EF4-FFF2-40B4-BE49-F238E27FC236}">
                <a16:creationId xmlns:a16="http://schemas.microsoft.com/office/drawing/2014/main" id="{D99F8A2E-A08A-0B6A-54E6-3BCED9DC02BE}"/>
              </a:ext>
            </a:extLst>
          </p:cNvPr>
          <p:cNvPicPr>
            <a:picLocks noGrp="1" noChangeAspect="1"/>
          </p:cNvPicPr>
          <p:nvPr>
            <p:ph idx="1"/>
          </p:nvPr>
        </p:nvPicPr>
        <p:blipFill>
          <a:blip r:embed="rId2"/>
          <a:stretch>
            <a:fillRect/>
          </a:stretch>
        </p:blipFill>
        <p:spPr>
          <a:xfrm>
            <a:off x="916057" y="2241136"/>
            <a:ext cx="9290048" cy="3912975"/>
          </a:xfrm>
        </p:spPr>
      </p:pic>
    </p:spTree>
    <p:extLst>
      <p:ext uri="{BB962C8B-B14F-4D97-AF65-F5344CB8AC3E}">
        <p14:creationId xmlns:p14="http://schemas.microsoft.com/office/powerpoint/2010/main" val="800116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7C29-9DDD-4DBC-F49B-9E0E0CF394BF}"/>
              </a:ext>
            </a:extLst>
          </p:cNvPr>
          <p:cNvSpPr>
            <a:spLocks noGrp="1"/>
          </p:cNvSpPr>
          <p:nvPr>
            <p:ph type="title"/>
          </p:nvPr>
        </p:nvSpPr>
        <p:spPr>
          <a:xfrm>
            <a:off x="762001" y="1138265"/>
            <a:ext cx="9390528" cy="1401183"/>
          </a:xfrm>
        </p:spPr>
        <p:txBody>
          <a:bodyPr anchor="t">
            <a:normAutofit/>
          </a:bodyPr>
          <a:lstStyle/>
          <a:p>
            <a:r>
              <a:rPr lang="en-US" sz="3200" dirty="0">
                <a:cs typeface="Calibri Light"/>
              </a:rPr>
              <a:t>Results</a:t>
            </a:r>
            <a:endParaRPr lang="en-US" sz="3200" dirty="0"/>
          </a:p>
        </p:txBody>
      </p:sp>
      <p:cxnSp>
        <p:nvCxnSpPr>
          <p:cNvPr id="13" name="Straight Connector 12">
            <a:extLst>
              <a:ext uri="{FF2B5EF4-FFF2-40B4-BE49-F238E27FC236}">
                <a16:creationId xmlns:a16="http://schemas.microsoft.com/office/drawing/2014/main" id="{D2C4353C-C927-1758-0BEF-21E9E0D816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28D6F54F-B4F1-990A-E395-879B7940C2EA}"/>
              </a:ext>
            </a:extLst>
          </p:cNvPr>
          <p:cNvPicPr>
            <a:picLocks noGrp="1" noChangeAspect="1"/>
          </p:cNvPicPr>
          <p:nvPr>
            <p:ph idx="1"/>
          </p:nvPr>
        </p:nvPicPr>
        <p:blipFill>
          <a:blip r:embed="rId2"/>
          <a:stretch>
            <a:fillRect/>
          </a:stretch>
        </p:blipFill>
        <p:spPr>
          <a:xfrm>
            <a:off x="762000" y="2213196"/>
            <a:ext cx="10493829" cy="3761253"/>
          </a:xfrm>
        </p:spPr>
      </p:pic>
    </p:spTree>
    <p:extLst>
      <p:ext uri="{BB962C8B-B14F-4D97-AF65-F5344CB8AC3E}">
        <p14:creationId xmlns:p14="http://schemas.microsoft.com/office/powerpoint/2010/main" val="27962572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Enhancing Performance Through Smart Scheduling</vt:lpstr>
      <vt:lpstr>Introduction</vt:lpstr>
      <vt:lpstr>Problem Statement</vt:lpstr>
      <vt:lpstr>Methodology</vt:lpstr>
      <vt:lpstr>Methodology (contd)</vt:lpstr>
      <vt:lpstr>Algorithm</vt:lpstr>
      <vt:lpstr>Algorithm (contd)</vt:lpstr>
      <vt:lpstr>Implementation</vt:lpstr>
      <vt:lpstr>Results</vt:lpstr>
      <vt:lpstr>Enhanced Round Robin : </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29</cp:revision>
  <dcterms:created xsi:type="dcterms:W3CDTF">2023-12-01T03:16:15Z</dcterms:created>
  <dcterms:modified xsi:type="dcterms:W3CDTF">2023-12-01T15:17:37Z</dcterms:modified>
</cp:coreProperties>
</file>