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7" r:id="rId1"/>
  </p:sldMasterIdLst>
  <p:notesMasterIdLst>
    <p:notesMasterId r:id="rId17"/>
  </p:notesMasterIdLst>
  <p:sldIdLst>
    <p:sldId id="256" r:id="rId2"/>
    <p:sldId id="257" r:id="rId3"/>
    <p:sldId id="258" r:id="rId4"/>
    <p:sldId id="260" r:id="rId5"/>
    <p:sldId id="261" r:id="rId6"/>
    <p:sldId id="262" r:id="rId7"/>
    <p:sldId id="268" r:id="rId8"/>
    <p:sldId id="263" r:id="rId9"/>
    <p:sldId id="264" r:id="rId10"/>
    <p:sldId id="270" r:id="rId11"/>
    <p:sldId id="273" r:id="rId12"/>
    <p:sldId id="266" r:id="rId13"/>
    <p:sldId id="274" r:id="rId14"/>
    <p:sldId id="265"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mart sakthi" initials="ss" lastIdx="2" clrIdx="0">
    <p:extLst>
      <p:ext uri="{19B8F6BF-5375-455C-9EA6-DF929625EA0E}">
        <p15:presenceInfo xmlns:p15="http://schemas.microsoft.com/office/powerpoint/2012/main" userId="07153283c8794e8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97EF19-2A02-4F51-9CCB-BCE654D3B1EB}" type="datetimeFigureOut">
              <a:rPr lang="en-IN" smtClean="0"/>
              <a:t>20-03-2024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2455CE-30A2-478B-A9F3-ACE537AB4BA6}" type="slidenum">
              <a:rPr lang="en-IN" smtClean="0"/>
              <a:t>‹#›</a:t>
            </a:fld>
            <a:endParaRPr lang="en-IN"/>
          </a:p>
        </p:txBody>
      </p:sp>
    </p:spTree>
    <p:extLst>
      <p:ext uri="{BB962C8B-B14F-4D97-AF65-F5344CB8AC3E}">
        <p14:creationId xmlns:p14="http://schemas.microsoft.com/office/powerpoint/2010/main" val="242730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9524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3658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310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8631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7501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0636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3522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0647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6277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588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0101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3/20/2024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1043352"/>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23127-1109-435A-970A-198266B522AE}"/>
              </a:ext>
            </a:extLst>
          </p:cNvPr>
          <p:cNvSpPr>
            <a:spLocks noGrp="1"/>
          </p:cNvSpPr>
          <p:nvPr>
            <p:ph type="ctrTitle"/>
          </p:nvPr>
        </p:nvSpPr>
        <p:spPr>
          <a:xfrm>
            <a:off x="-132650" y="2399650"/>
            <a:ext cx="11327745" cy="1937386"/>
          </a:xfrm>
        </p:spPr>
        <p:txBody>
          <a:bodyPr>
            <a:normAutofit fontScale="90000"/>
          </a:bodyPr>
          <a:lstStyle/>
          <a:p>
            <a:r>
              <a:rPr lang="en-IN" sz="4800" spc="10" dirty="0">
                <a:latin typeface="Cambria"/>
                <a:cs typeface="Cambria"/>
              </a:rPr>
              <a:t>IOT Based Smart lights </a:t>
            </a:r>
            <a:r>
              <a:rPr lang="en-IN" sz="4800" spc="10">
                <a:latin typeface="Cambria"/>
                <a:cs typeface="Cambria"/>
              </a:rPr>
              <a:t>And Vehicle </a:t>
            </a:r>
            <a:r>
              <a:rPr lang="en-IN" sz="4800" spc="10" dirty="0">
                <a:latin typeface="Cambria"/>
                <a:cs typeface="Cambria"/>
              </a:rPr>
              <a:t>Crossing Alert with Indication </a:t>
            </a:r>
            <a:r>
              <a:rPr lang="en-IN" sz="4800" spc="300" dirty="0">
                <a:latin typeface="Cambria"/>
                <a:cs typeface="Cambria"/>
              </a:rPr>
              <a:t> Systems In Hill Station</a:t>
            </a:r>
            <a:r>
              <a:rPr lang="en-IN" dirty="0"/>
              <a:t> </a:t>
            </a:r>
          </a:p>
        </p:txBody>
      </p:sp>
      <p:sp>
        <p:nvSpPr>
          <p:cNvPr id="3" name="Subtitle 2">
            <a:extLst>
              <a:ext uri="{FF2B5EF4-FFF2-40B4-BE49-F238E27FC236}">
                <a16:creationId xmlns:a16="http://schemas.microsoft.com/office/drawing/2014/main" id="{3271AB9A-9E36-4525-8B21-2A53978C34FD}"/>
              </a:ext>
            </a:extLst>
          </p:cNvPr>
          <p:cNvSpPr>
            <a:spLocks noGrp="1"/>
          </p:cNvSpPr>
          <p:nvPr>
            <p:ph type="subTitle" idx="1"/>
          </p:nvPr>
        </p:nvSpPr>
        <p:spPr>
          <a:xfrm>
            <a:off x="3943350" y="6436659"/>
            <a:ext cx="4636629" cy="2590799"/>
          </a:xfrm>
        </p:spPr>
        <p:txBody>
          <a:bodyPr/>
          <a:lstStyle/>
          <a:p>
            <a:r>
              <a:rPr lang="en-IN" dirty="0"/>
              <a:t>.</a:t>
            </a:r>
          </a:p>
          <a:p>
            <a:endParaRPr lang="en-IN" dirty="0"/>
          </a:p>
        </p:txBody>
      </p:sp>
      <p:sp>
        <p:nvSpPr>
          <p:cNvPr id="12" name="TextBox 11">
            <a:extLst>
              <a:ext uri="{FF2B5EF4-FFF2-40B4-BE49-F238E27FC236}">
                <a16:creationId xmlns:a16="http://schemas.microsoft.com/office/drawing/2014/main" id="{49DABAD7-42B3-4BA6-A1E5-46E2E0808767}"/>
              </a:ext>
            </a:extLst>
          </p:cNvPr>
          <p:cNvSpPr txBox="1"/>
          <p:nvPr/>
        </p:nvSpPr>
        <p:spPr>
          <a:xfrm>
            <a:off x="968749" y="4572600"/>
            <a:ext cx="3827368" cy="1138773"/>
          </a:xfrm>
          <a:prstGeom prst="rect">
            <a:avLst/>
          </a:prstGeom>
          <a:noFill/>
        </p:spPr>
        <p:txBody>
          <a:bodyPr wrap="square" rtlCol="0">
            <a:spAutoFit/>
          </a:bodyPr>
          <a:lstStyle/>
          <a:p>
            <a:r>
              <a:rPr lang="en-IN" sz="2800" dirty="0">
                <a:solidFill>
                  <a:schemeClr val="accent1">
                    <a:lumMod val="75000"/>
                  </a:schemeClr>
                </a:solidFill>
              </a:rPr>
              <a:t>TEAMMATES:</a:t>
            </a:r>
          </a:p>
          <a:p>
            <a:pPr algn="ctr"/>
            <a:r>
              <a:rPr lang="en-IN" sz="2000" dirty="0"/>
              <a:t>SAKTHI DHASN.K (130720205305)</a:t>
            </a:r>
          </a:p>
          <a:p>
            <a:pPr algn="ctr"/>
            <a:r>
              <a:rPr lang="en-IN" sz="2000" dirty="0"/>
              <a:t>DHILIP KUMAR.D (130720205303)</a:t>
            </a:r>
          </a:p>
        </p:txBody>
      </p:sp>
      <p:sp>
        <p:nvSpPr>
          <p:cNvPr id="13" name="TextBox 12">
            <a:extLst>
              <a:ext uri="{FF2B5EF4-FFF2-40B4-BE49-F238E27FC236}">
                <a16:creationId xmlns:a16="http://schemas.microsoft.com/office/drawing/2014/main" id="{ED546CCE-598A-4131-B665-13871766CE41}"/>
              </a:ext>
            </a:extLst>
          </p:cNvPr>
          <p:cNvSpPr txBox="1"/>
          <p:nvPr/>
        </p:nvSpPr>
        <p:spPr>
          <a:xfrm>
            <a:off x="8985438" y="4529895"/>
            <a:ext cx="2475101" cy="830997"/>
          </a:xfrm>
          <a:prstGeom prst="rect">
            <a:avLst/>
          </a:prstGeom>
          <a:noFill/>
        </p:spPr>
        <p:txBody>
          <a:bodyPr wrap="none" rtlCol="0">
            <a:spAutoFit/>
          </a:bodyPr>
          <a:lstStyle/>
          <a:p>
            <a:r>
              <a:rPr lang="en-IN" sz="2800" dirty="0">
                <a:solidFill>
                  <a:schemeClr val="accent1">
                    <a:lumMod val="75000"/>
                  </a:schemeClr>
                </a:solidFill>
              </a:rPr>
              <a:t>PROJECTGUIDE:</a:t>
            </a:r>
          </a:p>
          <a:p>
            <a:r>
              <a:rPr lang="en-IN" sz="2000" dirty="0"/>
              <a:t>MS.CHRISTY GRACE</a:t>
            </a:r>
          </a:p>
        </p:txBody>
      </p:sp>
      <p:pic>
        <p:nvPicPr>
          <p:cNvPr id="5" name="Picture 4">
            <a:extLst>
              <a:ext uri="{FF2B5EF4-FFF2-40B4-BE49-F238E27FC236}">
                <a16:creationId xmlns:a16="http://schemas.microsoft.com/office/drawing/2014/main" id="{571680BA-92F1-4FD3-B387-CE696247E7D7}"/>
              </a:ext>
            </a:extLst>
          </p:cNvPr>
          <p:cNvPicPr>
            <a:picLocks noChangeAspect="1"/>
          </p:cNvPicPr>
          <p:nvPr/>
        </p:nvPicPr>
        <p:blipFill>
          <a:blip r:embed="rId2"/>
          <a:stretch>
            <a:fillRect/>
          </a:stretch>
        </p:blipFill>
        <p:spPr>
          <a:xfrm>
            <a:off x="0" y="24141"/>
            <a:ext cx="12192000" cy="2149697"/>
          </a:xfrm>
          <a:prstGeom prst="rect">
            <a:avLst/>
          </a:prstGeom>
        </p:spPr>
      </p:pic>
      <p:sp>
        <p:nvSpPr>
          <p:cNvPr id="7" name="TextBox 6">
            <a:extLst>
              <a:ext uri="{FF2B5EF4-FFF2-40B4-BE49-F238E27FC236}">
                <a16:creationId xmlns:a16="http://schemas.microsoft.com/office/drawing/2014/main" id="{7009E7B5-C1E1-4379-8F48-0A63E0BEA79B}"/>
              </a:ext>
            </a:extLst>
          </p:cNvPr>
          <p:cNvSpPr txBox="1"/>
          <p:nvPr/>
        </p:nvSpPr>
        <p:spPr>
          <a:xfrm>
            <a:off x="3034609" y="1867244"/>
            <a:ext cx="7484635" cy="369332"/>
          </a:xfrm>
          <a:prstGeom prst="rect">
            <a:avLst/>
          </a:prstGeom>
          <a:noFill/>
        </p:spPr>
        <p:txBody>
          <a:bodyPr wrap="square" rtlCol="0">
            <a:spAutoFit/>
          </a:bodyPr>
          <a:lstStyle/>
          <a:p>
            <a:r>
              <a:rPr lang="en-IN" dirty="0">
                <a:latin typeface="Arial Black" panose="020B0A04020102020204" pitchFamily="34" charset="0"/>
              </a:rPr>
              <a:t>DEPARTMENT OF INFORMATION TECHNOLOGY</a:t>
            </a:r>
          </a:p>
        </p:txBody>
      </p:sp>
      <p:sp>
        <p:nvSpPr>
          <p:cNvPr id="4" name="TextBox 3">
            <a:extLst>
              <a:ext uri="{FF2B5EF4-FFF2-40B4-BE49-F238E27FC236}">
                <a16:creationId xmlns:a16="http://schemas.microsoft.com/office/drawing/2014/main" id="{D8516AF9-0F32-4CD2-9A52-3D8EBBC4A972}"/>
              </a:ext>
            </a:extLst>
          </p:cNvPr>
          <p:cNvSpPr txBox="1"/>
          <p:nvPr/>
        </p:nvSpPr>
        <p:spPr>
          <a:xfrm>
            <a:off x="5531223" y="5903258"/>
            <a:ext cx="1712259" cy="400110"/>
          </a:xfrm>
          <a:prstGeom prst="rect">
            <a:avLst/>
          </a:prstGeom>
          <a:noFill/>
        </p:spPr>
        <p:txBody>
          <a:bodyPr wrap="square" rtlCol="0">
            <a:spAutoFit/>
          </a:bodyPr>
          <a:lstStyle/>
          <a:p>
            <a:r>
              <a:rPr lang="en-US" sz="2000" dirty="0"/>
              <a:t>BATCH NO:18</a:t>
            </a:r>
            <a:endParaRPr lang="en-IN" sz="2000" dirty="0"/>
          </a:p>
        </p:txBody>
      </p:sp>
    </p:spTree>
    <p:extLst>
      <p:ext uri="{BB962C8B-B14F-4D97-AF65-F5344CB8AC3E}">
        <p14:creationId xmlns:p14="http://schemas.microsoft.com/office/powerpoint/2010/main" val="3931891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3E158-7364-4B8F-ADA6-0F61FD5EAA93}"/>
              </a:ext>
            </a:extLst>
          </p:cNvPr>
          <p:cNvSpPr>
            <a:spLocks noGrp="1"/>
          </p:cNvSpPr>
          <p:nvPr>
            <p:ph type="title"/>
          </p:nvPr>
        </p:nvSpPr>
        <p:spPr/>
        <p:txBody>
          <a:bodyPr/>
          <a:lstStyle/>
          <a:p>
            <a:r>
              <a:rPr lang="en-US" dirty="0"/>
              <a:t>Alert with indicate Circuit diagram :</a:t>
            </a:r>
            <a:endParaRPr lang="en-IN" dirty="0"/>
          </a:p>
        </p:txBody>
      </p:sp>
      <p:pic>
        <p:nvPicPr>
          <p:cNvPr id="4" name="Picture 3">
            <a:extLst>
              <a:ext uri="{FF2B5EF4-FFF2-40B4-BE49-F238E27FC236}">
                <a16:creationId xmlns:a16="http://schemas.microsoft.com/office/drawing/2014/main" id="{5EA1E8FF-59D6-41C9-91A5-39D92EFC9294}"/>
              </a:ext>
            </a:extLst>
          </p:cNvPr>
          <p:cNvPicPr>
            <a:picLocks noChangeAspect="1"/>
          </p:cNvPicPr>
          <p:nvPr/>
        </p:nvPicPr>
        <p:blipFill rotWithShape="1">
          <a:blip r:embed="rId2"/>
          <a:srcRect b="6061"/>
          <a:stretch/>
        </p:blipFill>
        <p:spPr>
          <a:xfrm>
            <a:off x="2128982" y="1613188"/>
            <a:ext cx="7934036" cy="4651480"/>
          </a:xfrm>
          <a:prstGeom prst="rect">
            <a:avLst/>
          </a:prstGeom>
          <a:solidFill>
            <a:schemeClr val="bg1">
              <a:lumMod val="85000"/>
            </a:schemeClr>
          </a:solidFill>
          <a:ln>
            <a:solidFill>
              <a:schemeClr val="accent1"/>
            </a:solidFill>
          </a:ln>
        </p:spPr>
      </p:pic>
      <p:sp>
        <p:nvSpPr>
          <p:cNvPr id="9" name="Content Placeholder 8">
            <a:extLst>
              <a:ext uri="{FF2B5EF4-FFF2-40B4-BE49-F238E27FC236}">
                <a16:creationId xmlns:a16="http://schemas.microsoft.com/office/drawing/2014/main" id="{709B6214-0D3C-4AF0-AC8F-B47B129D591B}"/>
              </a:ext>
            </a:extLst>
          </p:cNvPr>
          <p:cNvSpPr>
            <a:spLocks noGrp="1"/>
          </p:cNvSpPr>
          <p:nvPr>
            <p:ph idx="1"/>
          </p:nvPr>
        </p:nvSpPr>
        <p:spPr>
          <a:xfrm>
            <a:off x="-907472" y="1763259"/>
            <a:ext cx="10515600" cy="4351338"/>
          </a:xfrm>
        </p:spPr>
        <p:txBody>
          <a:bodyPr/>
          <a:lstStyle/>
          <a:p>
            <a:r>
              <a:rPr lang="en-US" dirty="0"/>
              <a:t>.</a:t>
            </a:r>
            <a:endParaRPr lang="en-IN" dirty="0"/>
          </a:p>
        </p:txBody>
      </p:sp>
    </p:spTree>
    <p:extLst>
      <p:ext uri="{BB962C8B-B14F-4D97-AF65-F5344CB8AC3E}">
        <p14:creationId xmlns:p14="http://schemas.microsoft.com/office/powerpoint/2010/main" val="2688263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62BB-543C-422B-BD2E-77789E57ED77}"/>
              </a:ext>
            </a:extLst>
          </p:cNvPr>
          <p:cNvSpPr>
            <a:spLocks noGrp="1"/>
          </p:cNvSpPr>
          <p:nvPr>
            <p:ph type="title"/>
          </p:nvPr>
        </p:nvSpPr>
        <p:spPr/>
        <p:txBody>
          <a:bodyPr/>
          <a:lstStyle/>
          <a:p>
            <a:r>
              <a:rPr lang="en-US"/>
              <a:t>Smart Lights Circuit </a:t>
            </a:r>
            <a:r>
              <a:rPr lang="en-US" dirty="0"/>
              <a:t>diagram :</a:t>
            </a:r>
            <a:endParaRPr lang="en-IN" dirty="0"/>
          </a:p>
        </p:txBody>
      </p:sp>
      <p:pic>
        <p:nvPicPr>
          <p:cNvPr id="7" name="Content Placeholder 6">
            <a:extLst>
              <a:ext uri="{FF2B5EF4-FFF2-40B4-BE49-F238E27FC236}">
                <a16:creationId xmlns:a16="http://schemas.microsoft.com/office/drawing/2014/main" id="{3216AFB7-8440-42CD-9DA7-27C4E4A8496C}"/>
              </a:ext>
            </a:extLst>
          </p:cNvPr>
          <p:cNvPicPr>
            <a:picLocks noGrp="1" noChangeAspect="1"/>
          </p:cNvPicPr>
          <p:nvPr>
            <p:ph idx="1"/>
          </p:nvPr>
        </p:nvPicPr>
        <p:blipFill rotWithShape="1">
          <a:blip r:embed="rId2"/>
          <a:srcRect l="11644" t="1132" r="23645" b="14577"/>
          <a:stretch/>
        </p:blipFill>
        <p:spPr>
          <a:xfrm>
            <a:off x="2179782" y="1939637"/>
            <a:ext cx="8201890" cy="4765963"/>
          </a:xfrm>
        </p:spPr>
      </p:pic>
    </p:spTree>
    <p:extLst>
      <p:ext uri="{BB962C8B-B14F-4D97-AF65-F5344CB8AC3E}">
        <p14:creationId xmlns:p14="http://schemas.microsoft.com/office/powerpoint/2010/main" val="3752295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F116D-4EB8-4ED7-8DA8-BF1BD339F534}"/>
              </a:ext>
            </a:extLst>
          </p:cNvPr>
          <p:cNvSpPr>
            <a:spLocks noGrp="1"/>
          </p:cNvSpPr>
          <p:nvPr>
            <p:ph type="title"/>
          </p:nvPr>
        </p:nvSpPr>
        <p:spPr/>
        <p:txBody>
          <a:bodyPr>
            <a:normAutofit fontScale="90000"/>
          </a:bodyPr>
          <a:lstStyle/>
          <a:p>
            <a:br>
              <a:rPr lang="en-US" b="0" dirty="0">
                <a:effectLst/>
              </a:rPr>
            </a:br>
            <a:r>
              <a:rPr lang="en-US" sz="3600" b="1" i="0" u="none" strike="noStrike" dirty="0">
                <a:effectLst/>
                <a:latin typeface="Times New Roman" panose="02020603050405020304" pitchFamily="18" charset="0"/>
              </a:rPr>
              <a:t>ADVANTAGES:</a:t>
            </a:r>
            <a:br>
              <a:rPr lang="en-US" b="0" dirty="0">
                <a:effectLst/>
              </a:rPr>
            </a:br>
            <a:endParaRPr lang="en-IN" dirty="0"/>
          </a:p>
        </p:txBody>
      </p:sp>
      <p:sp>
        <p:nvSpPr>
          <p:cNvPr id="3" name="Content Placeholder 2">
            <a:extLst>
              <a:ext uri="{FF2B5EF4-FFF2-40B4-BE49-F238E27FC236}">
                <a16:creationId xmlns:a16="http://schemas.microsoft.com/office/drawing/2014/main" id="{102EDC39-84F8-4AB9-BD4D-714579C69024}"/>
              </a:ext>
            </a:extLst>
          </p:cNvPr>
          <p:cNvSpPr>
            <a:spLocks noGrp="1"/>
          </p:cNvSpPr>
          <p:nvPr>
            <p:ph idx="1"/>
          </p:nvPr>
        </p:nvSpPr>
        <p:spPr/>
        <p:txBody>
          <a:bodyPr>
            <a:normAutofit lnSpcReduction="10000"/>
          </a:bodyPr>
          <a:lstStyle/>
          <a:p>
            <a:r>
              <a:rPr lang="en-US" b="0" i="0" dirty="0">
                <a:solidFill>
                  <a:schemeClr val="tx1">
                    <a:lumMod val="75000"/>
                    <a:lumOff val="25000"/>
                  </a:schemeClr>
                </a:solidFill>
                <a:effectLst/>
                <a:latin typeface="Times New Roman" panose="02020603050405020304" pitchFamily="18" charset="0"/>
                <a:cs typeface="Times New Roman" panose="02020603050405020304" pitchFamily="18" charset="0"/>
              </a:rPr>
              <a:t>The project is designed to prevent accidents in hill station hairpin bends. </a:t>
            </a:r>
          </a:p>
          <a:p>
            <a:r>
              <a:rPr lang="en-US" b="0" i="0" dirty="0">
                <a:solidFill>
                  <a:schemeClr val="tx1">
                    <a:lumMod val="75000"/>
                    <a:lumOff val="25000"/>
                  </a:schemeClr>
                </a:solidFill>
                <a:effectLst/>
                <a:latin typeface="Times New Roman" panose="02020603050405020304" pitchFamily="18" charset="0"/>
                <a:cs typeface="Times New Roman" panose="02020603050405020304" pitchFamily="18" charset="0"/>
              </a:rPr>
              <a:t>It utilizes an alert and indication system for vehicles </a:t>
            </a:r>
            <a:r>
              <a:rPr lang="en-US" b="0" i="0">
                <a:solidFill>
                  <a:schemeClr val="tx1">
                    <a:lumMod val="75000"/>
                    <a:lumOff val="25000"/>
                  </a:schemeClr>
                </a:solidFill>
                <a:effectLst/>
                <a:latin typeface="Times New Roman" panose="02020603050405020304" pitchFamily="18" charset="0"/>
                <a:cs typeface="Times New Roman" panose="02020603050405020304" pitchFamily="18" charset="0"/>
              </a:rPr>
              <a:t>crossing hairpin bends.</a:t>
            </a:r>
          </a:p>
          <a:p>
            <a:r>
              <a:rPr lang="en-US" b="0" i="0" dirty="0">
                <a:solidFill>
                  <a:schemeClr val="tx1">
                    <a:lumMod val="75000"/>
                    <a:lumOff val="25000"/>
                  </a:schemeClr>
                </a:solidFill>
                <a:effectLst/>
                <a:latin typeface="Times New Roman" panose="02020603050405020304" pitchFamily="18" charset="0"/>
                <a:cs typeface="Times New Roman" panose="02020603050405020304" pitchFamily="18" charset="0"/>
              </a:rPr>
              <a:t> Tourist Safety: Vehicle crossing alert systems can offer real-time alerts to drivers, pedestrians, and cyclists, decreasing the chances of accidents in tourist-popular areas.</a:t>
            </a:r>
          </a:p>
          <a:p>
            <a:r>
              <a:rPr lang="en-US" b="0" i="0" dirty="0">
                <a:solidFill>
                  <a:schemeClr val="tx1">
                    <a:lumMod val="75000"/>
                    <a:lumOff val="25000"/>
                  </a:schemeClr>
                </a:solidFill>
                <a:effectLst/>
                <a:latin typeface="Times New Roman" panose="02020603050405020304" pitchFamily="18" charset="0"/>
                <a:cs typeface="Times New Roman" panose="02020603050405020304" pitchFamily="18" charset="0"/>
              </a:rPr>
              <a:t> It facilitates easy vehicle crossing in areas with hairpin bends where visibility is limited for drivers.</a:t>
            </a:r>
          </a:p>
          <a:p>
            <a:r>
              <a:rPr lang="en-US" b="0" i="0" dirty="0">
                <a:solidFill>
                  <a:schemeClr val="tx1">
                    <a:lumMod val="75000"/>
                    <a:lumOff val="25000"/>
                  </a:schemeClr>
                </a:solidFill>
                <a:effectLst/>
                <a:latin typeface="Times New Roman" panose="02020603050405020304" pitchFamily="18" charset="0"/>
                <a:cs typeface="Times New Roman" panose="02020603050405020304" pitchFamily="18" charset="0"/>
              </a:rPr>
              <a:t> The system is economically reliable and cost-effective.</a:t>
            </a:r>
            <a:endParaRPr lang="en-IN"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5151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15028-AFEC-491C-8356-79F5A86F7874}"/>
              </a:ext>
            </a:extLst>
          </p:cNvPr>
          <p:cNvSpPr>
            <a:spLocks noGrp="1"/>
          </p:cNvSpPr>
          <p:nvPr>
            <p:ph type="title"/>
          </p:nvPr>
        </p:nvSpPr>
        <p:spPr/>
        <p:txBody>
          <a:bodyPr/>
          <a:lstStyle/>
          <a:p>
            <a:r>
              <a:rPr lang="en-IN" dirty="0"/>
              <a:t>OUT COME OF THE SYSTEM</a:t>
            </a:r>
          </a:p>
        </p:txBody>
      </p:sp>
      <p:pic>
        <p:nvPicPr>
          <p:cNvPr id="6" name="Content Placeholder 5">
            <a:extLst>
              <a:ext uri="{FF2B5EF4-FFF2-40B4-BE49-F238E27FC236}">
                <a16:creationId xmlns:a16="http://schemas.microsoft.com/office/drawing/2014/main" id="{3CB57269-BCF5-4523-B290-06C59A03441E}"/>
              </a:ext>
            </a:extLst>
          </p:cNvPr>
          <p:cNvPicPr>
            <a:picLocks noGrp="1" noChangeAspect="1"/>
          </p:cNvPicPr>
          <p:nvPr>
            <p:ph idx="1"/>
          </p:nvPr>
        </p:nvPicPr>
        <p:blipFill rotWithShape="1">
          <a:blip r:embed="rId2"/>
          <a:srcRect l="8448" t="2335" r="2400" b="12262"/>
          <a:stretch/>
        </p:blipFill>
        <p:spPr>
          <a:xfrm>
            <a:off x="0" y="2051626"/>
            <a:ext cx="4396507" cy="4371110"/>
          </a:xfrm>
        </p:spPr>
      </p:pic>
      <p:pic>
        <p:nvPicPr>
          <p:cNvPr id="8" name="Picture 7">
            <a:extLst>
              <a:ext uri="{FF2B5EF4-FFF2-40B4-BE49-F238E27FC236}">
                <a16:creationId xmlns:a16="http://schemas.microsoft.com/office/drawing/2014/main" id="{5BE38790-6775-4B1E-B883-CD5396C423E4}"/>
              </a:ext>
            </a:extLst>
          </p:cNvPr>
          <p:cNvPicPr>
            <a:picLocks noChangeAspect="1"/>
          </p:cNvPicPr>
          <p:nvPr/>
        </p:nvPicPr>
        <p:blipFill rotWithShape="1">
          <a:blip r:embed="rId3"/>
          <a:srcRect l="6543" t="25518" r="10853" b="7277"/>
          <a:stretch/>
        </p:blipFill>
        <p:spPr>
          <a:xfrm>
            <a:off x="3728219" y="2051626"/>
            <a:ext cx="4248727" cy="4371110"/>
          </a:xfrm>
          <a:prstGeom prst="rect">
            <a:avLst/>
          </a:prstGeom>
        </p:spPr>
      </p:pic>
      <p:pic>
        <p:nvPicPr>
          <p:cNvPr id="10" name="Picture 9">
            <a:extLst>
              <a:ext uri="{FF2B5EF4-FFF2-40B4-BE49-F238E27FC236}">
                <a16:creationId xmlns:a16="http://schemas.microsoft.com/office/drawing/2014/main" id="{1EF2D4B6-B044-46C2-A7C5-648B028FD500}"/>
              </a:ext>
            </a:extLst>
          </p:cNvPr>
          <p:cNvPicPr>
            <a:picLocks noChangeAspect="1"/>
          </p:cNvPicPr>
          <p:nvPr/>
        </p:nvPicPr>
        <p:blipFill rotWithShape="1">
          <a:blip r:embed="rId4"/>
          <a:srcRect l="1897" t="21611" r="4905" b="1958"/>
          <a:stretch/>
        </p:blipFill>
        <p:spPr>
          <a:xfrm>
            <a:off x="7976946" y="2051626"/>
            <a:ext cx="4215054" cy="4371110"/>
          </a:xfrm>
          <a:prstGeom prst="rect">
            <a:avLst/>
          </a:prstGeom>
        </p:spPr>
      </p:pic>
    </p:spTree>
    <p:extLst>
      <p:ext uri="{BB962C8B-B14F-4D97-AF65-F5344CB8AC3E}">
        <p14:creationId xmlns:p14="http://schemas.microsoft.com/office/powerpoint/2010/main" val="2344891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22189-0BFD-425E-9098-F79F08BA89F9}"/>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E02E2239-F195-43CD-99E1-D3A416654714}"/>
              </a:ext>
            </a:extLst>
          </p:cNvPr>
          <p:cNvSpPr>
            <a:spLocks noGrp="1"/>
          </p:cNvSpPr>
          <p:nvPr>
            <p:ph idx="1"/>
          </p:nvPr>
        </p:nvSpPr>
        <p:spPr>
          <a:xfrm>
            <a:off x="685801" y="1927413"/>
            <a:ext cx="10131425" cy="4320988"/>
          </a:xfrm>
        </p:spPr>
        <p:txBody>
          <a:bodyPr>
            <a:noAutofit/>
          </a:bodyPr>
          <a:lstStyle/>
          <a:p>
            <a:r>
              <a:rPr lang="en-IN" sz="2000" dirty="0">
                <a:solidFill>
                  <a:schemeClr val="tx2"/>
                </a:solidFill>
              </a:rPr>
              <a:t>[1]. </a:t>
            </a:r>
            <a:r>
              <a:rPr lang="en-IN" sz="2000" b="0" dirty="0">
                <a:solidFill>
                  <a:schemeClr val="tx2"/>
                </a:solidFill>
                <a:effectLst/>
                <a:latin typeface="Arial" panose="020B0604020202020204" pitchFamily="34" charset="0"/>
              </a:rPr>
              <a:t>L. Goswami, M. K. Kaushik, R. Sikka, V. Anand, K. Prasad Sharma and M. Singh Solanki, "IOT Based vehicle Detection of </a:t>
            </a:r>
            <a:r>
              <a:rPr lang="en-IN" sz="2000" dirty="0">
                <a:solidFill>
                  <a:schemeClr val="tx2"/>
                </a:solidFill>
                <a:latin typeface="Arial" panose="020B0604020202020204" pitchFamily="34" charset="0"/>
              </a:rPr>
              <a:t>hill station </a:t>
            </a:r>
            <a:r>
              <a:rPr lang="en-IN" sz="2000" b="0" dirty="0">
                <a:solidFill>
                  <a:schemeClr val="tx2"/>
                </a:solidFill>
                <a:effectLst/>
                <a:latin typeface="Arial" panose="020B0604020202020204" pitchFamily="34" charset="0"/>
              </a:rPr>
              <a:t> through Node MCU Module," 2020 International Conference on Computer Science, Engineering and Applications (ICCSEA), </a:t>
            </a:r>
            <a:r>
              <a:rPr lang="en-IN" sz="2000" b="0" dirty="0" err="1">
                <a:solidFill>
                  <a:schemeClr val="tx2"/>
                </a:solidFill>
                <a:effectLst/>
                <a:latin typeface="Arial" panose="020B0604020202020204" pitchFamily="34" charset="0"/>
              </a:rPr>
              <a:t>Gunupur</a:t>
            </a:r>
            <a:r>
              <a:rPr lang="en-IN" sz="2000" b="0" dirty="0">
                <a:solidFill>
                  <a:schemeClr val="tx2"/>
                </a:solidFill>
                <a:effectLst/>
                <a:latin typeface="Arial" panose="020B0604020202020204" pitchFamily="34" charset="0"/>
              </a:rPr>
              <a:t>, India, 2020, pp. 1-6, </a:t>
            </a:r>
            <a:r>
              <a:rPr lang="en-IN" sz="2000" b="0" dirty="0" err="1">
                <a:solidFill>
                  <a:schemeClr val="tx2"/>
                </a:solidFill>
                <a:effectLst/>
                <a:latin typeface="Arial" panose="020B0604020202020204" pitchFamily="34" charset="0"/>
              </a:rPr>
              <a:t>doi</a:t>
            </a:r>
            <a:r>
              <a:rPr lang="en-IN" sz="2000" b="0" dirty="0">
                <a:solidFill>
                  <a:schemeClr val="tx2"/>
                </a:solidFill>
                <a:effectLst/>
                <a:latin typeface="Arial" panose="020B0604020202020204" pitchFamily="34" charset="0"/>
              </a:rPr>
              <a:t>: 10.1109/ICCSEA49143.2020.9132893.</a:t>
            </a:r>
            <a:endParaRPr lang="en-IN" sz="2000" dirty="0">
              <a:solidFill>
                <a:schemeClr val="tx2"/>
              </a:solidFill>
            </a:endParaRPr>
          </a:p>
          <a:p>
            <a:pPr algn="l"/>
            <a:r>
              <a:rPr lang="en-IN" sz="2000" dirty="0">
                <a:solidFill>
                  <a:schemeClr val="tx2"/>
                </a:solidFill>
              </a:rPr>
              <a:t>[2]. </a:t>
            </a:r>
            <a:r>
              <a:rPr lang="en-IN" sz="2000" b="0" dirty="0">
                <a:solidFill>
                  <a:schemeClr val="tx2"/>
                </a:solidFill>
                <a:effectLst/>
                <a:latin typeface="Arial" panose="020B0604020202020204" pitchFamily="34" charset="0"/>
              </a:rPr>
              <a:t>Goswami and P. Agrawal, "IOT based smart lights in Power Line Transmission through GOOGLE Firebase database," 2020 4th International Conference on Trends in Electronics and Informatics (ICOEI)(48184), Tirunelveli, India, 2020, pp. 415-420, </a:t>
            </a:r>
            <a:r>
              <a:rPr lang="en-IN" sz="2000" b="0" dirty="0" err="1">
                <a:solidFill>
                  <a:schemeClr val="tx2"/>
                </a:solidFill>
                <a:effectLst/>
                <a:latin typeface="Arial" panose="020B0604020202020204" pitchFamily="34" charset="0"/>
              </a:rPr>
              <a:t>doi</a:t>
            </a:r>
            <a:r>
              <a:rPr lang="en-IN" sz="2000" b="0" dirty="0">
                <a:solidFill>
                  <a:schemeClr val="tx2"/>
                </a:solidFill>
                <a:effectLst/>
                <a:latin typeface="Arial" panose="020B0604020202020204" pitchFamily="34" charset="0"/>
              </a:rPr>
              <a:t>: 10.1109/ICOEI48184.2020.9143007.</a:t>
            </a:r>
            <a:endParaRPr lang="en-IN" sz="2000" dirty="0">
              <a:solidFill>
                <a:schemeClr val="tx2"/>
              </a:solidFill>
            </a:endParaRPr>
          </a:p>
          <a:p>
            <a:pPr marL="0" indent="0">
              <a:buNone/>
            </a:pPr>
            <a:r>
              <a:rPr lang="en-IN" sz="2000" dirty="0">
                <a:solidFill>
                  <a:schemeClr val="tx2"/>
                </a:solidFill>
              </a:rPr>
              <a:t>   [3]. </a:t>
            </a:r>
            <a:r>
              <a:rPr lang="en-IN" sz="2000" dirty="0" err="1">
                <a:solidFill>
                  <a:schemeClr val="tx2"/>
                </a:solidFill>
              </a:rPr>
              <a:t>Baoan</a:t>
            </a:r>
            <a:r>
              <a:rPr lang="en-IN" sz="2000" dirty="0">
                <a:solidFill>
                  <a:schemeClr val="tx2"/>
                </a:solidFill>
              </a:rPr>
              <a:t> Lia, </a:t>
            </a:r>
            <a:r>
              <a:rPr lang="en-IN" sz="2000" dirty="0" err="1">
                <a:solidFill>
                  <a:schemeClr val="tx2"/>
                </a:solidFill>
              </a:rPr>
              <a:t>Jianjun</a:t>
            </a:r>
            <a:r>
              <a:rPr lang="en-IN" sz="2000" dirty="0">
                <a:solidFill>
                  <a:schemeClr val="tx2"/>
                </a:solidFill>
              </a:rPr>
              <a:t> </a:t>
            </a:r>
            <a:r>
              <a:rPr lang="en-IN" sz="2000" dirty="0" err="1">
                <a:solidFill>
                  <a:schemeClr val="tx2"/>
                </a:solidFill>
              </a:rPr>
              <a:t>Yub</a:t>
            </a:r>
            <a:r>
              <a:rPr lang="en-IN" sz="2000" dirty="0">
                <a:solidFill>
                  <a:schemeClr val="tx2"/>
                </a:solidFill>
              </a:rPr>
              <a:t> “Research and application on the smart home based           </a:t>
            </a:r>
            <a:r>
              <a:rPr lang="en-IN" sz="2000" dirty="0" err="1">
                <a:solidFill>
                  <a:schemeClr val="tx2"/>
                </a:solidFill>
              </a:rPr>
              <a:t>onComponent</a:t>
            </a:r>
            <a:r>
              <a:rPr lang="en-IN" sz="2000" dirty="0">
                <a:solidFill>
                  <a:schemeClr val="tx2"/>
                </a:solidFill>
              </a:rPr>
              <a:t> technologies and Internet of Things”. </a:t>
            </a:r>
          </a:p>
          <a:p>
            <a:r>
              <a:rPr lang="en-IN" sz="2000" dirty="0">
                <a:solidFill>
                  <a:schemeClr val="tx2"/>
                </a:solidFill>
              </a:rPr>
              <a:t>[4]. Suk Lee, </a:t>
            </a:r>
            <a:r>
              <a:rPr lang="en-IN" sz="2000" dirty="0" err="1">
                <a:solidFill>
                  <a:schemeClr val="tx2"/>
                </a:solidFill>
              </a:rPr>
              <a:t>Kyoung</a:t>
            </a:r>
            <a:r>
              <a:rPr lang="en-IN" sz="2000" dirty="0">
                <a:solidFill>
                  <a:schemeClr val="tx2"/>
                </a:solidFill>
              </a:rPr>
              <a:t> Nam Ha, Kyung Chang Lee, “A Pyroelectric Infrared Sensor-based Indoor Location-Aware System for the Smart Home”. </a:t>
            </a:r>
          </a:p>
        </p:txBody>
      </p:sp>
    </p:spTree>
    <p:extLst>
      <p:ext uri="{BB962C8B-B14F-4D97-AF65-F5344CB8AC3E}">
        <p14:creationId xmlns:p14="http://schemas.microsoft.com/office/powerpoint/2010/main" val="1191119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D570B-8931-4DD2-B349-738374F798F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991E115-130F-4055-B56F-BAF9681B28E8}"/>
              </a:ext>
            </a:extLst>
          </p:cNvPr>
          <p:cNvPicPr>
            <a:picLocks noGrp="1" noChangeAspect="1"/>
          </p:cNvPicPr>
          <p:nvPr>
            <p:ph idx="1"/>
          </p:nvPr>
        </p:nvPicPr>
        <p:blipFill>
          <a:blip r:embed="rId2"/>
          <a:stretch>
            <a:fillRect/>
          </a:stretch>
        </p:blipFill>
        <p:spPr>
          <a:xfrm>
            <a:off x="-81641" y="0"/>
            <a:ext cx="12273642" cy="6858000"/>
          </a:xfrm>
        </p:spPr>
      </p:pic>
    </p:spTree>
    <p:extLst>
      <p:ext uri="{BB962C8B-B14F-4D97-AF65-F5344CB8AC3E}">
        <p14:creationId xmlns:p14="http://schemas.microsoft.com/office/powerpoint/2010/main" val="2743872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67099-49F8-4D34-B446-88FC5B975DA6}"/>
              </a:ext>
            </a:extLst>
          </p:cNvPr>
          <p:cNvSpPr>
            <a:spLocks noGrp="1"/>
          </p:cNvSpPr>
          <p:nvPr>
            <p:ph type="title"/>
          </p:nvPr>
        </p:nvSpPr>
        <p:spPr>
          <a:xfrm>
            <a:off x="-114299" y="5610225"/>
            <a:ext cx="10131425" cy="1456267"/>
          </a:xfrm>
        </p:spPr>
        <p:txBody>
          <a:bodyPr/>
          <a:lstStyle/>
          <a:p>
            <a:r>
              <a:rPr lang="en-IN" dirty="0"/>
              <a:t>.</a:t>
            </a:r>
          </a:p>
        </p:txBody>
      </p:sp>
      <p:sp>
        <p:nvSpPr>
          <p:cNvPr id="3" name="Content Placeholder 2">
            <a:extLst>
              <a:ext uri="{FF2B5EF4-FFF2-40B4-BE49-F238E27FC236}">
                <a16:creationId xmlns:a16="http://schemas.microsoft.com/office/drawing/2014/main" id="{B5EB82BB-DD62-4EF3-9106-73A1DC309EB0}"/>
              </a:ext>
            </a:extLst>
          </p:cNvPr>
          <p:cNvSpPr>
            <a:spLocks noGrp="1"/>
          </p:cNvSpPr>
          <p:nvPr>
            <p:ph idx="1"/>
          </p:nvPr>
        </p:nvSpPr>
        <p:spPr>
          <a:xfrm>
            <a:off x="-304800" y="5033433"/>
            <a:ext cx="10131425" cy="3649133"/>
          </a:xfrm>
        </p:spPr>
        <p:txBody>
          <a:bodyPr/>
          <a:lstStyle/>
          <a:p>
            <a:r>
              <a:rPr lang="en-US" dirty="0"/>
              <a:t>.</a:t>
            </a:r>
          </a:p>
          <a:p>
            <a:endParaRPr lang="en-IN" dirty="0"/>
          </a:p>
        </p:txBody>
      </p:sp>
      <p:sp>
        <p:nvSpPr>
          <p:cNvPr id="5" name="TextBox 4">
            <a:extLst>
              <a:ext uri="{FF2B5EF4-FFF2-40B4-BE49-F238E27FC236}">
                <a16:creationId xmlns:a16="http://schemas.microsoft.com/office/drawing/2014/main" id="{A1758E78-F0E8-42B8-B903-A97C6A358C44}"/>
              </a:ext>
            </a:extLst>
          </p:cNvPr>
          <p:cNvSpPr txBox="1"/>
          <p:nvPr/>
        </p:nvSpPr>
        <p:spPr>
          <a:xfrm>
            <a:off x="3073772" y="2644170"/>
            <a:ext cx="7240122" cy="2062103"/>
          </a:xfrm>
          <a:prstGeom prst="rect">
            <a:avLst/>
          </a:prstGeom>
          <a:noFill/>
        </p:spPr>
        <p:txBody>
          <a:bodyPr wrap="square" rtlCol="0">
            <a:spAutoFit/>
          </a:bodyPr>
          <a:lstStyle/>
          <a:p>
            <a:r>
              <a:rPr lang="en-IN" sz="2400" dirty="0"/>
              <a:t> </a:t>
            </a:r>
            <a:r>
              <a:rPr lang="en-IN" sz="3600" dirty="0"/>
              <a:t>DOMAIN: </a:t>
            </a:r>
            <a:r>
              <a:rPr lang="en-IN" sz="3600" dirty="0">
                <a:solidFill>
                  <a:schemeClr val="accent1">
                    <a:lumMod val="75000"/>
                  </a:schemeClr>
                </a:solidFill>
              </a:rPr>
              <a:t>ELECTRONICS</a:t>
            </a:r>
            <a:r>
              <a:rPr lang="en-IN" sz="3600" dirty="0"/>
              <a:t> </a:t>
            </a:r>
            <a:r>
              <a:rPr lang="en-IN" sz="3200" dirty="0">
                <a:solidFill>
                  <a:schemeClr val="accent1">
                    <a:lumMod val="75000"/>
                  </a:schemeClr>
                </a:solidFill>
              </a:rPr>
              <a:t>IOT BASED </a:t>
            </a:r>
          </a:p>
          <a:p>
            <a:endParaRPr lang="en-IN" sz="2400" dirty="0">
              <a:solidFill>
                <a:schemeClr val="accent1">
                  <a:lumMod val="60000"/>
                  <a:lumOff val="40000"/>
                </a:schemeClr>
              </a:solidFill>
            </a:endParaRPr>
          </a:p>
          <a:p>
            <a:r>
              <a:rPr lang="en-IN" sz="2400" dirty="0"/>
              <a:t> </a:t>
            </a:r>
            <a:r>
              <a:rPr lang="en-IN" sz="3600" dirty="0"/>
              <a:t>USING SENSORS: </a:t>
            </a:r>
            <a:r>
              <a:rPr lang="en-IN" sz="3200" dirty="0">
                <a:solidFill>
                  <a:schemeClr val="accent1">
                    <a:lumMod val="75000"/>
                  </a:schemeClr>
                </a:solidFill>
              </a:rPr>
              <a:t>IR (</a:t>
            </a:r>
            <a:r>
              <a:rPr lang="en-US" sz="3200" dirty="0">
                <a:latin typeface="Times New Roman" panose="02020603050405020304" pitchFamily="18" charset="0"/>
                <a:cs typeface="Times New Roman" panose="02020603050405020304" pitchFamily="18" charset="0"/>
              </a:rPr>
              <a:t>Infrared)</a:t>
            </a:r>
            <a:r>
              <a:rPr lang="en-IN" sz="3200" dirty="0">
                <a:solidFill>
                  <a:schemeClr val="accent1">
                    <a:lumMod val="75000"/>
                  </a:schemeClr>
                </a:solidFill>
              </a:rPr>
              <a:t> &amp; PIR SENSOR (</a:t>
            </a:r>
            <a:r>
              <a:rPr lang="en-US" sz="3200" dirty="0">
                <a:latin typeface="Times New Roman" panose="02020603050405020304" pitchFamily="18" charset="0"/>
                <a:cs typeface="Times New Roman" panose="02020603050405020304" pitchFamily="18" charset="0"/>
              </a:rPr>
              <a:t>Passive Infrared )</a:t>
            </a:r>
            <a:endParaRPr lang="en-IN" sz="3200" dirty="0">
              <a:solidFill>
                <a:schemeClr val="accent1">
                  <a:lumMod val="75000"/>
                </a:schemeClr>
              </a:solidFill>
            </a:endParaRPr>
          </a:p>
        </p:txBody>
      </p:sp>
    </p:spTree>
    <p:extLst>
      <p:ext uri="{BB962C8B-B14F-4D97-AF65-F5344CB8AC3E}">
        <p14:creationId xmlns:p14="http://schemas.microsoft.com/office/powerpoint/2010/main" val="1478984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C7BEF-59E0-43E3-A576-CAC6AB459F6A}"/>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5A27071B-AF68-44D2-A361-CB87D953B739}"/>
              </a:ext>
            </a:extLst>
          </p:cNvPr>
          <p:cNvSpPr>
            <a:spLocks noGrp="1"/>
          </p:cNvSpPr>
          <p:nvPr>
            <p:ph idx="1"/>
          </p:nvPr>
        </p:nvSpPr>
        <p:spPr>
          <a:xfrm>
            <a:off x="913092" y="1563844"/>
            <a:ext cx="10440708" cy="2541992"/>
          </a:xfrm>
        </p:spPr>
        <p:txBody>
          <a:bodyPr>
            <a:noAutofit/>
          </a:bodyPr>
          <a:lstStyle/>
          <a:p>
            <a:pPr marL="230400" marR="10795" indent="-230400"/>
            <a:r>
              <a:rPr lang="en-US" sz="2400" spc="490" dirty="0">
                <a:latin typeface="Times New Roman" panose="02020603050405020304" pitchFamily="18" charset="0"/>
                <a:cs typeface="Times New Roman" panose="02020603050405020304" pitchFamily="18" charset="0"/>
              </a:rPr>
              <a:t>The </a:t>
            </a:r>
            <a:r>
              <a:rPr lang="en-US" sz="2400" spc="-10" dirty="0">
                <a:latin typeface="Times New Roman" panose="02020603050405020304" pitchFamily="18" charset="0"/>
                <a:cs typeface="Times New Roman" panose="02020603050405020304" pitchFamily="18" charset="0"/>
              </a:rPr>
              <a:t>project </a:t>
            </a:r>
            <a:r>
              <a:rPr lang="en-US" sz="2400" spc="40" dirty="0">
                <a:latin typeface="Times New Roman" panose="02020603050405020304" pitchFamily="18" charset="0"/>
                <a:cs typeface="Times New Roman" panose="02020603050405020304" pitchFamily="18" charset="0"/>
              </a:rPr>
              <a:t>is </a:t>
            </a:r>
            <a:r>
              <a:rPr lang="en-US" sz="2400" spc="10" dirty="0">
                <a:latin typeface="Times New Roman" panose="02020603050405020304" pitchFamily="18" charset="0"/>
                <a:cs typeface="Times New Roman" panose="02020603050405020304" pitchFamily="18" charset="0"/>
              </a:rPr>
              <a:t>IoT Based Smart lights And </a:t>
            </a:r>
            <a:r>
              <a:rPr lang="en-US" sz="2400" spc="10" dirty="0" err="1">
                <a:latin typeface="Times New Roman" panose="02020603050405020304" pitchFamily="18" charset="0"/>
                <a:cs typeface="Times New Roman" panose="02020603050405020304" pitchFamily="18" charset="0"/>
              </a:rPr>
              <a:t>Vechile</a:t>
            </a:r>
            <a:r>
              <a:rPr lang="en-US" sz="2400" spc="10" dirty="0">
                <a:latin typeface="Times New Roman" panose="02020603050405020304" pitchFamily="18" charset="0"/>
                <a:cs typeface="Times New Roman" panose="02020603050405020304" pitchFamily="18" charset="0"/>
              </a:rPr>
              <a:t> Crossing Alert with Indication </a:t>
            </a:r>
            <a:r>
              <a:rPr lang="en-US" sz="2400" spc="300" dirty="0">
                <a:latin typeface="Times New Roman" panose="02020603050405020304" pitchFamily="18" charset="0"/>
                <a:cs typeface="Times New Roman" panose="02020603050405020304" pitchFamily="18" charset="0"/>
              </a:rPr>
              <a:t> Systems In Hill Station</a:t>
            </a:r>
            <a:r>
              <a:rPr lang="en-US" sz="2400" dirty="0">
                <a:latin typeface="Times New Roman" panose="02020603050405020304" pitchFamily="18" charset="0"/>
                <a:cs typeface="Times New Roman" panose="02020603050405020304" pitchFamily="18" charset="0"/>
              </a:rPr>
              <a:t> </a:t>
            </a:r>
            <a:r>
              <a:rPr lang="en-US" sz="2400" spc="125" dirty="0">
                <a:latin typeface="Times New Roman" panose="02020603050405020304" pitchFamily="18" charset="0"/>
                <a:cs typeface="Times New Roman" panose="02020603050405020304" pitchFamily="18" charset="0"/>
              </a:rPr>
              <a:t>With </a:t>
            </a:r>
            <a:r>
              <a:rPr lang="en-US" sz="2400" spc="35" dirty="0">
                <a:latin typeface="Times New Roman" panose="02020603050405020304" pitchFamily="18" charset="0"/>
                <a:cs typeface="Times New Roman" panose="02020603050405020304" pitchFamily="18" charset="0"/>
              </a:rPr>
              <a:t>the </a:t>
            </a:r>
            <a:r>
              <a:rPr lang="en-US" sz="2400" spc="-1300" dirty="0">
                <a:latin typeface="Times New Roman" panose="02020603050405020304" pitchFamily="18" charset="0"/>
                <a:cs typeface="Times New Roman" panose="02020603050405020304" pitchFamily="18" charset="0"/>
              </a:rPr>
              <a:t> </a:t>
            </a:r>
            <a:r>
              <a:rPr lang="en-US" sz="2400" spc="135" dirty="0">
                <a:latin typeface="Times New Roman" panose="02020603050405020304" pitchFamily="18" charset="0"/>
                <a:cs typeface="Times New Roman" panose="02020603050405020304" pitchFamily="18" charset="0"/>
              </a:rPr>
              <a:t>help</a:t>
            </a:r>
            <a:r>
              <a:rPr lang="en-US" sz="2400" spc="-195" dirty="0">
                <a:latin typeface="Times New Roman" panose="02020603050405020304" pitchFamily="18" charset="0"/>
                <a:cs typeface="Times New Roman" panose="02020603050405020304" pitchFamily="18" charset="0"/>
              </a:rPr>
              <a:t> </a:t>
            </a:r>
            <a:r>
              <a:rPr lang="en-US" sz="2400" spc="50" dirty="0">
                <a:latin typeface="Times New Roman" panose="02020603050405020304" pitchFamily="18" charset="0"/>
                <a:cs typeface="Times New Roman" panose="02020603050405020304" pitchFamily="18" charset="0"/>
              </a:rPr>
              <a:t>of</a:t>
            </a:r>
            <a:r>
              <a:rPr lang="en-US" sz="2400" spc="-195" dirty="0">
                <a:latin typeface="Times New Roman" panose="02020603050405020304" pitchFamily="18" charset="0"/>
                <a:cs typeface="Times New Roman" panose="02020603050405020304" pitchFamily="18" charset="0"/>
              </a:rPr>
              <a:t> </a:t>
            </a:r>
            <a:r>
              <a:rPr lang="en-US" sz="2400" spc="135" dirty="0">
                <a:latin typeface="Times New Roman" panose="02020603050405020304" pitchFamily="18" charset="0"/>
                <a:cs typeface="Times New Roman" panose="02020603050405020304" pitchFamily="18" charset="0"/>
              </a:rPr>
              <a:t>an</a:t>
            </a:r>
            <a:r>
              <a:rPr lang="en-US" sz="2400" spc="-195" dirty="0">
                <a:latin typeface="Times New Roman" panose="02020603050405020304" pitchFamily="18" charset="0"/>
                <a:cs typeface="Times New Roman" panose="02020603050405020304" pitchFamily="18" charset="0"/>
              </a:rPr>
              <a:t> </a:t>
            </a:r>
            <a:r>
              <a:rPr lang="en-US" sz="2400" spc="100" dirty="0">
                <a:latin typeface="Times New Roman" panose="02020603050405020304" pitchFamily="18" charset="0"/>
                <a:cs typeface="Times New Roman" panose="02020603050405020304" pitchFamily="18" charset="0"/>
              </a:rPr>
              <a:t>PIR</a:t>
            </a:r>
            <a:r>
              <a:rPr lang="en-US" sz="2400" spc="-190" dirty="0">
                <a:latin typeface="Times New Roman" panose="02020603050405020304" pitchFamily="18" charset="0"/>
                <a:cs typeface="Times New Roman" panose="02020603050405020304" pitchFamily="18" charset="0"/>
              </a:rPr>
              <a:t> </a:t>
            </a:r>
            <a:r>
              <a:rPr lang="en-US" sz="2400" spc="110" dirty="0">
                <a:latin typeface="Times New Roman" panose="02020603050405020304" pitchFamily="18" charset="0"/>
                <a:cs typeface="Times New Roman" panose="02020603050405020304" pitchFamily="18" charset="0"/>
              </a:rPr>
              <a:t>Sensor,</a:t>
            </a:r>
            <a:r>
              <a:rPr lang="en-US" sz="2400" spc="-195" dirty="0">
                <a:latin typeface="Times New Roman" panose="02020603050405020304" pitchFamily="18" charset="0"/>
                <a:cs typeface="Times New Roman" panose="02020603050405020304" pitchFamily="18" charset="0"/>
              </a:rPr>
              <a:t> </a:t>
            </a:r>
            <a:r>
              <a:rPr lang="en-US" sz="2400" spc="260" dirty="0">
                <a:latin typeface="Times New Roman" panose="02020603050405020304" pitchFamily="18" charset="0"/>
                <a:cs typeface="Times New Roman" panose="02020603050405020304" pitchFamily="18" charset="0"/>
              </a:rPr>
              <a:t>we</a:t>
            </a:r>
            <a:r>
              <a:rPr lang="en-US" sz="2400" spc="-195" dirty="0">
                <a:latin typeface="Times New Roman" panose="02020603050405020304" pitchFamily="18" charset="0"/>
                <a:cs typeface="Times New Roman" panose="02020603050405020304" pitchFamily="18" charset="0"/>
              </a:rPr>
              <a:t> </a:t>
            </a:r>
            <a:r>
              <a:rPr lang="en-US" sz="2400" spc="-40" dirty="0">
                <a:latin typeface="Times New Roman" panose="02020603050405020304" pitchFamily="18" charset="0"/>
                <a:cs typeface="Times New Roman" panose="02020603050405020304" pitchFamily="18" charset="0"/>
              </a:rPr>
              <a:t>will</a:t>
            </a:r>
            <a:r>
              <a:rPr lang="en-US" sz="2400" spc="-190" dirty="0">
                <a:latin typeface="Times New Roman" panose="02020603050405020304" pitchFamily="18" charset="0"/>
                <a:cs typeface="Times New Roman" panose="02020603050405020304" pitchFamily="18" charset="0"/>
              </a:rPr>
              <a:t> </a:t>
            </a:r>
            <a:r>
              <a:rPr lang="en-US" sz="2400" spc="60" dirty="0">
                <a:latin typeface="Times New Roman" panose="02020603050405020304" pitchFamily="18" charset="0"/>
                <a:cs typeface="Times New Roman" panose="02020603050405020304" pitchFamily="18" charset="0"/>
              </a:rPr>
              <a:t>control</a:t>
            </a:r>
            <a:r>
              <a:rPr lang="en-US" sz="2400" spc="-195" dirty="0">
                <a:latin typeface="Times New Roman" panose="02020603050405020304" pitchFamily="18" charset="0"/>
                <a:cs typeface="Times New Roman" panose="02020603050405020304" pitchFamily="18" charset="0"/>
              </a:rPr>
              <a:t> </a:t>
            </a:r>
            <a:r>
              <a:rPr lang="en-US" sz="2400" spc="35" dirty="0">
                <a:latin typeface="Times New Roman" panose="02020603050405020304" pitchFamily="18" charset="0"/>
                <a:cs typeface="Times New Roman" panose="02020603050405020304" pitchFamily="18" charset="0"/>
              </a:rPr>
              <a:t>the</a:t>
            </a:r>
            <a:r>
              <a:rPr lang="en-US" sz="2400" spc="-19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smart</a:t>
            </a:r>
            <a:r>
              <a:rPr lang="en-US" sz="2400" spc="-190" dirty="0">
                <a:latin typeface="Times New Roman" panose="02020603050405020304" pitchFamily="18" charset="0"/>
                <a:cs typeface="Times New Roman" panose="02020603050405020304" pitchFamily="18" charset="0"/>
              </a:rPr>
              <a:t> </a:t>
            </a:r>
            <a:r>
              <a:rPr lang="en-US" sz="2400" spc="-120" dirty="0">
                <a:latin typeface="Times New Roman" panose="02020603050405020304" pitchFamily="18" charset="0"/>
                <a:cs typeface="Times New Roman" panose="02020603050405020304" pitchFamily="18" charset="0"/>
              </a:rPr>
              <a:t>light and alert the crossing </a:t>
            </a:r>
            <a:r>
              <a:rPr lang="en-US" sz="2400" spc="-120" dirty="0" err="1">
                <a:latin typeface="Times New Roman" panose="02020603050405020304" pitchFamily="18" charset="0"/>
                <a:cs typeface="Times New Roman" panose="02020603050405020304" pitchFamily="18" charset="0"/>
              </a:rPr>
              <a:t>vechiles</a:t>
            </a:r>
            <a:r>
              <a:rPr lang="en-US" sz="2400" spc="-12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230400" marR="5080" indent="-230400"/>
            <a:r>
              <a:rPr lang="en-US" sz="2400" spc="215" dirty="0">
                <a:latin typeface="Times New Roman" panose="02020603050405020304" pitchFamily="18" charset="0"/>
                <a:cs typeface="Times New Roman" panose="02020603050405020304" pitchFamily="18" charset="0"/>
              </a:rPr>
              <a:t>When if </a:t>
            </a:r>
            <a:r>
              <a:rPr lang="en-US" sz="2400" spc="165" dirty="0">
                <a:latin typeface="Times New Roman" panose="02020603050405020304" pitchFamily="18" charset="0"/>
                <a:cs typeface="Times New Roman" panose="02020603050405020304" pitchFamily="18" charset="0"/>
              </a:rPr>
              <a:t>any vehicle</a:t>
            </a:r>
            <a:r>
              <a:rPr lang="en-US" sz="2400" spc="185" dirty="0">
                <a:latin typeface="Times New Roman" panose="02020603050405020304" pitchFamily="18" charset="0"/>
                <a:cs typeface="Times New Roman" panose="02020603050405020304" pitchFamily="18" charset="0"/>
              </a:rPr>
              <a:t> </a:t>
            </a:r>
            <a:r>
              <a:rPr lang="en-US" sz="2400" spc="40" dirty="0">
                <a:latin typeface="Times New Roman" panose="02020603050405020304" pitchFamily="18" charset="0"/>
                <a:cs typeface="Times New Roman" panose="02020603050405020304" pitchFamily="18" charset="0"/>
              </a:rPr>
              <a:t>is </a:t>
            </a:r>
            <a:r>
              <a:rPr lang="en-US" sz="2400" spc="120" dirty="0">
                <a:latin typeface="Times New Roman" panose="02020603050405020304" pitchFamily="18" charset="0"/>
                <a:cs typeface="Times New Roman" panose="02020603050405020304" pitchFamily="18" charset="0"/>
              </a:rPr>
              <a:t>crossing </a:t>
            </a:r>
            <a:r>
              <a:rPr lang="en-US" sz="2400" spc="35" dirty="0">
                <a:latin typeface="Times New Roman" panose="02020603050405020304" pitchFamily="18" charset="0"/>
                <a:cs typeface="Times New Roman" panose="02020603050405020304" pitchFamily="18" charset="0"/>
              </a:rPr>
              <a:t>the </a:t>
            </a:r>
            <a:r>
              <a:rPr lang="en-US" sz="2400" spc="10" dirty="0">
                <a:latin typeface="Times New Roman" panose="02020603050405020304" pitchFamily="18" charset="0"/>
                <a:cs typeface="Times New Roman" panose="02020603050405020304" pitchFamily="18" charset="0"/>
              </a:rPr>
              <a:t>sensor </a:t>
            </a:r>
            <a:r>
              <a:rPr lang="en-US" sz="2400" spc="204" dirty="0">
                <a:latin typeface="Times New Roman" panose="02020603050405020304" pitchFamily="18" charset="0"/>
                <a:cs typeface="Times New Roman" panose="02020603050405020304" pitchFamily="18" charset="0"/>
              </a:rPr>
              <a:t>above </a:t>
            </a:r>
            <a:r>
              <a:rPr lang="en-US" sz="2400" spc="210" dirty="0">
                <a:latin typeface="Times New Roman" panose="02020603050405020304" pitchFamily="18" charset="0"/>
                <a:cs typeface="Times New Roman" panose="02020603050405020304" pitchFamily="18" charset="0"/>
              </a:rPr>
              <a:t> </a:t>
            </a:r>
            <a:r>
              <a:rPr lang="en-US" sz="2400" spc="35" dirty="0">
                <a:latin typeface="Times New Roman" panose="02020603050405020304" pitchFamily="18" charset="0"/>
                <a:cs typeface="Times New Roman" panose="02020603050405020304" pitchFamily="18" charset="0"/>
              </a:rPr>
              <a:t>the </a:t>
            </a:r>
            <a:r>
              <a:rPr lang="en-US" sz="2400" spc="185" dirty="0">
                <a:latin typeface="Times New Roman" panose="02020603050405020304" pitchFamily="18" charset="0"/>
                <a:cs typeface="Times New Roman" panose="02020603050405020304" pitchFamily="18" charset="0"/>
              </a:rPr>
              <a:t>lights blow</a:t>
            </a:r>
            <a:r>
              <a:rPr lang="en-US" sz="2400" spc="-40" dirty="0">
                <a:latin typeface="Times New Roman" panose="02020603050405020304" pitchFamily="18" charset="0"/>
                <a:cs typeface="Times New Roman" panose="02020603050405020304" pitchFamily="18" charset="0"/>
              </a:rPr>
              <a:t> </a:t>
            </a:r>
            <a:r>
              <a:rPr lang="en-US" sz="2400" spc="50" dirty="0">
                <a:latin typeface="Times New Roman" panose="02020603050405020304" pitchFamily="18" charset="0"/>
                <a:cs typeface="Times New Roman" panose="02020603050405020304" pitchFamily="18" charset="0"/>
              </a:rPr>
              <a:t>automatically</a:t>
            </a:r>
            <a:r>
              <a:rPr lang="en-US" sz="2400" spc="220" dirty="0">
                <a:latin typeface="Times New Roman" panose="02020603050405020304" pitchFamily="18" charset="0"/>
                <a:cs typeface="Times New Roman" panose="02020603050405020304" pitchFamily="18" charset="0"/>
              </a:rPr>
              <a:t> </a:t>
            </a:r>
            <a:r>
              <a:rPr lang="en-US" sz="2400" spc="225" dirty="0">
                <a:latin typeface="Times New Roman" panose="02020603050405020304" pitchFamily="18" charset="0"/>
                <a:cs typeface="Times New Roman" panose="02020603050405020304" pitchFamily="18" charset="0"/>
              </a:rPr>
              <a:t>because </a:t>
            </a:r>
            <a:r>
              <a:rPr lang="en-US" sz="2400" spc="50" dirty="0">
                <a:latin typeface="Times New Roman" panose="02020603050405020304" pitchFamily="18" charset="0"/>
                <a:cs typeface="Times New Roman" panose="02020603050405020304" pitchFamily="18" charset="0"/>
              </a:rPr>
              <a:t>of </a:t>
            </a:r>
            <a:r>
              <a:rPr lang="en-US" sz="2400" spc="35" dirty="0">
                <a:latin typeface="Times New Roman" panose="02020603050405020304" pitchFamily="18" charset="0"/>
                <a:cs typeface="Times New Roman" panose="02020603050405020304" pitchFamily="18" charset="0"/>
              </a:rPr>
              <a:t>the </a:t>
            </a:r>
            <a:r>
              <a:rPr lang="en-US" sz="2400" spc="40" dirty="0">
                <a:latin typeface="Times New Roman" panose="02020603050405020304" pitchFamily="18" charset="0"/>
                <a:cs typeface="Times New Roman" panose="02020603050405020304" pitchFamily="18" charset="0"/>
              </a:rPr>
              <a:t> </a:t>
            </a:r>
            <a:r>
              <a:rPr lang="en-US" sz="2400" spc="365" dirty="0">
                <a:latin typeface="Times New Roman" panose="02020603050405020304" pitchFamily="18" charset="0"/>
                <a:cs typeface="Times New Roman" panose="02020603050405020304" pitchFamily="18" charset="0"/>
              </a:rPr>
              <a:t>s</a:t>
            </a:r>
            <a:r>
              <a:rPr lang="en-US" sz="2400" spc="195" dirty="0">
                <a:latin typeface="Times New Roman" panose="02020603050405020304" pitchFamily="18" charset="0"/>
                <a:cs typeface="Times New Roman" panose="02020603050405020304" pitchFamily="18" charset="0"/>
              </a:rPr>
              <a:t>e</a:t>
            </a:r>
            <a:r>
              <a:rPr lang="en-US" sz="2400" spc="170" dirty="0">
                <a:latin typeface="Times New Roman" panose="02020603050405020304" pitchFamily="18" charset="0"/>
                <a:cs typeface="Times New Roman" panose="02020603050405020304" pitchFamily="18" charset="0"/>
              </a:rPr>
              <a:t>n</a:t>
            </a:r>
            <a:r>
              <a:rPr lang="en-US" sz="2400" spc="365" dirty="0">
                <a:latin typeface="Times New Roman" panose="02020603050405020304" pitchFamily="18" charset="0"/>
                <a:cs typeface="Times New Roman" panose="02020603050405020304" pitchFamily="18" charset="0"/>
              </a:rPr>
              <a:t>s</a:t>
            </a:r>
            <a:r>
              <a:rPr lang="en-US" sz="2400" spc="265" dirty="0">
                <a:latin typeface="Times New Roman" panose="02020603050405020304" pitchFamily="18" charset="0"/>
                <a:cs typeface="Times New Roman" panose="02020603050405020304" pitchFamily="18" charset="0"/>
              </a:rPr>
              <a:t>or triggered.</a:t>
            </a:r>
            <a:endParaRPr lang="en-US" sz="2400" dirty="0">
              <a:latin typeface="Times New Roman" panose="02020603050405020304" pitchFamily="18" charset="0"/>
              <a:cs typeface="Times New Roman" panose="02020603050405020304" pitchFamily="18" charset="0"/>
            </a:endParaRPr>
          </a:p>
          <a:p>
            <a:pPr marL="230400" indent="-230400"/>
            <a:r>
              <a:rPr lang="en-US" sz="2400" dirty="0">
                <a:latin typeface="Times New Roman" panose="02020603050405020304" pitchFamily="18" charset="0"/>
                <a:cs typeface="Times New Roman" panose="02020603050405020304" pitchFamily="18" charset="0"/>
              </a:rPr>
              <a:t>This project presents an advance lighting system to minimize the wastage of electrical power and save electricity. For this purpose we are using Arduino, Light Dependent Resistor(LDR) and Passive Infrared (PIR) motion sensor. Light will be switched on when LDR detects moment. </a:t>
            </a:r>
          </a:p>
          <a:p>
            <a:pPr marL="230400" indent="-230400"/>
            <a:r>
              <a:rPr lang="en-US" sz="2400" dirty="0">
                <a:latin typeface="Times New Roman" panose="02020603050405020304" pitchFamily="18" charset="0"/>
                <a:cs typeface="Times New Roman" panose="02020603050405020304" pitchFamily="18" charset="0"/>
              </a:rPr>
              <a:t>We are using LDR to reduce unnecessary wastage of power during daytime and increase the efficiency of system. This project can also work as a security system. This project can also be used in smart light system.</a:t>
            </a:r>
            <a:endParaRPr lang="en-IN" sz="2400" dirty="0">
              <a:latin typeface="Times New Roman" panose="02020603050405020304" pitchFamily="18" charset="0"/>
              <a:cs typeface="Times New Roman" panose="02020603050405020304" pitchFamily="18" charset="0"/>
            </a:endParaRPr>
          </a:p>
          <a:p>
            <a:pPr marL="230400" indent="-230400"/>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3974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0A640-4CE5-43BE-857F-EE56419643D8}"/>
              </a:ext>
            </a:extLst>
          </p:cNvPr>
          <p:cNvSpPr>
            <a:spLocks noGrp="1"/>
          </p:cNvSpPr>
          <p:nvPr>
            <p:ph type="title"/>
          </p:nvPr>
        </p:nvSpPr>
        <p:spPr>
          <a:xfrm>
            <a:off x="685801" y="923364"/>
            <a:ext cx="10131425" cy="1456267"/>
          </a:xfrm>
        </p:spPr>
        <p:txBody>
          <a:bodyPr/>
          <a:lstStyle/>
          <a:p>
            <a:r>
              <a:rPr lang="en-IN" dirty="0"/>
              <a:t>Problem definition:</a:t>
            </a:r>
          </a:p>
        </p:txBody>
      </p:sp>
      <p:sp>
        <p:nvSpPr>
          <p:cNvPr id="3" name="Content Placeholder 2">
            <a:extLst>
              <a:ext uri="{FF2B5EF4-FFF2-40B4-BE49-F238E27FC236}">
                <a16:creationId xmlns:a16="http://schemas.microsoft.com/office/drawing/2014/main" id="{BD6E4099-99FB-4AAF-A864-049BE61FB6E6}"/>
              </a:ext>
            </a:extLst>
          </p:cNvPr>
          <p:cNvSpPr>
            <a:spLocks noGrp="1"/>
          </p:cNvSpPr>
          <p:nvPr>
            <p:ph idx="1"/>
          </p:nvPr>
        </p:nvSpPr>
        <p:spPr>
          <a:xfrm>
            <a:off x="685801" y="2379631"/>
            <a:ext cx="10667999" cy="3797332"/>
          </a:xfrm>
        </p:spPr>
        <p:txBody>
          <a:bodyPr>
            <a:normAutofit/>
          </a:bodyPr>
          <a:lstStyle/>
          <a:p>
            <a:r>
              <a:rPr lang="en-US" sz="2600" dirty="0">
                <a:solidFill>
                  <a:schemeClr val="tx1">
                    <a:lumMod val="95000"/>
                    <a:lumOff val="5000"/>
                  </a:schemeClr>
                </a:solidFill>
                <a:latin typeface="Times New Roman" panose="02020603050405020304" pitchFamily="18" charset="0"/>
                <a:cs typeface="Times New Roman" panose="02020603050405020304" pitchFamily="18" charset="0"/>
              </a:rPr>
              <a:t>Drivers face the risk of accidents when driving on hairpin bends due to lack of communication and zero visibility over the hairpin curves.</a:t>
            </a:r>
          </a:p>
          <a:p>
            <a:r>
              <a:rPr lang="en-US" sz="2600" dirty="0">
                <a:solidFill>
                  <a:schemeClr val="tx1">
                    <a:lumMod val="95000"/>
                    <a:lumOff val="5000"/>
                  </a:schemeClr>
                </a:solidFill>
                <a:latin typeface="Times New Roman" panose="02020603050405020304" pitchFamily="18" charset="0"/>
                <a:cs typeface="Times New Roman" panose="02020603050405020304" pitchFamily="18" charset="0"/>
              </a:rPr>
              <a:t>Alerting the driver about the vehicles coming from the opposite side in Ghats sections by keeping an ultrasonic sensor on one side of the road before the curve and keeping a LED light after the curve.</a:t>
            </a:r>
          </a:p>
          <a:p>
            <a:r>
              <a:rPr lang="en-US" sz="2600" dirty="0">
                <a:solidFill>
                  <a:schemeClr val="tx1">
                    <a:lumMod val="95000"/>
                    <a:lumOff val="5000"/>
                  </a:schemeClr>
                </a:solidFill>
                <a:latin typeface="Times New Roman" panose="02020603050405020304" pitchFamily="18" charset="0"/>
                <a:cs typeface="Times New Roman" panose="02020603050405020304" pitchFamily="18" charset="0"/>
              </a:rPr>
              <a:t>Averting collisions between vehicles mainly occurring in hairpin bends, short corners, blind curves, etc. using Arduino microcontroller.</a:t>
            </a:r>
            <a:endParaRPr lang="en-IN" sz="26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7202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D1265-796D-49FB-B60F-15F46668A312}"/>
              </a:ext>
            </a:extLst>
          </p:cNvPr>
          <p:cNvSpPr>
            <a:spLocks noGrp="1"/>
          </p:cNvSpPr>
          <p:nvPr>
            <p:ph type="title"/>
          </p:nvPr>
        </p:nvSpPr>
        <p:spPr>
          <a:xfrm>
            <a:off x="685801" y="809625"/>
            <a:ext cx="10131425" cy="1456267"/>
          </a:xfrm>
        </p:spPr>
        <p:txBody>
          <a:bodyPr/>
          <a:lstStyle/>
          <a:p>
            <a:r>
              <a:rPr lang="en-IN" dirty="0"/>
              <a:t> </a:t>
            </a:r>
            <a:r>
              <a:rPr lang="en-IN" dirty="0" err="1">
                <a:solidFill>
                  <a:schemeClr val="tx1">
                    <a:lumMod val="95000"/>
                    <a:lumOff val="5000"/>
                  </a:schemeClr>
                </a:solidFill>
              </a:rPr>
              <a:t>EXsiting</a:t>
            </a:r>
            <a:r>
              <a:rPr lang="en-IN" dirty="0">
                <a:solidFill>
                  <a:schemeClr val="tx1">
                    <a:lumMod val="95000"/>
                    <a:lumOff val="5000"/>
                  </a:schemeClr>
                </a:solidFill>
              </a:rPr>
              <a:t> system</a:t>
            </a:r>
            <a:r>
              <a:rPr lang="en-IN" dirty="0"/>
              <a:t>:</a:t>
            </a:r>
          </a:p>
        </p:txBody>
      </p:sp>
      <p:sp>
        <p:nvSpPr>
          <p:cNvPr id="3" name="Content Placeholder 2">
            <a:extLst>
              <a:ext uri="{FF2B5EF4-FFF2-40B4-BE49-F238E27FC236}">
                <a16:creationId xmlns:a16="http://schemas.microsoft.com/office/drawing/2014/main" id="{77E5FAC1-4590-470D-8C5C-CD24B006300A}"/>
              </a:ext>
            </a:extLst>
          </p:cNvPr>
          <p:cNvSpPr>
            <a:spLocks noGrp="1"/>
          </p:cNvSpPr>
          <p:nvPr>
            <p:ph idx="1"/>
          </p:nvPr>
        </p:nvSpPr>
        <p:spPr>
          <a:xfrm>
            <a:off x="685801" y="2151529"/>
            <a:ext cx="10131425" cy="3993776"/>
          </a:xfrm>
        </p:spPr>
        <p:txBody>
          <a:bodyPr>
            <a:normAutofit/>
          </a:bodyPr>
          <a:lstStyle/>
          <a:p>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existing systems detect only the incoming vehicles and not the type of vehicle. </a:t>
            </a:r>
          </a:p>
          <a:p>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As a result, there is traffic congestion and delay in travel. </a:t>
            </a:r>
          </a:p>
          <a:p>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proposed system is used to detect the vehicles on one side of the hairpin and assist the vehicle coming opposite to it.</a:t>
            </a:r>
          </a:p>
          <a:p>
            <a:r>
              <a:rPr lang="en-IN" sz="2400" dirty="0" err="1">
                <a:solidFill>
                  <a:schemeClr val="tx1">
                    <a:lumMod val="95000"/>
                    <a:lumOff val="5000"/>
                  </a:schemeClr>
                </a:solidFill>
                <a:latin typeface="Times New Roman" panose="02020603050405020304" pitchFamily="18" charset="0"/>
                <a:ea typeface="Times New Roman" panose="02020603050405020304" pitchFamily="18" charset="0"/>
              </a:rPr>
              <a:t>Exsiting</a:t>
            </a:r>
            <a:r>
              <a:rPr lang="en-IN" sz="2400" dirty="0">
                <a:solidFill>
                  <a:schemeClr val="tx1">
                    <a:lumMod val="95000"/>
                    <a:lumOff val="5000"/>
                  </a:schemeClr>
                </a:solidFill>
                <a:latin typeface="Times New Roman" panose="02020603050405020304" pitchFamily="18" charset="0"/>
                <a:ea typeface="Times New Roman" panose="02020603050405020304" pitchFamily="18" charset="0"/>
              </a:rPr>
              <a:t> system use ultrasonic sensor use to detect vehicle crossing and transmission use to detection the hairpin bend vehicle crossing.</a:t>
            </a:r>
            <a:r>
              <a:rPr lang="en-IN" sz="2400" dirty="0">
                <a:solidFill>
                  <a:schemeClr val="tx1">
                    <a:lumMod val="95000"/>
                    <a:lumOff val="5000"/>
                  </a:schemeClr>
                </a:solidFill>
                <a:effectLst/>
                <a:latin typeface="Times New Roman" panose="02020603050405020304" pitchFamily="18" charset="0"/>
                <a:ea typeface="Times New Roman" panose="02020603050405020304" pitchFamily="18" charset="0"/>
              </a:rPr>
              <a:t> </a:t>
            </a:r>
            <a:endParaRPr lang="en-IN" sz="2400" dirty="0">
              <a:solidFill>
                <a:schemeClr val="tx1">
                  <a:lumMod val="95000"/>
                  <a:lumOff val="5000"/>
                </a:schemeClr>
              </a:solidFill>
            </a:endParaRPr>
          </a:p>
        </p:txBody>
      </p:sp>
    </p:spTree>
    <p:extLst>
      <p:ext uri="{BB962C8B-B14F-4D97-AF65-F5344CB8AC3E}">
        <p14:creationId xmlns:p14="http://schemas.microsoft.com/office/powerpoint/2010/main" val="1558144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7FC68-4A8C-4D44-AC0B-49BAA5C0110C}"/>
              </a:ext>
            </a:extLst>
          </p:cNvPr>
          <p:cNvSpPr>
            <a:spLocks noGrp="1"/>
          </p:cNvSpPr>
          <p:nvPr>
            <p:ph type="title"/>
          </p:nvPr>
        </p:nvSpPr>
        <p:spPr>
          <a:xfrm>
            <a:off x="685801" y="971550"/>
            <a:ext cx="10131425" cy="1456267"/>
          </a:xfrm>
        </p:spPr>
        <p:txBody>
          <a:bodyPr/>
          <a:lstStyle/>
          <a:p>
            <a:r>
              <a:rPr lang="en-IN" dirty="0"/>
              <a:t>Proposed system:</a:t>
            </a:r>
          </a:p>
        </p:txBody>
      </p:sp>
      <p:sp>
        <p:nvSpPr>
          <p:cNvPr id="3" name="Content Placeholder 2">
            <a:extLst>
              <a:ext uri="{FF2B5EF4-FFF2-40B4-BE49-F238E27FC236}">
                <a16:creationId xmlns:a16="http://schemas.microsoft.com/office/drawing/2014/main" id="{C2B2EED0-C39A-43DE-8183-32CEAFC76BF2}"/>
              </a:ext>
            </a:extLst>
          </p:cNvPr>
          <p:cNvSpPr>
            <a:spLocks noGrp="1"/>
          </p:cNvSpPr>
          <p:nvPr>
            <p:ph idx="1"/>
          </p:nvPr>
        </p:nvSpPr>
        <p:spPr>
          <a:xfrm>
            <a:off x="560295" y="1887693"/>
            <a:ext cx="10131425" cy="4284507"/>
          </a:xfrm>
        </p:spPr>
        <p:txBody>
          <a:bodyPr>
            <a:noAutofit/>
          </a:bodyPr>
          <a:lstStyle/>
          <a:p>
            <a:endParaRPr lang="en-IN" sz="2400" dirty="0">
              <a:solidFill>
                <a:schemeClr val="accent1">
                  <a:lumMod val="40000"/>
                  <a:lumOff val="6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This project presents an advance lighting system to minimize the wastage of electrical power and save electricity.</a:t>
            </a:r>
          </a:p>
          <a:p>
            <a:r>
              <a:rPr lang="en-US" sz="2400" dirty="0">
                <a:latin typeface="Times New Roman" panose="02020603050405020304" pitchFamily="18" charset="0"/>
                <a:cs typeface="Times New Roman" panose="02020603050405020304" pitchFamily="18" charset="0"/>
              </a:rPr>
              <a:t> For this purpose we are using Arduino, Light Dependent Resistor(LDR) and Passive Infrared (PIR) motion sensor. </a:t>
            </a:r>
          </a:p>
          <a:p>
            <a:r>
              <a:rPr lang="en-US" sz="2400" dirty="0">
                <a:latin typeface="Times New Roman" panose="02020603050405020304" pitchFamily="18" charset="0"/>
                <a:cs typeface="Times New Roman" panose="02020603050405020304" pitchFamily="18" charset="0"/>
              </a:rPr>
              <a:t>Light will be switched on when LDR detects moment. We are using LDR to reduce unnecessary wastage of power during daytime and increase the efficiency of system.  </a:t>
            </a:r>
          </a:p>
          <a:p>
            <a:r>
              <a:rPr lang="en-US" sz="2400" dirty="0">
                <a:latin typeface="Times New Roman" panose="02020603050405020304" pitchFamily="18" charset="0"/>
                <a:cs typeface="Times New Roman" panose="02020603050405020304" pitchFamily="18" charset="0"/>
              </a:rPr>
              <a:t>This project can also work as a security system. This project can also be used in smart light system.</a:t>
            </a:r>
            <a:endParaRPr lang="en-IN" sz="2400" dirty="0">
              <a:latin typeface="Times New Roman" panose="02020603050405020304" pitchFamily="18" charset="0"/>
              <a:cs typeface="Times New Roman" panose="02020603050405020304" pitchFamily="18" charset="0"/>
            </a:endParaRPr>
          </a:p>
          <a:p>
            <a:endParaRPr lang="en-IN" sz="2400" b="1" dirty="0">
              <a:solidFill>
                <a:schemeClr val="accent1">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8627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5A5A6-F9A8-4469-9B25-DCFA85472390}"/>
              </a:ext>
            </a:extLst>
          </p:cNvPr>
          <p:cNvSpPr>
            <a:spLocks noGrp="1"/>
          </p:cNvSpPr>
          <p:nvPr>
            <p:ph type="title"/>
          </p:nvPr>
        </p:nvSpPr>
        <p:spPr>
          <a:xfrm>
            <a:off x="345141" y="786466"/>
            <a:ext cx="10515600" cy="1325563"/>
          </a:xfrm>
        </p:spPr>
        <p:txBody>
          <a:bodyPr/>
          <a:lstStyle/>
          <a:p>
            <a:r>
              <a:rPr lang="en-IN" b="1" i="0" dirty="0">
                <a:solidFill>
                  <a:schemeClr val="tx1">
                    <a:lumMod val="75000"/>
                    <a:lumOff val="25000"/>
                  </a:schemeClr>
                </a:solidFill>
                <a:effectLst/>
                <a:latin typeface="-apple-system"/>
              </a:rPr>
              <a:t>System Components:</a:t>
            </a:r>
            <a:br>
              <a:rPr lang="en-IN" b="1" i="0" dirty="0">
                <a:solidFill>
                  <a:schemeClr val="tx1">
                    <a:lumMod val="75000"/>
                    <a:lumOff val="25000"/>
                  </a:schemeClr>
                </a:solidFill>
                <a:effectLst/>
                <a:latin typeface="-apple-system"/>
              </a:rPr>
            </a:br>
            <a:endParaRPr lang="en-IN" dirty="0">
              <a:solidFill>
                <a:schemeClr val="tx1">
                  <a:lumMod val="75000"/>
                  <a:lumOff val="25000"/>
                </a:schemeClr>
              </a:solidFill>
            </a:endParaRPr>
          </a:p>
        </p:txBody>
      </p:sp>
      <p:sp>
        <p:nvSpPr>
          <p:cNvPr id="4" name="Content Placeholder 3">
            <a:extLst>
              <a:ext uri="{FF2B5EF4-FFF2-40B4-BE49-F238E27FC236}">
                <a16:creationId xmlns:a16="http://schemas.microsoft.com/office/drawing/2014/main" id="{69753D99-1F01-49CC-B1D5-0114D0FD3BF2}"/>
              </a:ext>
            </a:extLst>
          </p:cNvPr>
          <p:cNvSpPr>
            <a:spLocks noGrp="1"/>
          </p:cNvSpPr>
          <p:nvPr>
            <p:ph idx="1"/>
          </p:nvPr>
        </p:nvSpPr>
        <p:spPr>
          <a:xfrm>
            <a:off x="838200" y="1801904"/>
            <a:ext cx="10386920" cy="3989295"/>
          </a:xfrm>
        </p:spPr>
        <p:txBody>
          <a:bodyPr/>
          <a:lstStyle/>
          <a:p>
            <a:pPr algn="l">
              <a:buFont typeface="+mj-lt"/>
              <a:buAutoNum type="arabicPeriod"/>
            </a:pPr>
            <a:r>
              <a:rPr lang="en-IN" sz="2400" b="0" i="0" dirty="0">
                <a:effectLst/>
                <a:latin typeface="Times New Roman" panose="02020603050405020304" pitchFamily="18" charset="0"/>
                <a:cs typeface="Times New Roman" panose="02020603050405020304" pitchFamily="18" charset="0"/>
              </a:rPr>
              <a:t>Arduino uno </a:t>
            </a:r>
            <a:r>
              <a:rPr lang="en-IN" sz="2400" dirty="0">
                <a:latin typeface="Times New Roman" panose="02020603050405020304" pitchFamily="18" charset="0"/>
                <a:cs typeface="Times New Roman" panose="02020603050405020304" pitchFamily="18" charset="0"/>
              </a:rPr>
              <a:t>and </a:t>
            </a:r>
            <a:r>
              <a:rPr lang="en-IN" sz="2400" dirty="0" err="1">
                <a:latin typeface="Times New Roman" panose="02020603050405020304" pitchFamily="18" charset="0"/>
                <a:cs typeface="Times New Roman" panose="02020603050405020304" pitchFamily="18" charset="0"/>
              </a:rPr>
              <a:t>smd</a:t>
            </a:r>
            <a:endParaRPr lang="en-IN" sz="24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IN" sz="2400" dirty="0">
                <a:latin typeface="Times New Roman" panose="02020603050405020304" pitchFamily="18" charset="0"/>
                <a:cs typeface="Times New Roman" panose="02020603050405020304" pitchFamily="18" charset="0"/>
              </a:rPr>
              <a:t>IR sensor</a:t>
            </a:r>
            <a:endParaRPr lang="en-IN" sz="24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IN" sz="2400" dirty="0">
                <a:latin typeface="Times New Roman" panose="02020603050405020304" pitchFamily="18" charset="0"/>
                <a:cs typeface="Times New Roman" panose="02020603050405020304" pitchFamily="18" charset="0"/>
              </a:rPr>
              <a:t>LED Lamp</a:t>
            </a:r>
            <a:endParaRPr lang="en-IN" sz="24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IN" sz="2400" dirty="0">
                <a:latin typeface="Times New Roman" panose="02020603050405020304" pitchFamily="18" charset="0"/>
                <a:cs typeface="Times New Roman" panose="02020603050405020304" pitchFamily="18" charset="0"/>
              </a:rPr>
              <a:t>SSR(5v, solid state relay) </a:t>
            </a:r>
            <a:endParaRPr lang="en-IN" sz="24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IN" sz="2400" dirty="0">
                <a:latin typeface="Times New Roman" panose="02020603050405020304" pitchFamily="18" charset="0"/>
                <a:cs typeface="Times New Roman" panose="02020603050405020304" pitchFamily="18" charset="0"/>
              </a:rPr>
              <a:t>Push switch</a:t>
            </a:r>
            <a:r>
              <a:rPr lang="en-IN" sz="2400" b="0" i="0" dirty="0">
                <a:effectLst/>
                <a:latin typeface="Times New Roman" panose="02020603050405020304" pitchFamily="18" charset="0"/>
                <a:cs typeface="Times New Roman" panose="02020603050405020304" pitchFamily="18" charset="0"/>
              </a:rPr>
              <a:t> button </a:t>
            </a:r>
            <a:endParaRPr lang="en-IN" sz="2400" b="0" i="0" u="none" strike="noStrike" dirty="0">
              <a:effectLst/>
              <a:latin typeface="Times New Roman" panose="02020603050405020304" pitchFamily="18" charset="0"/>
              <a:cs typeface="Times New Roman" panose="02020603050405020304" pitchFamily="18" charset="0"/>
            </a:endParaRPr>
          </a:p>
          <a:p>
            <a:pPr>
              <a:buFont typeface="+mj-lt"/>
              <a:buAutoNum type="arabicPeriod"/>
            </a:pPr>
            <a:r>
              <a:rPr lang="en-IN" sz="2400" dirty="0">
                <a:latin typeface="Times New Roman" panose="02020603050405020304" pitchFamily="18" charset="0"/>
                <a:cs typeface="Times New Roman" panose="02020603050405020304" pitchFamily="18" charset="0"/>
              </a:rPr>
              <a:t>PIR sensors</a:t>
            </a:r>
          </a:p>
          <a:p>
            <a:pPr>
              <a:buFont typeface="+mj-lt"/>
              <a:buAutoNum type="arabicPeriod"/>
            </a:pPr>
            <a:r>
              <a:rPr lang="en-IN" sz="2400" dirty="0">
                <a:latin typeface="Times New Roman" panose="02020603050405020304" pitchFamily="18" charset="0"/>
                <a:cs typeface="Times New Roman" panose="02020603050405020304" pitchFamily="18" charset="0"/>
              </a:rPr>
              <a:t>Transistor (BC547)</a:t>
            </a:r>
          </a:p>
          <a:p>
            <a:pPr>
              <a:buFont typeface="+mj-lt"/>
              <a:buAutoNum type="arabicPeriod"/>
            </a:pPr>
            <a:r>
              <a:rPr lang="en-IN" sz="2400" dirty="0">
                <a:latin typeface="Times New Roman" panose="02020603050405020304" pitchFamily="18" charset="0"/>
                <a:cs typeface="Times New Roman" panose="02020603050405020304" pitchFamily="18" charset="0"/>
              </a:rPr>
              <a:t>Voltage Adapter(5v)</a:t>
            </a:r>
          </a:p>
          <a:p>
            <a:pPr algn="l">
              <a:buFont typeface="+mj-lt"/>
              <a:buAutoNum type="arabicPeriod"/>
            </a:pPr>
            <a:endParaRPr lang="en-IN" sz="2400" b="0" i="0" dirty="0">
              <a:solidFill>
                <a:srgbClr val="E6EDF3"/>
              </a:solidFill>
              <a:effectLst/>
              <a:latin typeface="-apple-system"/>
            </a:endParaRPr>
          </a:p>
        </p:txBody>
      </p:sp>
    </p:spTree>
    <p:extLst>
      <p:ext uri="{BB962C8B-B14F-4D97-AF65-F5344CB8AC3E}">
        <p14:creationId xmlns:p14="http://schemas.microsoft.com/office/powerpoint/2010/main" val="1564437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23F59-DA57-4F90-B80C-17F78AB4A9F1}"/>
              </a:ext>
            </a:extLst>
          </p:cNvPr>
          <p:cNvSpPr>
            <a:spLocks noGrp="1"/>
          </p:cNvSpPr>
          <p:nvPr>
            <p:ph type="title"/>
          </p:nvPr>
        </p:nvSpPr>
        <p:spPr/>
        <p:txBody>
          <a:bodyPr/>
          <a:lstStyle/>
          <a:p>
            <a:r>
              <a:rPr lang="en-IN" dirty="0"/>
              <a:t>System overview:</a:t>
            </a:r>
          </a:p>
        </p:txBody>
      </p:sp>
      <p:pic>
        <p:nvPicPr>
          <p:cNvPr id="7" name="Content Placeholder 6">
            <a:extLst>
              <a:ext uri="{FF2B5EF4-FFF2-40B4-BE49-F238E27FC236}">
                <a16:creationId xmlns:a16="http://schemas.microsoft.com/office/drawing/2014/main" id="{AB0F441D-E439-4835-8A96-2FC482963A01}"/>
              </a:ext>
            </a:extLst>
          </p:cNvPr>
          <p:cNvPicPr>
            <a:picLocks noGrp="1" noChangeAspect="1"/>
          </p:cNvPicPr>
          <p:nvPr>
            <p:ph idx="1"/>
          </p:nvPr>
        </p:nvPicPr>
        <p:blipFill>
          <a:blip r:embed="rId2"/>
          <a:stretch>
            <a:fillRect/>
          </a:stretch>
        </p:blipFill>
        <p:spPr>
          <a:xfrm>
            <a:off x="1936021" y="1825625"/>
            <a:ext cx="8319957" cy="4351338"/>
          </a:xfrm>
        </p:spPr>
      </p:pic>
    </p:spTree>
    <p:extLst>
      <p:ext uri="{BB962C8B-B14F-4D97-AF65-F5344CB8AC3E}">
        <p14:creationId xmlns:p14="http://schemas.microsoft.com/office/powerpoint/2010/main" val="763712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B3A33-4DB3-4685-A64F-1E8999A1BC79}"/>
              </a:ext>
            </a:extLst>
          </p:cNvPr>
          <p:cNvSpPr>
            <a:spLocks noGrp="1"/>
          </p:cNvSpPr>
          <p:nvPr>
            <p:ph type="title"/>
          </p:nvPr>
        </p:nvSpPr>
        <p:spPr/>
        <p:txBody>
          <a:bodyPr/>
          <a:lstStyle/>
          <a:p>
            <a:r>
              <a:rPr lang="en-IN" dirty="0"/>
              <a:t>Power supply module:</a:t>
            </a:r>
          </a:p>
        </p:txBody>
      </p:sp>
      <p:pic>
        <p:nvPicPr>
          <p:cNvPr id="2050" name="Picture 2">
            <a:extLst>
              <a:ext uri="{FF2B5EF4-FFF2-40B4-BE49-F238E27FC236}">
                <a16:creationId xmlns:a16="http://schemas.microsoft.com/office/drawing/2014/main" id="{BA0AC515-F152-4C56-8E81-6FE097A299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38200" y="2289223"/>
            <a:ext cx="10515600" cy="3424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369507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734</TotalTime>
  <Words>800</Words>
  <Application>Microsoft Office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-apple-system</vt:lpstr>
      <vt:lpstr>Arial</vt:lpstr>
      <vt:lpstr>Arial Black</vt:lpstr>
      <vt:lpstr>Calibri</vt:lpstr>
      <vt:lpstr>Calibri Light</vt:lpstr>
      <vt:lpstr>Cambria</vt:lpstr>
      <vt:lpstr>Times New Roman</vt:lpstr>
      <vt:lpstr>Office Theme</vt:lpstr>
      <vt:lpstr>IOT Based Smart lights And Vehicle Crossing Alert with Indication  Systems In Hill Station </vt:lpstr>
      <vt:lpstr>.</vt:lpstr>
      <vt:lpstr>ABSTRACT:</vt:lpstr>
      <vt:lpstr>Problem definition:</vt:lpstr>
      <vt:lpstr> EXsiting system:</vt:lpstr>
      <vt:lpstr>Proposed system:</vt:lpstr>
      <vt:lpstr>System Components: </vt:lpstr>
      <vt:lpstr>System overview:</vt:lpstr>
      <vt:lpstr>Power supply module:</vt:lpstr>
      <vt:lpstr>Alert with indicate Circuit diagram :</vt:lpstr>
      <vt:lpstr>Smart Lights Circuit diagram :</vt:lpstr>
      <vt:lpstr> ADVANTAGES: </vt:lpstr>
      <vt:lpstr>OUT COME OF THE SYSTEM</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smart sakthi</dc:creator>
  <cp:lastModifiedBy>smart sakthi</cp:lastModifiedBy>
  <cp:revision>27</cp:revision>
  <dcterms:created xsi:type="dcterms:W3CDTF">2023-02-02T13:05:37Z</dcterms:created>
  <dcterms:modified xsi:type="dcterms:W3CDTF">2024-03-20T14:30:47Z</dcterms:modified>
</cp:coreProperties>
</file>