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8" r:id="rId9"/>
    <p:sldId id="272" r:id="rId10"/>
    <p:sldId id="263" r:id="rId11"/>
    <p:sldId id="264" r:id="rId12"/>
    <p:sldId id="269" r:id="rId13"/>
    <p:sldId id="270" r:id="rId14"/>
    <p:sldId id="266" r:id="rId15"/>
    <p:sldId id="271" r:id="rId16"/>
    <p:sldId id="265"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mart sakthi" initials="ss" lastIdx="2" clrIdx="0">
    <p:extLst>
      <p:ext uri="{19B8F6BF-5375-455C-9EA6-DF929625EA0E}">
        <p15:presenceInfo xmlns:p15="http://schemas.microsoft.com/office/powerpoint/2012/main" userId="07153283c8794e8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97EF19-2A02-4F51-9CCB-BCE654D3B1EB}" type="datetimeFigureOut">
              <a:rPr lang="en-IN" smtClean="0"/>
              <a:t>01-05-2023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2455CE-30A2-478B-A9F3-ACE537AB4BA6}" type="slidenum">
              <a:rPr lang="en-IN" smtClean="0"/>
              <a:t>‹#›</a:t>
            </a:fld>
            <a:endParaRPr lang="en-IN"/>
          </a:p>
        </p:txBody>
      </p:sp>
    </p:spTree>
    <p:extLst>
      <p:ext uri="{BB962C8B-B14F-4D97-AF65-F5344CB8AC3E}">
        <p14:creationId xmlns:p14="http://schemas.microsoft.com/office/powerpoint/2010/main" val="242730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23127-1109-435A-970A-198266B522AE}"/>
              </a:ext>
            </a:extLst>
          </p:cNvPr>
          <p:cNvSpPr>
            <a:spLocks noGrp="1"/>
          </p:cNvSpPr>
          <p:nvPr>
            <p:ph type="ctrTitle"/>
          </p:nvPr>
        </p:nvSpPr>
        <p:spPr>
          <a:xfrm>
            <a:off x="2017058" y="1481668"/>
            <a:ext cx="7611036" cy="2386602"/>
          </a:xfrm>
        </p:spPr>
        <p:txBody>
          <a:bodyPr/>
          <a:lstStyle/>
          <a:p>
            <a:r>
              <a:rPr lang="en-IN" dirty="0"/>
              <a:t>IOT BASED FAULT DETECTING </a:t>
            </a:r>
            <a:r>
              <a:rPr lang="en-IN"/>
              <a:t>AND INDICATION </a:t>
            </a:r>
            <a:r>
              <a:rPr lang="en-IN" dirty="0"/>
              <a:t>SYSTEM</a:t>
            </a:r>
          </a:p>
        </p:txBody>
      </p:sp>
      <p:sp>
        <p:nvSpPr>
          <p:cNvPr id="3" name="Subtitle 2">
            <a:extLst>
              <a:ext uri="{FF2B5EF4-FFF2-40B4-BE49-F238E27FC236}">
                <a16:creationId xmlns:a16="http://schemas.microsoft.com/office/drawing/2014/main" id="{3271AB9A-9E36-4525-8B21-2A53978C34FD}"/>
              </a:ext>
            </a:extLst>
          </p:cNvPr>
          <p:cNvSpPr>
            <a:spLocks noGrp="1"/>
          </p:cNvSpPr>
          <p:nvPr>
            <p:ph type="subTitle" idx="1"/>
          </p:nvPr>
        </p:nvSpPr>
        <p:spPr>
          <a:xfrm>
            <a:off x="3943350" y="6436659"/>
            <a:ext cx="4636629" cy="2590799"/>
          </a:xfrm>
        </p:spPr>
        <p:txBody>
          <a:bodyPr/>
          <a:lstStyle/>
          <a:p>
            <a:r>
              <a:rPr lang="en-IN" dirty="0"/>
              <a:t>.</a:t>
            </a:r>
          </a:p>
          <a:p>
            <a:endParaRPr lang="en-IN" dirty="0"/>
          </a:p>
        </p:txBody>
      </p:sp>
      <p:sp>
        <p:nvSpPr>
          <p:cNvPr id="12" name="TextBox 11">
            <a:extLst>
              <a:ext uri="{FF2B5EF4-FFF2-40B4-BE49-F238E27FC236}">
                <a16:creationId xmlns:a16="http://schemas.microsoft.com/office/drawing/2014/main" id="{49DABAD7-42B3-4BA6-A1E5-46E2E0808767}"/>
              </a:ext>
            </a:extLst>
          </p:cNvPr>
          <p:cNvSpPr txBox="1"/>
          <p:nvPr/>
        </p:nvSpPr>
        <p:spPr>
          <a:xfrm>
            <a:off x="968749" y="4572600"/>
            <a:ext cx="3827368" cy="1138773"/>
          </a:xfrm>
          <a:prstGeom prst="rect">
            <a:avLst/>
          </a:prstGeom>
          <a:noFill/>
        </p:spPr>
        <p:txBody>
          <a:bodyPr wrap="square" rtlCol="0">
            <a:spAutoFit/>
          </a:bodyPr>
          <a:lstStyle/>
          <a:p>
            <a:r>
              <a:rPr lang="en-IN" sz="2800" dirty="0">
                <a:solidFill>
                  <a:schemeClr val="accent6">
                    <a:lumMod val="40000"/>
                    <a:lumOff val="60000"/>
                  </a:schemeClr>
                </a:solidFill>
              </a:rPr>
              <a:t>TEAMMATES:</a:t>
            </a:r>
          </a:p>
          <a:p>
            <a:pPr algn="ctr"/>
            <a:r>
              <a:rPr lang="en-IN" sz="2000" dirty="0"/>
              <a:t>SAKTHI DHASN.K (130720205305)</a:t>
            </a:r>
          </a:p>
          <a:p>
            <a:pPr algn="ctr"/>
            <a:r>
              <a:rPr lang="en-IN" sz="2000" dirty="0"/>
              <a:t>DHILIP KUMAR.D (130720205303)</a:t>
            </a:r>
          </a:p>
        </p:txBody>
      </p:sp>
      <p:sp>
        <p:nvSpPr>
          <p:cNvPr id="13" name="TextBox 12">
            <a:extLst>
              <a:ext uri="{FF2B5EF4-FFF2-40B4-BE49-F238E27FC236}">
                <a16:creationId xmlns:a16="http://schemas.microsoft.com/office/drawing/2014/main" id="{ED546CCE-598A-4131-B665-13871766CE41}"/>
              </a:ext>
            </a:extLst>
          </p:cNvPr>
          <p:cNvSpPr txBox="1"/>
          <p:nvPr/>
        </p:nvSpPr>
        <p:spPr>
          <a:xfrm>
            <a:off x="8985438" y="4529895"/>
            <a:ext cx="2475101" cy="830997"/>
          </a:xfrm>
          <a:prstGeom prst="rect">
            <a:avLst/>
          </a:prstGeom>
          <a:noFill/>
        </p:spPr>
        <p:txBody>
          <a:bodyPr wrap="none" rtlCol="0">
            <a:spAutoFit/>
          </a:bodyPr>
          <a:lstStyle/>
          <a:p>
            <a:r>
              <a:rPr lang="en-IN" sz="2800" dirty="0">
                <a:solidFill>
                  <a:schemeClr val="accent6">
                    <a:lumMod val="40000"/>
                    <a:lumOff val="60000"/>
                  </a:schemeClr>
                </a:solidFill>
              </a:rPr>
              <a:t>PROJECTGUIDE:</a:t>
            </a:r>
          </a:p>
          <a:p>
            <a:r>
              <a:rPr lang="en-IN" sz="2000" dirty="0"/>
              <a:t>MS.CHRISTY GRACE</a:t>
            </a:r>
          </a:p>
        </p:txBody>
      </p:sp>
      <p:pic>
        <p:nvPicPr>
          <p:cNvPr id="5" name="Picture 4">
            <a:extLst>
              <a:ext uri="{FF2B5EF4-FFF2-40B4-BE49-F238E27FC236}">
                <a16:creationId xmlns:a16="http://schemas.microsoft.com/office/drawing/2014/main" id="{571680BA-92F1-4FD3-B387-CE696247E7D7}"/>
              </a:ext>
            </a:extLst>
          </p:cNvPr>
          <p:cNvPicPr>
            <a:picLocks noChangeAspect="1"/>
          </p:cNvPicPr>
          <p:nvPr/>
        </p:nvPicPr>
        <p:blipFill>
          <a:blip r:embed="rId2"/>
          <a:stretch>
            <a:fillRect/>
          </a:stretch>
        </p:blipFill>
        <p:spPr>
          <a:xfrm>
            <a:off x="0" y="24141"/>
            <a:ext cx="12192000" cy="2149697"/>
          </a:xfrm>
          <a:prstGeom prst="rect">
            <a:avLst/>
          </a:prstGeom>
        </p:spPr>
      </p:pic>
      <p:sp>
        <p:nvSpPr>
          <p:cNvPr id="7" name="TextBox 6">
            <a:extLst>
              <a:ext uri="{FF2B5EF4-FFF2-40B4-BE49-F238E27FC236}">
                <a16:creationId xmlns:a16="http://schemas.microsoft.com/office/drawing/2014/main" id="{7009E7B5-C1E1-4379-8F48-0A63E0BEA79B}"/>
              </a:ext>
            </a:extLst>
          </p:cNvPr>
          <p:cNvSpPr txBox="1"/>
          <p:nvPr/>
        </p:nvSpPr>
        <p:spPr>
          <a:xfrm>
            <a:off x="3034609" y="1867244"/>
            <a:ext cx="7484635" cy="369332"/>
          </a:xfrm>
          <a:prstGeom prst="rect">
            <a:avLst/>
          </a:prstGeom>
          <a:noFill/>
        </p:spPr>
        <p:txBody>
          <a:bodyPr wrap="square" rtlCol="0">
            <a:spAutoFit/>
          </a:bodyPr>
          <a:lstStyle/>
          <a:p>
            <a:r>
              <a:rPr lang="en-IN" dirty="0">
                <a:solidFill>
                  <a:schemeClr val="bg2">
                    <a:lumMod val="60000"/>
                    <a:lumOff val="40000"/>
                  </a:schemeClr>
                </a:solidFill>
                <a:latin typeface="Arial Black" panose="020B0A04020102020204" pitchFamily="34" charset="0"/>
              </a:rPr>
              <a:t>DEPARTMENT OF INFORMATION TECHNOLOGY</a:t>
            </a:r>
          </a:p>
        </p:txBody>
      </p:sp>
      <p:sp>
        <p:nvSpPr>
          <p:cNvPr id="4" name="TextBox 3">
            <a:extLst>
              <a:ext uri="{FF2B5EF4-FFF2-40B4-BE49-F238E27FC236}">
                <a16:creationId xmlns:a16="http://schemas.microsoft.com/office/drawing/2014/main" id="{D8516AF9-0F32-4CD2-9A52-3D8EBBC4A972}"/>
              </a:ext>
            </a:extLst>
          </p:cNvPr>
          <p:cNvSpPr txBox="1"/>
          <p:nvPr/>
        </p:nvSpPr>
        <p:spPr>
          <a:xfrm>
            <a:off x="5531223" y="5903258"/>
            <a:ext cx="1712259" cy="400110"/>
          </a:xfrm>
          <a:prstGeom prst="rect">
            <a:avLst/>
          </a:prstGeom>
          <a:noFill/>
        </p:spPr>
        <p:txBody>
          <a:bodyPr wrap="square" rtlCol="0">
            <a:spAutoFit/>
          </a:bodyPr>
          <a:lstStyle/>
          <a:p>
            <a:r>
              <a:rPr lang="en-US" sz="2000" dirty="0"/>
              <a:t>BATCH NO:17</a:t>
            </a:r>
            <a:endParaRPr lang="en-IN" sz="2000" dirty="0"/>
          </a:p>
        </p:txBody>
      </p:sp>
    </p:spTree>
    <p:extLst>
      <p:ext uri="{BB962C8B-B14F-4D97-AF65-F5344CB8AC3E}">
        <p14:creationId xmlns:p14="http://schemas.microsoft.com/office/powerpoint/2010/main" val="3931891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23F59-DA57-4F90-B80C-17F78AB4A9F1}"/>
              </a:ext>
            </a:extLst>
          </p:cNvPr>
          <p:cNvSpPr>
            <a:spLocks noGrp="1"/>
          </p:cNvSpPr>
          <p:nvPr>
            <p:ph type="title"/>
          </p:nvPr>
        </p:nvSpPr>
        <p:spPr/>
        <p:txBody>
          <a:bodyPr/>
          <a:lstStyle/>
          <a:p>
            <a:r>
              <a:rPr lang="en-IN" dirty="0"/>
              <a:t>System overview:</a:t>
            </a:r>
          </a:p>
        </p:txBody>
      </p:sp>
      <p:pic>
        <p:nvPicPr>
          <p:cNvPr id="5" name="Content Placeholder 4">
            <a:extLst>
              <a:ext uri="{FF2B5EF4-FFF2-40B4-BE49-F238E27FC236}">
                <a16:creationId xmlns:a16="http://schemas.microsoft.com/office/drawing/2014/main" id="{55C77CA2-C2DF-4D0F-9847-0CA7215453F4}"/>
              </a:ext>
            </a:extLst>
          </p:cNvPr>
          <p:cNvPicPr>
            <a:picLocks noGrp="1" noChangeAspect="1"/>
          </p:cNvPicPr>
          <p:nvPr>
            <p:ph idx="1"/>
          </p:nvPr>
        </p:nvPicPr>
        <p:blipFill>
          <a:blip r:embed="rId2"/>
          <a:stretch>
            <a:fillRect/>
          </a:stretch>
        </p:blipFill>
        <p:spPr>
          <a:xfrm>
            <a:off x="2864862" y="2065867"/>
            <a:ext cx="6462276" cy="4069976"/>
          </a:xfrm>
        </p:spPr>
      </p:pic>
    </p:spTree>
    <p:extLst>
      <p:ext uri="{BB962C8B-B14F-4D97-AF65-F5344CB8AC3E}">
        <p14:creationId xmlns:p14="http://schemas.microsoft.com/office/powerpoint/2010/main" val="763712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B3A33-4DB3-4685-A64F-1E8999A1BC79}"/>
              </a:ext>
            </a:extLst>
          </p:cNvPr>
          <p:cNvSpPr>
            <a:spLocks noGrp="1"/>
          </p:cNvSpPr>
          <p:nvPr>
            <p:ph type="title"/>
          </p:nvPr>
        </p:nvSpPr>
        <p:spPr/>
        <p:txBody>
          <a:bodyPr/>
          <a:lstStyle/>
          <a:p>
            <a:r>
              <a:rPr lang="en-IN" dirty="0"/>
              <a:t>Power supply module:</a:t>
            </a:r>
          </a:p>
        </p:txBody>
      </p:sp>
      <p:pic>
        <p:nvPicPr>
          <p:cNvPr id="2050" name="Picture 2">
            <a:extLst>
              <a:ext uri="{FF2B5EF4-FFF2-40B4-BE49-F238E27FC236}">
                <a16:creationId xmlns:a16="http://schemas.microsoft.com/office/drawing/2014/main" id="{BA0AC515-F152-4C56-8E81-6FE097A299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2525" y="2949355"/>
            <a:ext cx="10131425" cy="3299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3695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CF6B-54BA-4F97-8055-C5C4084AA0BF}"/>
              </a:ext>
            </a:extLst>
          </p:cNvPr>
          <p:cNvSpPr>
            <a:spLocks noGrp="1"/>
          </p:cNvSpPr>
          <p:nvPr>
            <p:ph type="title"/>
          </p:nvPr>
        </p:nvSpPr>
        <p:spPr/>
        <p:txBody>
          <a:bodyPr/>
          <a:lstStyle/>
          <a:p>
            <a:r>
              <a:rPr lang="en-US" dirty="0"/>
              <a:t>Circuit diagram:</a:t>
            </a:r>
            <a:endParaRPr lang="en-IN" dirty="0"/>
          </a:p>
        </p:txBody>
      </p:sp>
      <p:pic>
        <p:nvPicPr>
          <p:cNvPr id="5" name="Content Placeholder 4">
            <a:extLst>
              <a:ext uri="{FF2B5EF4-FFF2-40B4-BE49-F238E27FC236}">
                <a16:creationId xmlns:a16="http://schemas.microsoft.com/office/drawing/2014/main" id="{8861744F-2BDE-4C28-B6C6-936E0ABEF789}"/>
              </a:ext>
            </a:extLst>
          </p:cNvPr>
          <p:cNvPicPr>
            <a:picLocks noGrp="1" noChangeAspect="1"/>
          </p:cNvPicPr>
          <p:nvPr>
            <p:ph idx="1"/>
          </p:nvPr>
        </p:nvPicPr>
        <p:blipFill>
          <a:blip r:embed="rId2"/>
          <a:stretch>
            <a:fillRect/>
          </a:stretch>
        </p:blipFill>
        <p:spPr>
          <a:xfrm>
            <a:off x="1696331" y="2141538"/>
            <a:ext cx="9032629" cy="3649662"/>
          </a:xfrm>
        </p:spPr>
      </p:pic>
    </p:spTree>
    <p:extLst>
      <p:ext uri="{BB962C8B-B14F-4D97-AF65-F5344CB8AC3E}">
        <p14:creationId xmlns:p14="http://schemas.microsoft.com/office/powerpoint/2010/main" val="3503784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E158-7364-4B8F-ADA6-0F61FD5EAA93}"/>
              </a:ext>
            </a:extLst>
          </p:cNvPr>
          <p:cNvSpPr>
            <a:spLocks noGrp="1"/>
          </p:cNvSpPr>
          <p:nvPr>
            <p:ph type="title"/>
          </p:nvPr>
        </p:nvSpPr>
        <p:spPr/>
        <p:txBody>
          <a:bodyPr/>
          <a:lstStyle/>
          <a:p>
            <a:r>
              <a:rPr lang="en-US" dirty="0"/>
              <a:t>Circuit diagram:</a:t>
            </a:r>
            <a:endParaRPr lang="en-IN" dirty="0"/>
          </a:p>
        </p:txBody>
      </p:sp>
      <p:pic>
        <p:nvPicPr>
          <p:cNvPr id="5" name="Content Placeholder 4">
            <a:extLst>
              <a:ext uri="{FF2B5EF4-FFF2-40B4-BE49-F238E27FC236}">
                <a16:creationId xmlns:a16="http://schemas.microsoft.com/office/drawing/2014/main" id="{4E25D608-7D26-4714-AAAA-36146EC47E8A}"/>
              </a:ext>
            </a:extLst>
          </p:cNvPr>
          <p:cNvPicPr>
            <a:picLocks noGrp="1" noChangeAspect="1"/>
          </p:cNvPicPr>
          <p:nvPr>
            <p:ph idx="1"/>
          </p:nvPr>
        </p:nvPicPr>
        <p:blipFill>
          <a:blip r:embed="rId2"/>
          <a:stretch>
            <a:fillRect/>
          </a:stretch>
        </p:blipFill>
        <p:spPr>
          <a:xfrm>
            <a:off x="1965273" y="2688385"/>
            <a:ext cx="8110360" cy="3649662"/>
          </a:xfrm>
        </p:spPr>
      </p:pic>
    </p:spTree>
    <p:extLst>
      <p:ext uri="{BB962C8B-B14F-4D97-AF65-F5344CB8AC3E}">
        <p14:creationId xmlns:p14="http://schemas.microsoft.com/office/powerpoint/2010/main" val="2688263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F116D-4EB8-4ED7-8DA8-BF1BD339F534}"/>
              </a:ext>
            </a:extLst>
          </p:cNvPr>
          <p:cNvSpPr>
            <a:spLocks noGrp="1"/>
          </p:cNvSpPr>
          <p:nvPr>
            <p:ph type="title"/>
          </p:nvPr>
        </p:nvSpPr>
        <p:spPr/>
        <p:txBody>
          <a:bodyPr>
            <a:normAutofit fontScale="90000"/>
          </a:bodyPr>
          <a:lstStyle/>
          <a:p>
            <a:br>
              <a:rPr lang="en-US" b="0" dirty="0">
                <a:effectLst/>
              </a:rPr>
            </a:br>
            <a:r>
              <a:rPr lang="en-US" sz="3600" b="1" i="0" u="none" strike="noStrike" dirty="0">
                <a:effectLst/>
                <a:latin typeface="Times New Roman" panose="02020603050405020304" pitchFamily="18" charset="0"/>
              </a:rPr>
              <a:t>ADVANTAGES:</a:t>
            </a:r>
            <a:br>
              <a:rPr lang="en-US" b="0" dirty="0">
                <a:effectLst/>
              </a:rPr>
            </a:br>
            <a:endParaRPr lang="en-IN" dirty="0"/>
          </a:p>
        </p:txBody>
      </p:sp>
      <p:sp>
        <p:nvSpPr>
          <p:cNvPr id="3" name="Content Placeholder 2">
            <a:extLst>
              <a:ext uri="{FF2B5EF4-FFF2-40B4-BE49-F238E27FC236}">
                <a16:creationId xmlns:a16="http://schemas.microsoft.com/office/drawing/2014/main" id="{102EDC39-84F8-4AB9-BD4D-714579C69024}"/>
              </a:ext>
            </a:extLst>
          </p:cNvPr>
          <p:cNvSpPr>
            <a:spLocks noGrp="1"/>
          </p:cNvSpPr>
          <p:nvPr>
            <p:ph idx="1"/>
          </p:nvPr>
        </p:nvSpPr>
        <p:spPr/>
        <p:txBody>
          <a:bodyPr/>
          <a:lstStyle/>
          <a:p>
            <a:pPr algn="just" rtl="0" fontAlgn="base">
              <a:spcBef>
                <a:spcPts val="600"/>
              </a:spcBef>
              <a:spcAft>
                <a:spcPts val="1000"/>
              </a:spcAft>
              <a:buFont typeface="Arial" panose="020B0604020202020204" pitchFamily="34" charset="0"/>
              <a:buChar char="•"/>
            </a:pPr>
            <a:r>
              <a:rPr lang="en-US" sz="2400" b="0" i="0" u="none" strike="noStrike" dirty="0">
                <a:solidFill>
                  <a:schemeClr val="tx2"/>
                </a:solidFill>
                <a:effectLst/>
                <a:latin typeface="Times New Roman" panose="02020603050405020304" pitchFamily="18" charset="0"/>
              </a:rPr>
              <a:t>Work in real time response inter </a:t>
            </a:r>
          </a:p>
          <a:p>
            <a:pPr algn="just" rtl="0" fontAlgn="base">
              <a:spcBef>
                <a:spcPts val="600"/>
              </a:spcBef>
              <a:spcAft>
                <a:spcPts val="1000"/>
              </a:spcAft>
              <a:buFont typeface="Arial" panose="020B0604020202020204" pitchFamily="34" charset="0"/>
              <a:buChar char="•"/>
            </a:pPr>
            <a:r>
              <a:rPr lang="en-US" sz="2400" b="0" i="0" u="none" strike="noStrike" dirty="0">
                <a:solidFill>
                  <a:schemeClr val="tx2"/>
                </a:solidFill>
                <a:effectLst/>
                <a:latin typeface="Times New Roman" panose="02020603050405020304" pitchFamily="18" charset="0"/>
              </a:rPr>
              <a:t>Coverage area in large compared to existing system </a:t>
            </a:r>
          </a:p>
          <a:p>
            <a:pPr algn="just" rtl="0" fontAlgn="base">
              <a:spcBef>
                <a:spcPts val="600"/>
              </a:spcBef>
              <a:spcAft>
                <a:spcPts val="1000"/>
              </a:spcAft>
              <a:buFont typeface="Arial" panose="020B0604020202020204" pitchFamily="34" charset="0"/>
              <a:buChar char="•"/>
            </a:pPr>
            <a:r>
              <a:rPr lang="en-US" sz="2400" b="0" i="0" u="none" strike="noStrike" dirty="0">
                <a:solidFill>
                  <a:schemeClr val="tx2"/>
                </a:solidFill>
                <a:effectLst/>
                <a:latin typeface="Times New Roman" panose="02020603050405020304" pitchFamily="18" charset="0"/>
              </a:rPr>
              <a:t>cost efficient</a:t>
            </a:r>
          </a:p>
          <a:p>
            <a:pPr algn="just" rtl="0" fontAlgn="base">
              <a:spcBef>
                <a:spcPts val="600"/>
              </a:spcBef>
              <a:spcAft>
                <a:spcPts val="1000"/>
              </a:spcAft>
              <a:buFont typeface="Arial" panose="020B0604020202020204" pitchFamily="34" charset="0"/>
              <a:buChar char="•"/>
            </a:pPr>
            <a:r>
              <a:rPr lang="en-US" sz="2400" b="0" i="0" u="none" strike="noStrike" dirty="0">
                <a:solidFill>
                  <a:schemeClr val="tx2"/>
                </a:solidFill>
                <a:effectLst/>
                <a:latin typeface="Times New Roman" panose="02020603050405020304" pitchFamily="18" charset="0"/>
              </a:rPr>
              <a:t>Devices enable by wireless communication </a:t>
            </a:r>
          </a:p>
          <a:p>
            <a:pPr algn="just" rtl="0" fontAlgn="base">
              <a:spcBef>
                <a:spcPts val="600"/>
              </a:spcBef>
              <a:spcAft>
                <a:spcPts val="1000"/>
              </a:spcAft>
              <a:buFont typeface="Arial" panose="020B0604020202020204" pitchFamily="34" charset="0"/>
              <a:buChar char="•"/>
            </a:pPr>
            <a:r>
              <a:rPr lang="en-US" sz="2400" b="0" i="0" u="none" strike="noStrike" dirty="0">
                <a:solidFill>
                  <a:schemeClr val="tx2"/>
                </a:solidFill>
                <a:effectLst/>
                <a:latin typeface="Times New Roman" panose="02020603050405020304" pitchFamily="18" charset="0"/>
              </a:rPr>
              <a:t>Number of components are used</a:t>
            </a:r>
          </a:p>
          <a:p>
            <a:pPr algn="just" rtl="0" fontAlgn="base">
              <a:spcBef>
                <a:spcPts val="600"/>
              </a:spcBef>
              <a:spcAft>
                <a:spcPts val="1000"/>
              </a:spcAft>
              <a:buFont typeface="Arial" panose="020B0604020202020204" pitchFamily="34" charset="0"/>
              <a:buChar char="•"/>
            </a:pPr>
            <a:r>
              <a:rPr lang="en-US" sz="2400" b="0" i="0" u="none" strike="noStrike" dirty="0">
                <a:solidFill>
                  <a:schemeClr val="tx2"/>
                </a:solidFill>
                <a:effectLst/>
                <a:latin typeface="Times New Roman" panose="02020603050405020304" pitchFamily="18" charset="0"/>
              </a:rPr>
              <a:t>Economically reliable and low cost</a:t>
            </a:r>
          </a:p>
          <a:p>
            <a:endParaRPr lang="en-IN" dirty="0"/>
          </a:p>
        </p:txBody>
      </p:sp>
    </p:spTree>
    <p:extLst>
      <p:ext uri="{BB962C8B-B14F-4D97-AF65-F5344CB8AC3E}">
        <p14:creationId xmlns:p14="http://schemas.microsoft.com/office/powerpoint/2010/main" val="2665151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3E22322-D952-4E09-A312-E794ED962889}"/>
              </a:ext>
            </a:extLst>
          </p:cNvPr>
          <p:cNvGraphicFramePr>
            <a:graphicFrameLocks noGrp="1"/>
          </p:cNvGraphicFramePr>
          <p:nvPr>
            <p:extLst>
              <p:ext uri="{D42A27DB-BD31-4B8C-83A1-F6EECF244321}">
                <p14:modId xmlns:p14="http://schemas.microsoft.com/office/powerpoint/2010/main" val="3360018629"/>
              </p:ext>
            </p:extLst>
          </p:nvPr>
        </p:nvGraphicFramePr>
        <p:xfrm>
          <a:off x="1290918" y="1531365"/>
          <a:ext cx="9163370" cy="5187682"/>
        </p:xfrm>
        <a:graphic>
          <a:graphicData uri="http://schemas.openxmlformats.org/drawingml/2006/table">
            <a:tbl>
              <a:tblPr/>
              <a:tblGrid>
                <a:gridCol w="3036438">
                  <a:extLst>
                    <a:ext uri="{9D8B030D-6E8A-4147-A177-3AD203B41FA5}">
                      <a16:colId xmlns:a16="http://schemas.microsoft.com/office/drawing/2014/main" val="2932053805"/>
                    </a:ext>
                  </a:extLst>
                </a:gridCol>
                <a:gridCol w="3063466">
                  <a:extLst>
                    <a:ext uri="{9D8B030D-6E8A-4147-A177-3AD203B41FA5}">
                      <a16:colId xmlns:a16="http://schemas.microsoft.com/office/drawing/2014/main" val="1560143852"/>
                    </a:ext>
                  </a:extLst>
                </a:gridCol>
                <a:gridCol w="3063466">
                  <a:extLst>
                    <a:ext uri="{9D8B030D-6E8A-4147-A177-3AD203B41FA5}">
                      <a16:colId xmlns:a16="http://schemas.microsoft.com/office/drawing/2014/main" val="1988403069"/>
                    </a:ext>
                  </a:extLst>
                </a:gridCol>
              </a:tblGrid>
              <a:tr h="497541">
                <a:tc>
                  <a:txBody>
                    <a:bodyPr/>
                    <a:lstStyle/>
                    <a:p>
                      <a:r>
                        <a:rPr lang="en-IN" sz="2400" dirty="0">
                          <a:effectLst/>
                        </a:rPr>
                        <a:t>Component</a:t>
                      </a:r>
                    </a:p>
                  </a:txBody>
                  <a:tcPr marL="89859" marR="89859" marT="41473" marB="41473" anchor="ctr">
                    <a:lnL>
                      <a:noFill/>
                    </a:lnL>
                    <a:lnR>
                      <a:noFill/>
                    </a:lnR>
                    <a:lnT>
                      <a:noFill/>
                    </a:lnT>
                    <a:lnB>
                      <a:noFill/>
                    </a:lnB>
                    <a:solidFill>
                      <a:srgbClr val="0D1117"/>
                    </a:solidFill>
                  </a:tcPr>
                </a:tc>
                <a:tc>
                  <a:txBody>
                    <a:bodyPr/>
                    <a:lstStyle/>
                    <a:p>
                      <a:r>
                        <a:rPr lang="en-IN" sz="2400">
                          <a:effectLst/>
                        </a:rPr>
                        <a:t>Quantity</a:t>
                      </a:r>
                    </a:p>
                  </a:txBody>
                  <a:tcPr marL="89859" marR="89859" marT="41473" marB="41473" anchor="ctr">
                    <a:lnL>
                      <a:noFill/>
                    </a:lnL>
                    <a:lnR>
                      <a:noFill/>
                    </a:lnR>
                    <a:lnT>
                      <a:noFill/>
                    </a:lnT>
                    <a:lnB>
                      <a:noFill/>
                    </a:lnB>
                    <a:solidFill>
                      <a:srgbClr val="0D1117"/>
                    </a:solidFill>
                  </a:tcPr>
                </a:tc>
                <a:tc>
                  <a:txBody>
                    <a:bodyPr/>
                    <a:lstStyle/>
                    <a:p>
                      <a:r>
                        <a:rPr lang="en-IN" sz="2400" dirty="0">
                          <a:effectLst/>
                        </a:rPr>
                        <a:t>Price</a:t>
                      </a:r>
                      <a:r>
                        <a:rPr lang="en-IN" sz="2400">
                          <a:effectLst/>
                        </a:rPr>
                        <a:t>(INR)</a:t>
                      </a:r>
                    </a:p>
                  </a:txBody>
                  <a:tcPr marL="89859" marR="89859" marT="41473" marB="41473" anchor="ctr">
                    <a:lnL>
                      <a:noFill/>
                    </a:lnL>
                    <a:lnR>
                      <a:noFill/>
                    </a:lnR>
                    <a:lnT>
                      <a:noFill/>
                    </a:lnT>
                    <a:lnB>
                      <a:noFill/>
                    </a:lnB>
                    <a:solidFill>
                      <a:srgbClr val="0D1117"/>
                    </a:solidFill>
                  </a:tcPr>
                </a:tc>
                <a:extLst>
                  <a:ext uri="{0D108BD9-81ED-4DB2-BD59-A6C34878D82A}">
                    <a16:rowId xmlns:a16="http://schemas.microsoft.com/office/drawing/2014/main" val="3447880446"/>
                  </a:ext>
                </a:extLst>
              </a:tr>
              <a:tr h="651787">
                <a:tc>
                  <a:txBody>
                    <a:bodyPr/>
                    <a:lstStyle/>
                    <a:p>
                      <a:r>
                        <a:rPr lang="en-IN" sz="2400" dirty="0">
                          <a:effectLst/>
                        </a:rPr>
                        <a:t>Arduino Uno</a:t>
                      </a:r>
                    </a:p>
                  </a:txBody>
                  <a:tcPr marL="89859" marR="89859" marT="41473" marB="41473" anchor="ctr">
                    <a:lnL>
                      <a:noFill/>
                    </a:lnL>
                    <a:lnR>
                      <a:noFill/>
                    </a:lnR>
                    <a:lnT>
                      <a:noFill/>
                    </a:lnT>
                    <a:lnB>
                      <a:noFill/>
                    </a:lnB>
                    <a:solidFill>
                      <a:srgbClr val="0D1117"/>
                    </a:solidFill>
                  </a:tcPr>
                </a:tc>
                <a:tc>
                  <a:txBody>
                    <a:bodyPr/>
                    <a:lstStyle/>
                    <a:p>
                      <a:r>
                        <a:rPr lang="en-IN" sz="2400">
                          <a:effectLst/>
                        </a:rPr>
                        <a:t>1</a:t>
                      </a:r>
                    </a:p>
                  </a:txBody>
                  <a:tcPr marL="89859" marR="89859" marT="41473" marB="41473" anchor="ctr">
                    <a:lnL>
                      <a:noFill/>
                    </a:lnL>
                    <a:lnR>
                      <a:noFill/>
                    </a:lnR>
                    <a:lnT>
                      <a:noFill/>
                    </a:lnT>
                    <a:lnB>
                      <a:noFill/>
                    </a:lnB>
                    <a:solidFill>
                      <a:srgbClr val="0D1117"/>
                    </a:solidFill>
                  </a:tcPr>
                </a:tc>
                <a:tc>
                  <a:txBody>
                    <a:bodyPr/>
                    <a:lstStyle/>
                    <a:p>
                      <a:r>
                        <a:rPr lang="en-IN" sz="2400">
                          <a:effectLst/>
                        </a:rPr>
                        <a:t>1600.00</a:t>
                      </a:r>
                    </a:p>
                  </a:txBody>
                  <a:tcPr marL="89859" marR="89859" marT="41473" marB="41473" anchor="ctr">
                    <a:lnL>
                      <a:noFill/>
                    </a:lnL>
                    <a:lnR>
                      <a:noFill/>
                    </a:lnR>
                    <a:lnT>
                      <a:noFill/>
                    </a:lnT>
                    <a:lnB>
                      <a:noFill/>
                    </a:lnB>
                    <a:solidFill>
                      <a:srgbClr val="0D1117"/>
                    </a:solidFill>
                  </a:tcPr>
                </a:tc>
                <a:extLst>
                  <a:ext uri="{0D108BD9-81ED-4DB2-BD59-A6C34878D82A}">
                    <a16:rowId xmlns:a16="http://schemas.microsoft.com/office/drawing/2014/main" val="3479179155"/>
                  </a:ext>
                </a:extLst>
              </a:tr>
              <a:tr h="0">
                <a:tc>
                  <a:txBody>
                    <a:bodyPr/>
                    <a:lstStyle/>
                    <a:p>
                      <a:endParaRPr lang="en-IN" sz="2400" dirty="0">
                        <a:effectLst/>
                      </a:endParaRPr>
                    </a:p>
                  </a:txBody>
                  <a:tcPr marL="89859" marR="89859" marT="41473" marB="41473" anchor="ctr">
                    <a:lnL>
                      <a:noFill/>
                    </a:lnL>
                    <a:lnR>
                      <a:noFill/>
                    </a:lnR>
                    <a:lnT>
                      <a:noFill/>
                    </a:lnT>
                    <a:lnB>
                      <a:noFill/>
                    </a:lnB>
                    <a:solidFill>
                      <a:srgbClr val="0D1117"/>
                    </a:solidFill>
                  </a:tcPr>
                </a:tc>
                <a:tc>
                  <a:txBody>
                    <a:bodyPr/>
                    <a:lstStyle/>
                    <a:p>
                      <a:pPr marL="0" indent="0">
                        <a:buFont typeface="Arial" panose="020B0604020202020204" pitchFamily="34" charset="0"/>
                        <a:buNone/>
                      </a:pPr>
                      <a:endParaRPr lang="en-IN" sz="2400" dirty="0">
                        <a:effectLst/>
                      </a:endParaRPr>
                    </a:p>
                  </a:txBody>
                  <a:tcPr marL="89859" marR="89859" marT="41473" marB="41473" anchor="ctr">
                    <a:lnL>
                      <a:noFill/>
                    </a:lnL>
                    <a:lnR>
                      <a:noFill/>
                    </a:lnR>
                    <a:lnT>
                      <a:noFill/>
                    </a:lnT>
                    <a:lnB>
                      <a:noFill/>
                    </a:lnB>
                    <a:solidFill>
                      <a:srgbClr val="0D1117"/>
                    </a:solidFill>
                  </a:tcPr>
                </a:tc>
                <a:tc>
                  <a:txBody>
                    <a:bodyPr/>
                    <a:lstStyle/>
                    <a:p>
                      <a:endParaRPr lang="en-IN" sz="2400" dirty="0">
                        <a:effectLst/>
                      </a:endParaRPr>
                    </a:p>
                  </a:txBody>
                  <a:tcPr marL="89859" marR="89859" marT="41473" marB="41473" anchor="ctr">
                    <a:lnL>
                      <a:noFill/>
                    </a:lnL>
                    <a:lnR>
                      <a:noFill/>
                    </a:lnR>
                    <a:lnT>
                      <a:noFill/>
                    </a:lnT>
                    <a:lnB>
                      <a:noFill/>
                    </a:lnB>
                    <a:solidFill>
                      <a:srgbClr val="0D1117"/>
                    </a:solidFill>
                  </a:tcPr>
                </a:tc>
                <a:extLst>
                  <a:ext uri="{0D108BD9-81ED-4DB2-BD59-A6C34878D82A}">
                    <a16:rowId xmlns:a16="http://schemas.microsoft.com/office/drawing/2014/main" val="3583243920"/>
                  </a:ext>
                </a:extLst>
              </a:tr>
              <a:tr h="412877">
                <a:tc>
                  <a:txBody>
                    <a:bodyPr/>
                    <a:lstStyle/>
                    <a:p>
                      <a:r>
                        <a:rPr lang="en-IN" sz="2400" dirty="0">
                          <a:effectLst/>
                        </a:rPr>
                        <a:t>Resistors</a:t>
                      </a:r>
                    </a:p>
                  </a:txBody>
                  <a:tcPr marL="89859" marR="89859" marT="41473" marB="41473" anchor="ctr">
                    <a:lnL>
                      <a:noFill/>
                    </a:lnL>
                    <a:lnR>
                      <a:noFill/>
                    </a:lnR>
                    <a:lnT>
                      <a:noFill/>
                    </a:lnT>
                    <a:lnB>
                      <a:noFill/>
                    </a:lnB>
                    <a:solidFill>
                      <a:srgbClr val="0D1117"/>
                    </a:solidFill>
                  </a:tcPr>
                </a:tc>
                <a:tc>
                  <a:txBody>
                    <a:bodyPr/>
                    <a:lstStyle/>
                    <a:p>
                      <a:r>
                        <a:rPr lang="en-IN" sz="2400" dirty="0">
                          <a:effectLst/>
                        </a:rPr>
                        <a:t>20</a:t>
                      </a:r>
                    </a:p>
                  </a:txBody>
                  <a:tcPr marL="89859" marR="89859" marT="41473" marB="41473" anchor="ctr">
                    <a:lnL>
                      <a:noFill/>
                    </a:lnL>
                    <a:lnR>
                      <a:noFill/>
                    </a:lnR>
                    <a:lnT>
                      <a:noFill/>
                    </a:lnT>
                    <a:lnB>
                      <a:noFill/>
                    </a:lnB>
                    <a:solidFill>
                      <a:srgbClr val="0D1117"/>
                    </a:solidFill>
                  </a:tcPr>
                </a:tc>
                <a:tc>
                  <a:txBody>
                    <a:bodyPr/>
                    <a:lstStyle/>
                    <a:p>
                      <a:r>
                        <a:rPr lang="en-IN" sz="2400">
                          <a:effectLst/>
                        </a:rPr>
                        <a:t>100.00</a:t>
                      </a:r>
                    </a:p>
                  </a:txBody>
                  <a:tcPr marL="89859" marR="89859" marT="41473" marB="41473" anchor="ctr">
                    <a:lnL>
                      <a:noFill/>
                    </a:lnL>
                    <a:lnR>
                      <a:noFill/>
                    </a:lnR>
                    <a:lnT>
                      <a:noFill/>
                    </a:lnT>
                    <a:lnB>
                      <a:noFill/>
                    </a:lnB>
                    <a:solidFill>
                      <a:srgbClr val="0D1117"/>
                    </a:solidFill>
                  </a:tcPr>
                </a:tc>
                <a:extLst>
                  <a:ext uri="{0D108BD9-81ED-4DB2-BD59-A6C34878D82A}">
                    <a16:rowId xmlns:a16="http://schemas.microsoft.com/office/drawing/2014/main" val="309092687"/>
                  </a:ext>
                </a:extLst>
              </a:tr>
              <a:tr h="412877">
                <a:tc>
                  <a:txBody>
                    <a:bodyPr/>
                    <a:lstStyle/>
                    <a:p>
                      <a:r>
                        <a:rPr lang="en-IN" sz="2400" dirty="0">
                          <a:effectLst/>
                        </a:rPr>
                        <a:t>Switch button</a:t>
                      </a:r>
                    </a:p>
                  </a:txBody>
                  <a:tcPr marL="89859" marR="89859" marT="41473" marB="41473" anchor="ctr">
                    <a:lnL>
                      <a:noFill/>
                    </a:lnL>
                    <a:lnR>
                      <a:noFill/>
                    </a:lnR>
                    <a:lnT>
                      <a:noFill/>
                    </a:lnT>
                    <a:lnB>
                      <a:noFill/>
                    </a:lnB>
                    <a:solidFill>
                      <a:srgbClr val="0D1117"/>
                    </a:solidFill>
                  </a:tcPr>
                </a:tc>
                <a:tc>
                  <a:txBody>
                    <a:bodyPr/>
                    <a:lstStyle/>
                    <a:p>
                      <a:r>
                        <a:rPr lang="en-IN" sz="2400" dirty="0">
                          <a:effectLst/>
                        </a:rPr>
                        <a:t>12</a:t>
                      </a:r>
                    </a:p>
                  </a:txBody>
                  <a:tcPr marL="89859" marR="89859" marT="41473" marB="41473" anchor="ctr">
                    <a:lnL>
                      <a:noFill/>
                    </a:lnL>
                    <a:lnR>
                      <a:noFill/>
                    </a:lnR>
                    <a:lnT>
                      <a:noFill/>
                    </a:lnT>
                    <a:lnB>
                      <a:noFill/>
                    </a:lnB>
                    <a:solidFill>
                      <a:srgbClr val="0D1117"/>
                    </a:solidFill>
                  </a:tcPr>
                </a:tc>
                <a:tc>
                  <a:txBody>
                    <a:bodyPr/>
                    <a:lstStyle/>
                    <a:p>
                      <a:r>
                        <a:rPr lang="en-IN" sz="2400">
                          <a:effectLst/>
                        </a:rPr>
                        <a:t>60</a:t>
                      </a:r>
                    </a:p>
                  </a:txBody>
                  <a:tcPr marL="89859" marR="89859" marT="41473" marB="41473" anchor="ctr">
                    <a:lnL>
                      <a:noFill/>
                    </a:lnL>
                    <a:lnR>
                      <a:noFill/>
                    </a:lnR>
                    <a:lnT>
                      <a:noFill/>
                    </a:lnT>
                    <a:lnB>
                      <a:noFill/>
                    </a:lnB>
                    <a:solidFill>
                      <a:srgbClr val="0D1117"/>
                    </a:solidFill>
                  </a:tcPr>
                </a:tc>
                <a:extLst>
                  <a:ext uri="{0D108BD9-81ED-4DB2-BD59-A6C34878D82A}">
                    <a16:rowId xmlns:a16="http://schemas.microsoft.com/office/drawing/2014/main" val="3153325004"/>
                  </a:ext>
                </a:extLst>
              </a:tr>
              <a:tr h="0">
                <a:tc>
                  <a:txBody>
                    <a:bodyPr/>
                    <a:lstStyle/>
                    <a:p>
                      <a:r>
                        <a:rPr lang="en-IN" sz="2400">
                          <a:effectLst/>
                        </a:rPr>
                        <a:t>LED</a:t>
                      </a:r>
                    </a:p>
                  </a:txBody>
                  <a:tcPr marL="89859" marR="89859" marT="41473" marB="41473" anchor="ctr">
                    <a:lnL>
                      <a:noFill/>
                    </a:lnL>
                    <a:lnR>
                      <a:noFill/>
                    </a:lnR>
                    <a:lnT>
                      <a:noFill/>
                    </a:lnT>
                    <a:lnB>
                      <a:noFill/>
                    </a:lnB>
                    <a:solidFill>
                      <a:srgbClr val="0D1117"/>
                    </a:solidFill>
                  </a:tcPr>
                </a:tc>
                <a:tc>
                  <a:txBody>
                    <a:bodyPr/>
                    <a:lstStyle/>
                    <a:p>
                      <a:r>
                        <a:rPr lang="en-IN" sz="2400" dirty="0">
                          <a:effectLst/>
                        </a:rPr>
                        <a:t>5</a:t>
                      </a:r>
                    </a:p>
                  </a:txBody>
                  <a:tcPr marL="89859" marR="89859" marT="41473" marB="41473" anchor="ctr">
                    <a:lnL>
                      <a:noFill/>
                    </a:lnL>
                    <a:lnR>
                      <a:noFill/>
                    </a:lnR>
                    <a:lnT>
                      <a:noFill/>
                    </a:lnT>
                    <a:lnB>
                      <a:noFill/>
                    </a:lnB>
                    <a:solidFill>
                      <a:srgbClr val="0D1117"/>
                    </a:solidFill>
                  </a:tcPr>
                </a:tc>
                <a:tc>
                  <a:txBody>
                    <a:bodyPr/>
                    <a:lstStyle/>
                    <a:p>
                      <a:r>
                        <a:rPr lang="en-IN" sz="2400">
                          <a:effectLst/>
                        </a:rPr>
                        <a:t>50.00</a:t>
                      </a:r>
                    </a:p>
                  </a:txBody>
                  <a:tcPr marL="89859" marR="89859" marT="41473" marB="41473" anchor="ctr">
                    <a:lnL>
                      <a:noFill/>
                    </a:lnL>
                    <a:lnR>
                      <a:noFill/>
                    </a:lnR>
                    <a:lnT>
                      <a:noFill/>
                    </a:lnT>
                    <a:lnB>
                      <a:noFill/>
                    </a:lnB>
                    <a:solidFill>
                      <a:srgbClr val="0D1117"/>
                    </a:solidFill>
                  </a:tcPr>
                </a:tc>
                <a:extLst>
                  <a:ext uri="{0D108BD9-81ED-4DB2-BD59-A6C34878D82A}">
                    <a16:rowId xmlns:a16="http://schemas.microsoft.com/office/drawing/2014/main" val="966546297"/>
                  </a:ext>
                </a:extLst>
              </a:tr>
              <a:tr h="412877">
                <a:tc>
                  <a:txBody>
                    <a:bodyPr/>
                    <a:lstStyle/>
                    <a:p>
                      <a:r>
                        <a:rPr lang="en-IN" sz="2400">
                          <a:effectLst/>
                        </a:rPr>
                        <a:t>LCD</a:t>
                      </a:r>
                    </a:p>
                  </a:txBody>
                  <a:tcPr marL="89859" marR="89859" marT="41473" marB="41473" anchor="ctr">
                    <a:lnL>
                      <a:noFill/>
                    </a:lnL>
                    <a:lnR>
                      <a:noFill/>
                    </a:lnR>
                    <a:lnT>
                      <a:noFill/>
                    </a:lnT>
                    <a:lnB>
                      <a:noFill/>
                    </a:lnB>
                    <a:solidFill>
                      <a:srgbClr val="0D1117"/>
                    </a:solidFill>
                  </a:tcPr>
                </a:tc>
                <a:tc>
                  <a:txBody>
                    <a:bodyPr/>
                    <a:lstStyle/>
                    <a:p>
                      <a:r>
                        <a:rPr lang="en-IN" sz="2400" dirty="0">
                          <a:effectLst/>
                        </a:rPr>
                        <a:t>1</a:t>
                      </a:r>
                    </a:p>
                  </a:txBody>
                  <a:tcPr marL="89859" marR="89859" marT="41473" marB="41473" anchor="ctr">
                    <a:lnL>
                      <a:noFill/>
                    </a:lnL>
                    <a:lnR>
                      <a:noFill/>
                    </a:lnR>
                    <a:lnT>
                      <a:noFill/>
                    </a:lnT>
                    <a:lnB>
                      <a:noFill/>
                    </a:lnB>
                    <a:solidFill>
                      <a:srgbClr val="0D1117"/>
                    </a:solidFill>
                  </a:tcPr>
                </a:tc>
                <a:tc>
                  <a:txBody>
                    <a:bodyPr/>
                    <a:lstStyle/>
                    <a:p>
                      <a:r>
                        <a:rPr lang="en-IN" sz="2400">
                          <a:effectLst/>
                        </a:rPr>
                        <a:t>400.00</a:t>
                      </a:r>
                    </a:p>
                  </a:txBody>
                  <a:tcPr marL="89859" marR="89859" marT="41473" marB="41473" anchor="ctr">
                    <a:lnL>
                      <a:noFill/>
                    </a:lnL>
                    <a:lnR>
                      <a:noFill/>
                    </a:lnR>
                    <a:lnT>
                      <a:noFill/>
                    </a:lnT>
                    <a:lnB>
                      <a:noFill/>
                    </a:lnB>
                    <a:solidFill>
                      <a:srgbClr val="0D1117"/>
                    </a:solidFill>
                  </a:tcPr>
                </a:tc>
                <a:extLst>
                  <a:ext uri="{0D108BD9-81ED-4DB2-BD59-A6C34878D82A}">
                    <a16:rowId xmlns:a16="http://schemas.microsoft.com/office/drawing/2014/main" val="3378771643"/>
                  </a:ext>
                </a:extLst>
              </a:tr>
              <a:tr h="412877">
                <a:tc>
                  <a:txBody>
                    <a:bodyPr/>
                    <a:lstStyle/>
                    <a:p>
                      <a:r>
                        <a:rPr lang="en-IN" sz="2400">
                          <a:effectLst/>
                        </a:rPr>
                        <a:t>Relay and Relay driver</a:t>
                      </a:r>
                    </a:p>
                  </a:txBody>
                  <a:tcPr marL="89859" marR="89859" marT="41473" marB="41473" anchor="ctr">
                    <a:lnL>
                      <a:noFill/>
                    </a:lnL>
                    <a:lnR>
                      <a:noFill/>
                    </a:lnR>
                    <a:lnT>
                      <a:noFill/>
                    </a:lnT>
                    <a:lnB>
                      <a:noFill/>
                    </a:lnB>
                    <a:solidFill>
                      <a:srgbClr val="0D1117"/>
                    </a:solidFill>
                  </a:tcPr>
                </a:tc>
                <a:tc>
                  <a:txBody>
                    <a:bodyPr/>
                    <a:lstStyle/>
                    <a:p>
                      <a:r>
                        <a:rPr lang="en-IN" sz="2400" dirty="0">
                          <a:effectLst/>
                        </a:rPr>
                        <a:t>4</a:t>
                      </a:r>
                    </a:p>
                  </a:txBody>
                  <a:tcPr marL="89859" marR="89859" marT="41473" marB="41473" anchor="ctr">
                    <a:lnL>
                      <a:noFill/>
                    </a:lnL>
                    <a:lnR>
                      <a:noFill/>
                    </a:lnR>
                    <a:lnT>
                      <a:noFill/>
                    </a:lnT>
                    <a:lnB>
                      <a:noFill/>
                    </a:lnB>
                    <a:solidFill>
                      <a:srgbClr val="0D1117"/>
                    </a:solidFill>
                  </a:tcPr>
                </a:tc>
                <a:tc>
                  <a:txBody>
                    <a:bodyPr/>
                    <a:lstStyle/>
                    <a:p>
                      <a:r>
                        <a:rPr lang="en-IN" sz="2400">
                          <a:effectLst/>
                        </a:rPr>
                        <a:t>800.00</a:t>
                      </a:r>
                    </a:p>
                  </a:txBody>
                  <a:tcPr marL="89859" marR="89859" marT="41473" marB="41473" anchor="ctr">
                    <a:lnL>
                      <a:noFill/>
                    </a:lnL>
                    <a:lnR>
                      <a:noFill/>
                    </a:lnR>
                    <a:lnT>
                      <a:noFill/>
                    </a:lnT>
                    <a:lnB>
                      <a:noFill/>
                    </a:lnB>
                    <a:solidFill>
                      <a:srgbClr val="0D1117"/>
                    </a:solidFill>
                  </a:tcPr>
                </a:tc>
                <a:extLst>
                  <a:ext uri="{0D108BD9-81ED-4DB2-BD59-A6C34878D82A}">
                    <a16:rowId xmlns:a16="http://schemas.microsoft.com/office/drawing/2014/main" val="1712821697"/>
                  </a:ext>
                </a:extLst>
              </a:tr>
              <a:tr h="412877">
                <a:tc>
                  <a:txBody>
                    <a:bodyPr/>
                    <a:lstStyle/>
                    <a:p>
                      <a:r>
                        <a:rPr lang="en-IN" sz="2400">
                          <a:effectLst/>
                        </a:rPr>
                        <a:t>Connecting wires</a:t>
                      </a:r>
                    </a:p>
                  </a:txBody>
                  <a:tcPr marL="89859" marR="89859" marT="41473" marB="41473" anchor="ctr">
                    <a:lnL>
                      <a:noFill/>
                    </a:lnL>
                    <a:lnR>
                      <a:noFill/>
                    </a:lnR>
                    <a:lnT>
                      <a:noFill/>
                    </a:lnT>
                    <a:lnB>
                      <a:noFill/>
                    </a:lnB>
                    <a:solidFill>
                      <a:srgbClr val="0D1117"/>
                    </a:solidFill>
                  </a:tcPr>
                </a:tc>
                <a:tc>
                  <a:txBody>
                    <a:bodyPr/>
                    <a:lstStyle/>
                    <a:p>
                      <a:r>
                        <a:rPr lang="en-IN" sz="2400" dirty="0">
                          <a:effectLst/>
                        </a:rPr>
                        <a:t>2set</a:t>
                      </a:r>
                    </a:p>
                  </a:txBody>
                  <a:tcPr marL="89859" marR="89859" marT="41473" marB="41473" anchor="ctr">
                    <a:lnL>
                      <a:noFill/>
                    </a:lnL>
                    <a:lnR>
                      <a:noFill/>
                    </a:lnR>
                    <a:lnT>
                      <a:noFill/>
                    </a:lnT>
                    <a:lnB>
                      <a:noFill/>
                    </a:lnB>
                    <a:solidFill>
                      <a:srgbClr val="0D1117"/>
                    </a:solidFill>
                  </a:tcPr>
                </a:tc>
                <a:tc>
                  <a:txBody>
                    <a:bodyPr/>
                    <a:lstStyle/>
                    <a:p>
                      <a:r>
                        <a:rPr lang="en-IN" sz="2400">
                          <a:effectLst/>
                        </a:rPr>
                        <a:t>200</a:t>
                      </a:r>
                    </a:p>
                  </a:txBody>
                  <a:tcPr marL="89859" marR="89859" marT="41473" marB="41473" anchor="ctr">
                    <a:lnL>
                      <a:noFill/>
                    </a:lnL>
                    <a:lnR>
                      <a:noFill/>
                    </a:lnR>
                    <a:lnT>
                      <a:noFill/>
                    </a:lnT>
                    <a:lnB>
                      <a:noFill/>
                    </a:lnB>
                    <a:solidFill>
                      <a:srgbClr val="0D1117"/>
                    </a:solidFill>
                  </a:tcPr>
                </a:tc>
                <a:extLst>
                  <a:ext uri="{0D108BD9-81ED-4DB2-BD59-A6C34878D82A}">
                    <a16:rowId xmlns:a16="http://schemas.microsoft.com/office/drawing/2014/main" val="1987530334"/>
                  </a:ext>
                </a:extLst>
              </a:tr>
              <a:tr h="412877">
                <a:tc>
                  <a:txBody>
                    <a:bodyPr/>
                    <a:lstStyle/>
                    <a:p>
                      <a:r>
                        <a:rPr lang="en-IN" sz="2400" dirty="0">
                          <a:effectLst/>
                        </a:rPr>
                        <a:t>Bread board</a:t>
                      </a:r>
                    </a:p>
                  </a:txBody>
                  <a:tcPr marL="89859" marR="89859" marT="41473" marB="41473" anchor="ctr">
                    <a:lnL>
                      <a:noFill/>
                    </a:lnL>
                    <a:lnR>
                      <a:noFill/>
                    </a:lnR>
                    <a:lnT>
                      <a:noFill/>
                    </a:lnT>
                    <a:lnB>
                      <a:noFill/>
                    </a:lnB>
                    <a:solidFill>
                      <a:srgbClr val="0D1117"/>
                    </a:solidFill>
                  </a:tcPr>
                </a:tc>
                <a:tc>
                  <a:txBody>
                    <a:bodyPr/>
                    <a:lstStyle/>
                    <a:p>
                      <a:r>
                        <a:rPr lang="en-IN" sz="2400" dirty="0">
                          <a:effectLst/>
                        </a:rPr>
                        <a:t>1</a:t>
                      </a:r>
                    </a:p>
                  </a:txBody>
                  <a:tcPr marL="89859" marR="89859" marT="41473" marB="41473" anchor="ctr">
                    <a:lnL>
                      <a:noFill/>
                    </a:lnL>
                    <a:lnR>
                      <a:noFill/>
                    </a:lnR>
                    <a:lnT>
                      <a:noFill/>
                    </a:lnT>
                    <a:lnB>
                      <a:noFill/>
                    </a:lnB>
                    <a:solidFill>
                      <a:srgbClr val="0D1117"/>
                    </a:solidFill>
                  </a:tcPr>
                </a:tc>
                <a:tc>
                  <a:txBody>
                    <a:bodyPr/>
                    <a:lstStyle/>
                    <a:p>
                      <a:r>
                        <a:rPr lang="en-IN" sz="2400">
                          <a:effectLst/>
                        </a:rPr>
                        <a:t>100</a:t>
                      </a:r>
                    </a:p>
                  </a:txBody>
                  <a:tcPr marL="89859" marR="89859" marT="41473" marB="41473" anchor="ctr">
                    <a:lnL>
                      <a:noFill/>
                    </a:lnL>
                    <a:lnR>
                      <a:noFill/>
                    </a:lnR>
                    <a:lnT>
                      <a:noFill/>
                    </a:lnT>
                    <a:lnB>
                      <a:noFill/>
                    </a:lnB>
                    <a:solidFill>
                      <a:srgbClr val="0D1117"/>
                    </a:solidFill>
                  </a:tcPr>
                </a:tc>
                <a:extLst>
                  <a:ext uri="{0D108BD9-81ED-4DB2-BD59-A6C34878D82A}">
                    <a16:rowId xmlns:a16="http://schemas.microsoft.com/office/drawing/2014/main" val="1824783050"/>
                  </a:ext>
                </a:extLst>
              </a:tr>
              <a:tr h="412877">
                <a:tc>
                  <a:txBody>
                    <a:bodyPr/>
                    <a:lstStyle/>
                    <a:p>
                      <a:r>
                        <a:rPr lang="en-IN" sz="2400">
                          <a:effectLst/>
                        </a:rPr>
                        <a:t>TOTAL</a:t>
                      </a:r>
                    </a:p>
                  </a:txBody>
                  <a:tcPr marL="89859" marR="89859" marT="41473" marB="41473" anchor="ctr">
                    <a:lnL>
                      <a:noFill/>
                    </a:lnL>
                    <a:lnR>
                      <a:noFill/>
                    </a:lnR>
                    <a:lnT>
                      <a:noFill/>
                    </a:lnT>
                    <a:lnB>
                      <a:noFill/>
                    </a:lnB>
                    <a:solidFill>
                      <a:srgbClr val="0D1117"/>
                    </a:solidFill>
                  </a:tcPr>
                </a:tc>
                <a:tc>
                  <a:txBody>
                    <a:bodyPr/>
                    <a:lstStyle/>
                    <a:p>
                      <a:r>
                        <a:rPr lang="en-IN" sz="2400" dirty="0">
                          <a:effectLst/>
                        </a:rPr>
                        <a:t>32</a:t>
                      </a:r>
                    </a:p>
                  </a:txBody>
                  <a:tcPr marL="89859" marR="89859" marT="41473" marB="41473" anchor="ctr">
                    <a:lnL>
                      <a:noFill/>
                    </a:lnL>
                    <a:lnR>
                      <a:noFill/>
                    </a:lnR>
                    <a:lnT>
                      <a:noFill/>
                    </a:lnT>
                    <a:lnB>
                      <a:noFill/>
                    </a:lnB>
                    <a:solidFill>
                      <a:srgbClr val="0D1117"/>
                    </a:solidFill>
                  </a:tcPr>
                </a:tc>
                <a:tc>
                  <a:txBody>
                    <a:bodyPr/>
                    <a:lstStyle/>
                    <a:p>
                      <a:r>
                        <a:rPr lang="en-IN" sz="2400" dirty="0">
                          <a:effectLst/>
                        </a:rPr>
                        <a:t>3310.00</a:t>
                      </a:r>
                    </a:p>
                  </a:txBody>
                  <a:tcPr marL="89859" marR="89859" marT="41473" marB="41473" anchor="ctr">
                    <a:lnL>
                      <a:noFill/>
                    </a:lnL>
                    <a:lnR>
                      <a:noFill/>
                    </a:lnR>
                    <a:lnT>
                      <a:noFill/>
                    </a:lnT>
                    <a:lnB>
                      <a:noFill/>
                    </a:lnB>
                    <a:solidFill>
                      <a:srgbClr val="0D1117"/>
                    </a:solidFill>
                  </a:tcPr>
                </a:tc>
                <a:extLst>
                  <a:ext uri="{0D108BD9-81ED-4DB2-BD59-A6C34878D82A}">
                    <a16:rowId xmlns:a16="http://schemas.microsoft.com/office/drawing/2014/main" val="177324276"/>
                  </a:ext>
                </a:extLst>
              </a:tr>
            </a:tbl>
          </a:graphicData>
        </a:graphic>
      </p:graphicFrame>
      <p:sp>
        <p:nvSpPr>
          <p:cNvPr id="3" name="Title 2">
            <a:extLst>
              <a:ext uri="{FF2B5EF4-FFF2-40B4-BE49-F238E27FC236}">
                <a16:creationId xmlns:a16="http://schemas.microsoft.com/office/drawing/2014/main" id="{4578E77E-A5C5-43A8-B473-9759C346A4DC}"/>
              </a:ext>
            </a:extLst>
          </p:cNvPr>
          <p:cNvSpPr>
            <a:spLocks noGrp="1"/>
          </p:cNvSpPr>
          <p:nvPr>
            <p:ph type="title"/>
          </p:nvPr>
        </p:nvSpPr>
        <p:spPr>
          <a:xfrm>
            <a:off x="537883" y="85165"/>
            <a:ext cx="10131425" cy="1456267"/>
          </a:xfrm>
        </p:spPr>
        <p:txBody>
          <a:bodyPr/>
          <a:lstStyle/>
          <a:p>
            <a:r>
              <a:rPr lang="en-IN" b="1" i="0" dirty="0">
                <a:solidFill>
                  <a:srgbClr val="E6EDF3"/>
                </a:solidFill>
                <a:effectLst/>
                <a:latin typeface="-apple-system"/>
              </a:rPr>
              <a:t>Bill of Quantities:</a:t>
            </a:r>
            <a:endParaRPr lang="en-IN" dirty="0"/>
          </a:p>
        </p:txBody>
      </p:sp>
    </p:spTree>
    <p:extLst>
      <p:ext uri="{BB962C8B-B14F-4D97-AF65-F5344CB8AC3E}">
        <p14:creationId xmlns:p14="http://schemas.microsoft.com/office/powerpoint/2010/main" val="591600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22189-0BFD-425E-9098-F79F08BA89F9}"/>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E02E2239-F195-43CD-99E1-D3A416654714}"/>
              </a:ext>
            </a:extLst>
          </p:cNvPr>
          <p:cNvSpPr>
            <a:spLocks noGrp="1"/>
          </p:cNvSpPr>
          <p:nvPr>
            <p:ph idx="1"/>
          </p:nvPr>
        </p:nvSpPr>
        <p:spPr>
          <a:xfrm>
            <a:off x="685801" y="1927413"/>
            <a:ext cx="10131425" cy="4320988"/>
          </a:xfrm>
        </p:spPr>
        <p:txBody>
          <a:bodyPr>
            <a:noAutofit/>
          </a:bodyPr>
          <a:lstStyle/>
          <a:p>
            <a:r>
              <a:rPr lang="en-IN" sz="2000" dirty="0">
                <a:solidFill>
                  <a:schemeClr val="tx2"/>
                </a:solidFill>
              </a:rPr>
              <a:t>[1]. </a:t>
            </a:r>
            <a:r>
              <a:rPr lang="en-IN" sz="2000" b="0" dirty="0">
                <a:solidFill>
                  <a:schemeClr val="tx2"/>
                </a:solidFill>
                <a:effectLst/>
                <a:latin typeface="Arial" panose="020B0604020202020204" pitchFamily="34" charset="0"/>
              </a:rPr>
              <a:t>L. Goswami, M. K. Kaushik, R. Sikka, V. Anand, K. Prasad Sharma and M. Singh Solanki, "IOT Based Fault Detection of Underground Cables through Node MCU Module," 2020 International Conference on Computer Science, Engineering and Applications (ICCSEA), </a:t>
            </a:r>
            <a:r>
              <a:rPr lang="en-IN" sz="2000" b="0" dirty="0" err="1">
                <a:solidFill>
                  <a:schemeClr val="tx2"/>
                </a:solidFill>
                <a:effectLst/>
                <a:latin typeface="Arial" panose="020B0604020202020204" pitchFamily="34" charset="0"/>
              </a:rPr>
              <a:t>Gunupur</a:t>
            </a:r>
            <a:r>
              <a:rPr lang="en-IN" sz="2000" b="0" dirty="0">
                <a:solidFill>
                  <a:schemeClr val="tx2"/>
                </a:solidFill>
                <a:effectLst/>
                <a:latin typeface="Arial" panose="020B0604020202020204" pitchFamily="34" charset="0"/>
              </a:rPr>
              <a:t>, India, 2020, pp. 1-6, </a:t>
            </a:r>
            <a:r>
              <a:rPr lang="en-IN" sz="2000" b="0" dirty="0" err="1">
                <a:solidFill>
                  <a:schemeClr val="tx2"/>
                </a:solidFill>
                <a:effectLst/>
                <a:latin typeface="Arial" panose="020B0604020202020204" pitchFamily="34" charset="0"/>
              </a:rPr>
              <a:t>doi</a:t>
            </a:r>
            <a:r>
              <a:rPr lang="en-IN" sz="2000" b="0" dirty="0">
                <a:solidFill>
                  <a:schemeClr val="tx2"/>
                </a:solidFill>
                <a:effectLst/>
                <a:latin typeface="Arial" panose="020B0604020202020204" pitchFamily="34" charset="0"/>
              </a:rPr>
              <a:t>: 10.1109/ICCSEA49143.2020.9132893.</a:t>
            </a:r>
            <a:endParaRPr lang="en-IN" sz="2000" dirty="0">
              <a:solidFill>
                <a:schemeClr val="tx2"/>
              </a:solidFill>
            </a:endParaRPr>
          </a:p>
          <a:p>
            <a:pPr algn="l"/>
            <a:r>
              <a:rPr lang="en-IN" sz="2000" dirty="0">
                <a:solidFill>
                  <a:schemeClr val="tx2"/>
                </a:solidFill>
              </a:rPr>
              <a:t>[2]. </a:t>
            </a:r>
            <a:r>
              <a:rPr lang="en-IN" sz="2000" b="0" dirty="0">
                <a:solidFill>
                  <a:schemeClr val="tx2"/>
                </a:solidFill>
                <a:effectLst/>
                <a:latin typeface="Arial" panose="020B0604020202020204" pitchFamily="34" charset="0"/>
              </a:rPr>
              <a:t>Goswami and P. Agrawal, "IOT based Diagnosing of Fault Detection in Power Line Transmission through GOOGLE Firebase database," 2020 4th International Conference on Trends in Electronics and Informatics (ICOEI)(48184), Tirunelveli, India, 2020, pp. 415-420, </a:t>
            </a:r>
            <a:r>
              <a:rPr lang="en-IN" sz="2000" b="0" dirty="0" err="1">
                <a:solidFill>
                  <a:schemeClr val="tx2"/>
                </a:solidFill>
                <a:effectLst/>
                <a:latin typeface="Arial" panose="020B0604020202020204" pitchFamily="34" charset="0"/>
              </a:rPr>
              <a:t>doi</a:t>
            </a:r>
            <a:r>
              <a:rPr lang="en-IN" sz="2000" b="0" dirty="0">
                <a:solidFill>
                  <a:schemeClr val="tx2"/>
                </a:solidFill>
                <a:effectLst/>
                <a:latin typeface="Arial" panose="020B0604020202020204" pitchFamily="34" charset="0"/>
              </a:rPr>
              <a:t>: 10.1109/ICOEI48184.2020.9143007.</a:t>
            </a:r>
            <a:endParaRPr lang="en-IN" sz="2000" dirty="0">
              <a:solidFill>
                <a:schemeClr val="tx2"/>
              </a:solidFill>
            </a:endParaRPr>
          </a:p>
          <a:p>
            <a:pPr marL="0" indent="0">
              <a:buNone/>
            </a:pPr>
            <a:r>
              <a:rPr lang="en-IN" sz="2000" dirty="0">
                <a:solidFill>
                  <a:schemeClr val="tx2"/>
                </a:solidFill>
              </a:rPr>
              <a:t>   [3]. </a:t>
            </a:r>
            <a:r>
              <a:rPr lang="en-IN" sz="2000" dirty="0" err="1">
                <a:solidFill>
                  <a:schemeClr val="tx2"/>
                </a:solidFill>
              </a:rPr>
              <a:t>Baoan</a:t>
            </a:r>
            <a:r>
              <a:rPr lang="en-IN" sz="2000" dirty="0">
                <a:solidFill>
                  <a:schemeClr val="tx2"/>
                </a:solidFill>
              </a:rPr>
              <a:t> Lia, </a:t>
            </a:r>
            <a:r>
              <a:rPr lang="en-IN" sz="2000" dirty="0" err="1">
                <a:solidFill>
                  <a:schemeClr val="tx2"/>
                </a:solidFill>
              </a:rPr>
              <a:t>Jianjun</a:t>
            </a:r>
            <a:r>
              <a:rPr lang="en-IN" sz="2000" dirty="0">
                <a:solidFill>
                  <a:schemeClr val="tx2"/>
                </a:solidFill>
              </a:rPr>
              <a:t> </a:t>
            </a:r>
            <a:r>
              <a:rPr lang="en-IN" sz="2000" dirty="0" err="1">
                <a:solidFill>
                  <a:schemeClr val="tx2"/>
                </a:solidFill>
              </a:rPr>
              <a:t>Yub</a:t>
            </a:r>
            <a:r>
              <a:rPr lang="en-IN" sz="2000" dirty="0">
                <a:solidFill>
                  <a:schemeClr val="tx2"/>
                </a:solidFill>
              </a:rPr>
              <a:t> “Research and application on the smart home based           </a:t>
            </a:r>
            <a:r>
              <a:rPr lang="en-IN" sz="2000" dirty="0" err="1">
                <a:solidFill>
                  <a:schemeClr val="tx2"/>
                </a:solidFill>
              </a:rPr>
              <a:t>onComponent</a:t>
            </a:r>
            <a:r>
              <a:rPr lang="en-IN" sz="2000" dirty="0">
                <a:solidFill>
                  <a:schemeClr val="tx2"/>
                </a:solidFill>
              </a:rPr>
              <a:t> technologies and Internet of Things”. </a:t>
            </a:r>
          </a:p>
          <a:p>
            <a:r>
              <a:rPr lang="en-IN" sz="2000" dirty="0">
                <a:solidFill>
                  <a:schemeClr val="tx2"/>
                </a:solidFill>
              </a:rPr>
              <a:t>[4]. Suk Lee, </a:t>
            </a:r>
            <a:r>
              <a:rPr lang="en-IN" sz="2000" dirty="0" err="1">
                <a:solidFill>
                  <a:schemeClr val="tx2"/>
                </a:solidFill>
              </a:rPr>
              <a:t>Kyoung</a:t>
            </a:r>
            <a:r>
              <a:rPr lang="en-IN" sz="2000" dirty="0">
                <a:solidFill>
                  <a:schemeClr val="tx2"/>
                </a:solidFill>
              </a:rPr>
              <a:t> Nam Ha, Kyung Chang Lee, “A Pyroelectric Infrared Sensor-based Indoor Location-Aware System for the Smart Home”. </a:t>
            </a:r>
          </a:p>
        </p:txBody>
      </p:sp>
    </p:spTree>
    <p:extLst>
      <p:ext uri="{BB962C8B-B14F-4D97-AF65-F5344CB8AC3E}">
        <p14:creationId xmlns:p14="http://schemas.microsoft.com/office/powerpoint/2010/main" val="1191119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D570B-8931-4DD2-B349-738374F798F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991E115-130F-4055-B56F-BAF9681B28E8}"/>
              </a:ext>
            </a:extLst>
          </p:cNvPr>
          <p:cNvPicPr>
            <a:picLocks noGrp="1" noChangeAspect="1"/>
          </p:cNvPicPr>
          <p:nvPr>
            <p:ph idx="1"/>
          </p:nvPr>
        </p:nvPicPr>
        <p:blipFill>
          <a:blip r:embed="rId2"/>
          <a:stretch>
            <a:fillRect/>
          </a:stretch>
        </p:blipFill>
        <p:spPr>
          <a:xfrm>
            <a:off x="-81641" y="0"/>
            <a:ext cx="12273642" cy="6858000"/>
          </a:xfrm>
        </p:spPr>
      </p:pic>
    </p:spTree>
    <p:extLst>
      <p:ext uri="{BB962C8B-B14F-4D97-AF65-F5344CB8AC3E}">
        <p14:creationId xmlns:p14="http://schemas.microsoft.com/office/powerpoint/2010/main" val="2743872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67099-49F8-4D34-B446-88FC5B975DA6}"/>
              </a:ext>
            </a:extLst>
          </p:cNvPr>
          <p:cNvSpPr>
            <a:spLocks noGrp="1"/>
          </p:cNvSpPr>
          <p:nvPr>
            <p:ph type="title"/>
          </p:nvPr>
        </p:nvSpPr>
        <p:spPr>
          <a:xfrm>
            <a:off x="-114299" y="5610225"/>
            <a:ext cx="10131425" cy="1456267"/>
          </a:xfrm>
        </p:spPr>
        <p:txBody>
          <a:bodyPr/>
          <a:lstStyle/>
          <a:p>
            <a:r>
              <a:rPr lang="en-IN" dirty="0"/>
              <a:t>.</a:t>
            </a:r>
          </a:p>
        </p:txBody>
      </p:sp>
      <p:sp>
        <p:nvSpPr>
          <p:cNvPr id="3" name="Content Placeholder 2">
            <a:extLst>
              <a:ext uri="{FF2B5EF4-FFF2-40B4-BE49-F238E27FC236}">
                <a16:creationId xmlns:a16="http://schemas.microsoft.com/office/drawing/2014/main" id="{B5EB82BB-DD62-4EF3-9106-73A1DC309EB0}"/>
              </a:ext>
            </a:extLst>
          </p:cNvPr>
          <p:cNvSpPr>
            <a:spLocks noGrp="1"/>
          </p:cNvSpPr>
          <p:nvPr>
            <p:ph idx="1"/>
          </p:nvPr>
        </p:nvSpPr>
        <p:spPr>
          <a:xfrm>
            <a:off x="-304800" y="5033433"/>
            <a:ext cx="10131425" cy="3649133"/>
          </a:xfrm>
        </p:spPr>
        <p:txBody>
          <a:bodyPr/>
          <a:lstStyle/>
          <a:p>
            <a:r>
              <a:rPr lang="en-IN" dirty="0">
                <a:highlight>
                  <a:srgbClr val="FFFF00"/>
                </a:highlight>
              </a:rPr>
              <a:t>.</a:t>
            </a:r>
          </a:p>
          <a:p>
            <a:endParaRPr lang="en-IN" dirty="0"/>
          </a:p>
        </p:txBody>
      </p:sp>
      <p:sp>
        <p:nvSpPr>
          <p:cNvPr id="5" name="TextBox 4">
            <a:extLst>
              <a:ext uri="{FF2B5EF4-FFF2-40B4-BE49-F238E27FC236}">
                <a16:creationId xmlns:a16="http://schemas.microsoft.com/office/drawing/2014/main" id="{A1758E78-F0E8-42B8-B903-A97C6A358C44}"/>
              </a:ext>
            </a:extLst>
          </p:cNvPr>
          <p:cNvSpPr txBox="1"/>
          <p:nvPr/>
        </p:nvSpPr>
        <p:spPr>
          <a:xfrm>
            <a:off x="3073772" y="2644170"/>
            <a:ext cx="7240122" cy="1569660"/>
          </a:xfrm>
          <a:prstGeom prst="rect">
            <a:avLst/>
          </a:prstGeom>
          <a:noFill/>
        </p:spPr>
        <p:txBody>
          <a:bodyPr wrap="square" rtlCol="0">
            <a:spAutoFit/>
          </a:bodyPr>
          <a:lstStyle/>
          <a:p>
            <a:r>
              <a:rPr lang="en-IN" sz="2400" dirty="0"/>
              <a:t> </a:t>
            </a:r>
            <a:r>
              <a:rPr lang="en-IN" sz="3600" dirty="0"/>
              <a:t>DOMAIN:</a:t>
            </a:r>
            <a:r>
              <a:rPr lang="en-IN" sz="3200" dirty="0">
                <a:solidFill>
                  <a:schemeClr val="accent2">
                    <a:lumMod val="40000"/>
                    <a:lumOff val="60000"/>
                  </a:schemeClr>
                </a:solidFill>
              </a:rPr>
              <a:t>IOT</a:t>
            </a:r>
          </a:p>
          <a:p>
            <a:endParaRPr lang="en-IN" sz="2400" dirty="0">
              <a:solidFill>
                <a:schemeClr val="accent1">
                  <a:lumMod val="60000"/>
                  <a:lumOff val="40000"/>
                </a:schemeClr>
              </a:solidFill>
            </a:endParaRPr>
          </a:p>
          <a:p>
            <a:r>
              <a:rPr lang="en-IN" sz="2400" dirty="0"/>
              <a:t> </a:t>
            </a:r>
            <a:r>
              <a:rPr lang="en-IN" sz="3600" dirty="0"/>
              <a:t>COMPONENT USING:</a:t>
            </a:r>
            <a:r>
              <a:rPr lang="en-IN" sz="3200" dirty="0">
                <a:solidFill>
                  <a:schemeClr val="accent2">
                    <a:lumMod val="40000"/>
                    <a:lumOff val="60000"/>
                  </a:schemeClr>
                </a:solidFill>
              </a:rPr>
              <a:t>ARDUINO UNO</a:t>
            </a:r>
          </a:p>
        </p:txBody>
      </p:sp>
    </p:spTree>
    <p:extLst>
      <p:ext uri="{BB962C8B-B14F-4D97-AF65-F5344CB8AC3E}">
        <p14:creationId xmlns:p14="http://schemas.microsoft.com/office/powerpoint/2010/main" val="1478984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C7BEF-59E0-43E3-A576-CAC6AB459F6A}"/>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5A27071B-AF68-44D2-A361-CB87D953B739}"/>
              </a:ext>
            </a:extLst>
          </p:cNvPr>
          <p:cNvSpPr>
            <a:spLocks noGrp="1"/>
          </p:cNvSpPr>
          <p:nvPr>
            <p:ph idx="1"/>
          </p:nvPr>
        </p:nvSpPr>
        <p:spPr>
          <a:xfrm>
            <a:off x="685801" y="1761067"/>
            <a:ext cx="10131425" cy="4747309"/>
          </a:xfrm>
        </p:spPr>
        <p:txBody>
          <a:bodyPr>
            <a:normAutofit/>
          </a:bodyPr>
          <a:lstStyle/>
          <a:p>
            <a:r>
              <a:rPr lang="en-IN" sz="2400" dirty="0">
                <a:solidFill>
                  <a:schemeClr val="tx2"/>
                </a:solidFill>
                <a:effectLst/>
                <a:latin typeface="Times New Roman" panose="02020603050405020304" pitchFamily="18" charset="0"/>
                <a:ea typeface="Times New Roman" panose="02020603050405020304" pitchFamily="18" charset="0"/>
              </a:rPr>
              <a:t>The fault location detection has been a goal of power system engineers, since the creation of distribution and transmission systems.</a:t>
            </a:r>
          </a:p>
          <a:p>
            <a:r>
              <a:rPr lang="en-IN" sz="2400" dirty="0">
                <a:solidFill>
                  <a:schemeClr val="tx2"/>
                </a:solidFill>
                <a:effectLst/>
                <a:latin typeface="Times New Roman" panose="02020603050405020304" pitchFamily="18" charset="0"/>
                <a:ea typeface="Times New Roman" panose="02020603050405020304" pitchFamily="18" charset="0"/>
              </a:rPr>
              <a:t> Quick fault detection can help protect the equipment by allowing the disconnection of faulted lines before any significant damage of the equipment.</a:t>
            </a:r>
          </a:p>
          <a:p>
            <a:r>
              <a:rPr lang="en-IN" sz="2400" dirty="0">
                <a:solidFill>
                  <a:schemeClr val="tx2"/>
                </a:solidFill>
                <a:effectLst/>
                <a:latin typeface="Times New Roman" panose="02020603050405020304" pitchFamily="18" charset="0"/>
                <a:ea typeface="Times New Roman" panose="02020603050405020304" pitchFamily="18" charset="0"/>
              </a:rPr>
              <a:t> The accurate fault location can help utility personnel remove persistent of the faults and locate the areas where the faults regularly occur, thus reducing the occurrence of fault and minimize the time of power outages</a:t>
            </a:r>
            <a:r>
              <a:rPr lang="en-IN" sz="2400" dirty="0">
                <a:solidFill>
                  <a:schemeClr val="tx2"/>
                </a:solidFill>
                <a:latin typeface="Times New Roman" panose="02020603050405020304" pitchFamily="18" charset="0"/>
                <a:ea typeface="Times New Roman" panose="02020603050405020304" pitchFamily="18" charset="0"/>
              </a:rPr>
              <a:t> .</a:t>
            </a:r>
          </a:p>
          <a:p>
            <a:r>
              <a:rPr lang="en-IN" sz="2400" dirty="0">
                <a:solidFill>
                  <a:schemeClr val="tx2"/>
                </a:solidFill>
                <a:latin typeface="Times New Roman" panose="02020603050405020304" pitchFamily="18" charset="0"/>
                <a:ea typeface="Times New Roman" panose="02020603050405020304" pitchFamily="18" charset="0"/>
              </a:rPr>
              <a:t>As </a:t>
            </a:r>
            <a:r>
              <a:rPr lang="en-IN" sz="2400" dirty="0">
                <a:solidFill>
                  <a:schemeClr val="tx2"/>
                </a:solidFill>
                <a:effectLst/>
                <a:latin typeface="Times New Roman" panose="02020603050405020304" pitchFamily="18" charset="0"/>
                <a:ea typeface="Times New Roman" panose="02020603050405020304" pitchFamily="18" charset="0"/>
              </a:rPr>
              <a:t>a result, while the fault location detection schemes have been developed in the past, a variety of algorithms continue to be developed to perform this task more accurately and more effectively.</a:t>
            </a:r>
          </a:p>
          <a:p>
            <a:endParaRPr lang="en-IN" dirty="0"/>
          </a:p>
        </p:txBody>
      </p:sp>
    </p:spTree>
    <p:extLst>
      <p:ext uri="{BB962C8B-B14F-4D97-AF65-F5344CB8AC3E}">
        <p14:creationId xmlns:p14="http://schemas.microsoft.com/office/powerpoint/2010/main" val="1273974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12C43-8D73-428F-9E06-9709AC1BE7C2}"/>
              </a:ext>
            </a:extLst>
          </p:cNvPr>
          <p:cNvSpPr>
            <a:spLocks noGrp="1"/>
          </p:cNvSpPr>
          <p:nvPr>
            <p:ph type="title"/>
          </p:nvPr>
        </p:nvSpPr>
        <p:spPr/>
        <p:txBody>
          <a:bodyPr/>
          <a:lstStyle/>
          <a:p>
            <a:r>
              <a:rPr lang="en-IN" dirty="0"/>
              <a:t>INTRODUCTION TO PROJECT:</a:t>
            </a:r>
          </a:p>
        </p:txBody>
      </p:sp>
      <p:sp>
        <p:nvSpPr>
          <p:cNvPr id="3" name="Content Placeholder 2">
            <a:extLst>
              <a:ext uri="{FF2B5EF4-FFF2-40B4-BE49-F238E27FC236}">
                <a16:creationId xmlns:a16="http://schemas.microsoft.com/office/drawing/2014/main" id="{84B4E3FE-2288-43BB-9E9B-63D47615BD51}"/>
              </a:ext>
            </a:extLst>
          </p:cNvPr>
          <p:cNvSpPr>
            <a:spLocks noGrp="1"/>
          </p:cNvSpPr>
          <p:nvPr>
            <p:ph idx="1"/>
          </p:nvPr>
        </p:nvSpPr>
        <p:spPr/>
        <p:txBody>
          <a:bodyPr>
            <a:normAutofit/>
          </a:bodyPr>
          <a:lstStyle/>
          <a:p>
            <a:r>
              <a:rPr lang="en-US" sz="2400" dirty="0">
                <a:solidFill>
                  <a:schemeClr val="tx2"/>
                </a:solidFill>
              </a:rPr>
              <a:t>INTRODUCTION Power system is classified into power generation, transmission and distribution.</a:t>
            </a:r>
          </a:p>
          <a:p>
            <a:r>
              <a:rPr lang="en-US" sz="2400" dirty="0">
                <a:solidFill>
                  <a:schemeClr val="tx2"/>
                </a:solidFill>
              </a:rPr>
              <a:t>Building circuit network is considered to be one of the vital parts of power system, as it connects the supply and the demand. </a:t>
            </a:r>
          </a:p>
          <a:p>
            <a:r>
              <a:rPr lang="en-US" sz="2400" dirty="0">
                <a:solidFill>
                  <a:schemeClr val="tx2"/>
                </a:solidFill>
              </a:rPr>
              <a:t>The fault in the Building circuit network obstruct the supply of power to the consumer. </a:t>
            </a:r>
          </a:p>
          <a:p>
            <a:r>
              <a:rPr lang="en-US" sz="2400" dirty="0">
                <a:solidFill>
                  <a:schemeClr val="tx2"/>
                </a:solidFill>
              </a:rPr>
              <a:t>The loss in Building circuit and distribution network is considered to be very high, compared to other parts of power system.</a:t>
            </a:r>
            <a:endParaRPr lang="en-IN" sz="2400" dirty="0">
              <a:solidFill>
                <a:schemeClr val="tx2"/>
              </a:solidFill>
            </a:endParaRPr>
          </a:p>
        </p:txBody>
      </p:sp>
    </p:spTree>
    <p:extLst>
      <p:ext uri="{BB962C8B-B14F-4D97-AF65-F5344CB8AC3E}">
        <p14:creationId xmlns:p14="http://schemas.microsoft.com/office/powerpoint/2010/main" val="2610778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0A640-4CE5-43BE-857F-EE56419643D8}"/>
              </a:ext>
            </a:extLst>
          </p:cNvPr>
          <p:cNvSpPr>
            <a:spLocks noGrp="1"/>
          </p:cNvSpPr>
          <p:nvPr>
            <p:ph type="title"/>
          </p:nvPr>
        </p:nvSpPr>
        <p:spPr>
          <a:xfrm>
            <a:off x="685801" y="923364"/>
            <a:ext cx="10131425" cy="1456267"/>
          </a:xfrm>
        </p:spPr>
        <p:txBody>
          <a:bodyPr/>
          <a:lstStyle/>
          <a:p>
            <a:r>
              <a:rPr lang="en-IN" dirty="0"/>
              <a:t>Problem definition:</a:t>
            </a:r>
          </a:p>
        </p:txBody>
      </p:sp>
      <p:sp>
        <p:nvSpPr>
          <p:cNvPr id="3" name="Content Placeholder 2">
            <a:extLst>
              <a:ext uri="{FF2B5EF4-FFF2-40B4-BE49-F238E27FC236}">
                <a16:creationId xmlns:a16="http://schemas.microsoft.com/office/drawing/2014/main" id="{BD6E4099-99FB-4AAF-A864-049BE61FB6E6}"/>
              </a:ext>
            </a:extLst>
          </p:cNvPr>
          <p:cNvSpPr>
            <a:spLocks noGrp="1"/>
          </p:cNvSpPr>
          <p:nvPr>
            <p:ph idx="1"/>
          </p:nvPr>
        </p:nvSpPr>
        <p:spPr/>
        <p:txBody>
          <a:bodyPr>
            <a:normAutofit/>
          </a:bodyPr>
          <a:lstStyle/>
          <a:p>
            <a:r>
              <a:rPr lang="en-US" sz="2400" dirty="0">
                <a:solidFill>
                  <a:schemeClr val="tx2"/>
                </a:solidFill>
              </a:rPr>
              <a:t>The network must be able to transport sensitive data such as current state of  the  transmission line and control information to and from the transmission grid. </a:t>
            </a:r>
          </a:p>
          <a:p>
            <a:r>
              <a:rPr lang="en-US" sz="2400" dirty="0">
                <a:solidFill>
                  <a:schemeClr val="tx2"/>
                </a:solidFill>
              </a:rPr>
              <a:t>This paper provides a cost optimized framework to design a real time data transmission network. </a:t>
            </a:r>
          </a:p>
          <a:p>
            <a:r>
              <a:rPr lang="en-US" sz="2400" dirty="0">
                <a:solidFill>
                  <a:schemeClr val="tx2"/>
                </a:solidFill>
              </a:rPr>
              <a:t>Delivering this information to the control </a:t>
            </a:r>
            <a:r>
              <a:rPr lang="en-US" sz="2400" dirty="0" err="1">
                <a:solidFill>
                  <a:schemeClr val="tx2"/>
                </a:solidFill>
              </a:rPr>
              <a:t>centre</a:t>
            </a:r>
            <a:r>
              <a:rPr lang="en-US" sz="2400" dirty="0">
                <a:solidFill>
                  <a:schemeClr val="tx2"/>
                </a:solidFill>
              </a:rPr>
              <a:t> in a cost efficient and timely manner is a critical challenge to be addressed in order to build an intelligent smart grid.</a:t>
            </a:r>
            <a:endParaRPr lang="en-IN" sz="2400" dirty="0">
              <a:solidFill>
                <a:schemeClr val="tx2"/>
              </a:solidFill>
            </a:endParaRPr>
          </a:p>
        </p:txBody>
      </p:sp>
    </p:spTree>
    <p:extLst>
      <p:ext uri="{BB962C8B-B14F-4D97-AF65-F5344CB8AC3E}">
        <p14:creationId xmlns:p14="http://schemas.microsoft.com/office/powerpoint/2010/main" val="1927202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D1265-796D-49FB-B60F-15F46668A312}"/>
              </a:ext>
            </a:extLst>
          </p:cNvPr>
          <p:cNvSpPr>
            <a:spLocks noGrp="1"/>
          </p:cNvSpPr>
          <p:nvPr>
            <p:ph type="title"/>
          </p:nvPr>
        </p:nvSpPr>
        <p:spPr>
          <a:xfrm>
            <a:off x="685801" y="809625"/>
            <a:ext cx="10131425" cy="1456267"/>
          </a:xfrm>
        </p:spPr>
        <p:txBody>
          <a:bodyPr/>
          <a:lstStyle/>
          <a:p>
            <a:r>
              <a:rPr lang="en-IN" dirty="0"/>
              <a:t> </a:t>
            </a:r>
            <a:r>
              <a:rPr lang="en-IN" dirty="0" err="1">
                <a:solidFill>
                  <a:schemeClr val="tx2"/>
                </a:solidFill>
              </a:rPr>
              <a:t>EXsiting</a:t>
            </a:r>
            <a:r>
              <a:rPr lang="en-IN" dirty="0"/>
              <a:t> system:</a:t>
            </a:r>
          </a:p>
        </p:txBody>
      </p:sp>
      <p:sp>
        <p:nvSpPr>
          <p:cNvPr id="3" name="Content Placeholder 2">
            <a:extLst>
              <a:ext uri="{FF2B5EF4-FFF2-40B4-BE49-F238E27FC236}">
                <a16:creationId xmlns:a16="http://schemas.microsoft.com/office/drawing/2014/main" id="{77E5FAC1-4590-470D-8C5C-CD24B006300A}"/>
              </a:ext>
            </a:extLst>
          </p:cNvPr>
          <p:cNvSpPr>
            <a:spLocks noGrp="1"/>
          </p:cNvSpPr>
          <p:nvPr>
            <p:ph idx="1"/>
          </p:nvPr>
        </p:nvSpPr>
        <p:spPr>
          <a:xfrm>
            <a:off x="685801" y="2007597"/>
            <a:ext cx="10131425" cy="4137709"/>
          </a:xfrm>
        </p:spPr>
        <p:txBody>
          <a:bodyPr>
            <a:normAutofit/>
          </a:bodyPr>
          <a:lstStyle/>
          <a:p>
            <a:r>
              <a:rPr lang="en-IN" sz="2400" dirty="0">
                <a:solidFill>
                  <a:schemeClr val="tx2"/>
                </a:solidFill>
                <a:effectLst/>
                <a:latin typeface="Times New Roman" panose="02020603050405020304" pitchFamily="18" charset="0"/>
                <a:ea typeface="Times New Roman" panose="02020603050405020304" pitchFamily="18" charset="0"/>
              </a:rPr>
              <a:t>Fault detection is essential to the safe operation of electric power transmission and distribution system. </a:t>
            </a:r>
          </a:p>
          <a:p>
            <a:r>
              <a:rPr lang="en-IN" sz="2400" dirty="0">
                <a:solidFill>
                  <a:schemeClr val="tx2"/>
                </a:solidFill>
                <a:effectLst/>
                <a:latin typeface="Times New Roman" panose="02020603050405020304" pitchFamily="18" charset="0"/>
                <a:ea typeface="Times New Roman" panose="02020603050405020304" pitchFamily="18" charset="0"/>
              </a:rPr>
              <a:t>Without some sort of fault detection the automated removal of short circuits from a </a:t>
            </a:r>
            <a:r>
              <a:rPr lang="en-IN" sz="2400" dirty="0" err="1">
                <a:solidFill>
                  <a:schemeClr val="tx2"/>
                </a:solidFill>
                <a:effectLst/>
                <a:latin typeface="Times New Roman" panose="02020603050405020304" pitchFamily="18" charset="0"/>
                <a:ea typeface="Times New Roman" panose="02020603050405020304" pitchFamily="18" charset="0"/>
              </a:rPr>
              <a:t>Buliding</a:t>
            </a:r>
            <a:r>
              <a:rPr lang="en-IN" sz="2400" dirty="0">
                <a:solidFill>
                  <a:schemeClr val="tx2"/>
                </a:solidFill>
                <a:effectLst/>
                <a:latin typeface="Times New Roman" panose="02020603050405020304" pitchFamily="18" charset="0"/>
                <a:ea typeface="Times New Roman" panose="02020603050405020304" pitchFamily="18" charset="0"/>
              </a:rPr>
              <a:t> in fault detecting system is impossible. </a:t>
            </a:r>
          </a:p>
          <a:p>
            <a:r>
              <a:rPr lang="en-IN" sz="2400" dirty="0">
                <a:solidFill>
                  <a:schemeClr val="tx2"/>
                </a:solidFill>
                <a:effectLst/>
                <a:latin typeface="Times New Roman" panose="02020603050405020304" pitchFamily="18" charset="0"/>
                <a:ea typeface="Times New Roman" panose="02020603050405020304" pitchFamily="18" charset="0"/>
              </a:rPr>
              <a:t>In present systems, there are no simple and effective techniques to automate the fault detection and location.</a:t>
            </a:r>
          </a:p>
          <a:p>
            <a:r>
              <a:rPr lang="en-IN" sz="2400" dirty="0">
                <a:solidFill>
                  <a:schemeClr val="tx2"/>
                </a:solidFill>
                <a:effectLst/>
                <a:latin typeface="Times New Roman" panose="02020603050405020304" pitchFamily="18" charset="0"/>
                <a:ea typeface="Times New Roman" panose="02020603050405020304" pitchFamily="18" charset="0"/>
              </a:rPr>
              <a:t> This process is generally carried out manually as they get information about fault from the side of users. </a:t>
            </a:r>
            <a:endParaRPr lang="en-IN" sz="2400" dirty="0">
              <a:solidFill>
                <a:schemeClr val="tx2"/>
              </a:solidFill>
            </a:endParaRPr>
          </a:p>
        </p:txBody>
      </p:sp>
    </p:spTree>
    <p:extLst>
      <p:ext uri="{BB962C8B-B14F-4D97-AF65-F5344CB8AC3E}">
        <p14:creationId xmlns:p14="http://schemas.microsoft.com/office/powerpoint/2010/main" val="1558144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7FC68-4A8C-4D44-AC0B-49BAA5C0110C}"/>
              </a:ext>
            </a:extLst>
          </p:cNvPr>
          <p:cNvSpPr>
            <a:spLocks noGrp="1"/>
          </p:cNvSpPr>
          <p:nvPr>
            <p:ph type="title"/>
          </p:nvPr>
        </p:nvSpPr>
        <p:spPr>
          <a:xfrm>
            <a:off x="685801" y="971550"/>
            <a:ext cx="10131425" cy="1456267"/>
          </a:xfrm>
        </p:spPr>
        <p:txBody>
          <a:bodyPr/>
          <a:lstStyle/>
          <a:p>
            <a:r>
              <a:rPr lang="en-IN" dirty="0"/>
              <a:t>Proposed system:</a:t>
            </a:r>
          </a:p>
        </p:txBody>
      </p:sp>
      <p:sp>
        <p:nvSpPr>
          <p:cNvPr id="3" name="Content Placeholder 2">
            <a:extLst>
              <a:ext uri="{FF2B5EF4-FFF2-40B4-BE49-F238E27FC236}">
                <a16:creationId xmlns:a16="http://schemas.microsoft.com/office/drawing/2014/main" id="{C2B2EED0-C39A-43DE-8183-32CEAFC76BF2}"/>
              </a:ext>
            </a:extLst>
          </p:cNvPr>
          <p:cNvSpPr>
            <a:spLocks noGrp="1"/>
          </p:cNvSpPr>
          <p:nvPr>
            <p:ph idx="1"/>
          </p:nvPr>
        </p:nvSpPr>
        <p:spPr>
          <a:xfrm>
            <a:off x="560295" y="1887693"/>
            <a:ext cx="10131425" cy="4284507"/>
          </a:xfrm>
        </p:spPr>
        <p:txBody>
          <a:bodyPr>
            <a:normAutofit lnSpcReduction="10000"/>
          </a:bodyPr>
          <a:lstStyle/>
          <a:p>
            <a:endParaRPr lang="en-IN" sz="2000" dirty="0">
              <a:solidFill>
                <a:schemeClr val="accent1">
                  <a:lumMod val="40000"/>
                  <a:lumOff val="60000"/>
                </a:schemeClr>
              </a:solidFill>
              <a:effectLst/>
              <a:latin typeface="Times New Roman" panose="02020603050405020304" pitchFamily="18" charset="0"/>
              <a:ea typeface="Times New Roman" panose="02020603050405020304" pitchFamily="18" charset="0"/>
            </a:endParaRPr>
          </a:p>
          <a:p>
            <a:r>
              <a:rPr lang="en-IN" sz="2600" dirty="0">
                <a:solidFill>
                  <a:schemeClr val="tx2"/>
                </a:solidFill>
                <a:latin typeface="Times New Roman" panose="02020603050405020304" pitchFamily="18" charset="0"/>
                <a:ea typeface="Times New Roman" panose="02020603050405020304" pitchFamily="18" charset="0"/>
              </a:rPr>
              <a:t>The paper consists of underground cable fault detecting system we are going do some modifications on the device for fault detecting and indicating in the building </a:t>
            </a:r>
          </a:p>
          <a:p>
            <a:r>
              <a:rPr lang="en-IN" sz="2600" dirty="0">
                <a:solidFill>
                  <a:schemeClr val="tx2"/>
                </a:solidFill>
                <a:effectLst/>
                <a:latin typeface="Times New Roman" panose="02020603050405020304" pitchFamily="18" charset="0"/>
                <a:ea typeface="Times New Roman" panose="02020603050405020304" pitchFamily="18" charset="0"/>
              </a:rPr>
              <a:t>The paper proposes a very simple, fast efficient and cost-effective approach to identify the fault location in the circuit network. </a:t>
            </a:r>
          </a:p>
          <a:p>
            <a:r>
              <a:rPr lang="en-IN" sz="2600" dirty="0">
                <a:solidFill>
                  <a:schemeClr val="tx2"/>
                </a:solidFill>
                <a:effectLst/>
                <a:latin typeface="Times New Roman" panose="02020603050405020304" pitchFamily="18" charset="0"/>
                <a:ea typeface="Times New Roman" panose="02020603050405020304" pitchFamily="18" charset="0"/>
              </a:rPr>
              <a:t>In this proposed system use of any kind of sensor is absent. Based on the program coded, it senses the voltage drop in the fault line where in it compares with the predefined value for fault condition and sends information to the control centre.</a:t>
            </a:r>
          </a:p>
          <a:p>
            <a:endParaRPr lang="en-IN" sz="2000" dirty="0">
              <a:solidFill>
                <a:schemeClr val="accent1">
                  <a:lumMod val="40000"/>
                  <a:lumOff val="60000"/>
                </a:schemeClr>
              </a:solidFill>
            </a:endParaRPr>
          </a:p>
        </p:txBody>
      </p:sp>
    </p:spTree>
    <p:extLst>
      <p:ext uri="{BB962C8B-B14F-4D97-AF65-F5344CB8AC3E}">
        <p14:creationId xmlns:p14="http://schemas.microsoft.com/office/powerpoint/2010/main" val="3608627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5A5A6-F9A8-4469-9B25-DCFA85472390}"/>
              </a:ext>
            </a:extLst>
          </p:cNvPr>
          <p:cNvSpPr>
            <a:spLocks noGrp="1"/>
          </p:cNvSpPr>
          <p:nvPr>
            <p:ph type="title"/>
          </p:nvPr>
        </p:nvSpPr>
        <p:spPr/>
        <p:txBody>
          <a:bodyPr/>
          <a:lstStyle/>
          <a:p>
            <a:r>
              <a:rPr lang="en-IN" b="1" i="0" dirty="0">
                <a:solidFill>
                  <a:srgbClr val="E6EDF3"/>
                </a:solidFill>
                <a:effectLst/>
                <a:latin typeface="-apple-system"/>
              </a:rPr>
              <a:t>System Components:</a:t>
            </a:r>
            <a:br>
              <a:rPr lang="en-IN" b="1" i="0" dirty="0">
                <a:solidFill>
                  <a:srgbClr val="E6EDF3"/>
                </a:solidFill>
                <a:effectLst/>
                <a:latin typeface="-apple-system"/>
              </a:rPr>
            </a:br>
            <a:endParaRPr lang="en-IN" dirty="0"/>
          </a:p>
        </p:txBody>
      </p:sp>
      <p:sp>
        <p:nvSpPr>
          <p:cNvPr id="4" name="Content Placeholder 3">
            <a:extLst>
              <a:ext uri="{FF2B5EF4-FFF2-40B4-BE49-F238E27FC236}">
                <a16:creationId xmlns:a16="http://schemas.microsoft.com/office/drawing/2014/main" id="{69753D99-1F01-49CC-B1D5-0114D0FD3BF2}"/>
              </a:ext>
            </a:extLst>
          </p:cNvPr>
          <p:cNvSpPr>
            <a:spLocks noGrp="1"/>
          </p:cNvSpPr>
          <p:nvPr>
            <p:ph idx="1"/>
          </p:nvPr>
        </p:nvSpPr>
        <p:spPr>
          <a:xfrm>
            <a:off x="430307" y="1627095"/>
            <a:ext cx="10386920" cy="4164106"/>
          </a:xfrm>
        </p:spPr>
        <p:txBody>
          <a:bodyPr/>
          <a:lstStyle/>
          <a:p>
            <a:pPr algn="l">
              <a:buFont typeface="+mj-lt"/>
              <a:buAutoNum type="arabicPeriod"/>
            </a:pPr>
            <a:r>
              <a:rPr lang="en-IN" sz="2400" b="0" i="0" dirty="0">
                <a:solidFill>
                  <a:srgbClr val="E6EDF3"/>
                </a:solidFill>
                <a:effectLst/>
                <a:latin typeface="-apple-system"/>
              </a:rPr>
              <a:t>Arduino Uno </a:t>
            </a:r>
          </a:p>
          <a:p>
            <a:pPr algn="l">
              <a:buFont typeface="+mj-lt"/>
              <a:buAutoNum type="arabicPeriod"/>
            </a:pPr>
            <a:r>
              <a:rPr lang="en-IN" sz="2400" b="0" i="0" dirty="0">
                <a:solidFill>
                  <a:srgbClr val="E6EDF3"/>
                </a:solidFill>
                <a:effectLst/>
                <a:latin typeface="-apple-system"/>
              </a:rPr>
              <a:t>Current sensing circuit-Combination of resistors and switches</a:t>
            </a:r>
          </a:p>
          <a:p>
            <a:pPr algn="l">
              <a:buFont typeface="+mj-lt"/>
              <a:buAutoNum type="arabicPeriod"/>
            </a:pPr>
            <a:r>
              <a:rPr lang="en-IN" sz="2400" b="0" i="0" dirty="0">
                <a:solidFill>
                  <a:srgbClr val="E6EDF3"/>
                </a:solidFill>
                <a:effectLst/>
                <a:latin typeface="-apple-system"/>
              </a:rPr>
              <a:t>1kilo ohm resistor</a:t>
            </a:r>
          </a:p>
          <a:p>
            <a:pPr algn="l">
              <a:buFont typeface="+mj-lt"/>
              <a:buAutoNum type="arabicPeriod"/>
            </a:pPr>
            <a:r>
              <a:rPr lang="en-IN" sz="2400" dirty="0">
                <a:solidFill>
                  <a:srgbClr val="E6EDF3"/>
                </a:solidFill>
                <a:latin typeface="-apple-system"/>
              </a:rPr>
              <a:t>Switch</a:t>
            </a:r>
            <a:r>
              <a:rPr lang="en-IN" sz="2400" b="0" i="0" dirty="0">
                <a:solidFill>
                  <a:srgbClr val="E6EDF3"/>
                </a:solidFill>
                <a:effectLst/>
                <a:latin typeface="-apple-system"/>
              </a:rPr>
              <a:t> button </a:t>
            </a:r>
          </a:p>
          <a:p>
            <a:pPr algn="l">
              <a:buFont typeface="+mj-lt"/>
              <a:buAutoNum type="arabicPeriod"/>
            </a:pPr>
            <a:r>
              <a:rPr lang="en-IN" sz="2400" b="0" i="0" dirty="0">
                <a:solidFill>
                  <a:srgbClr val="E6EDF3"/>
                </a:solidFill>
                <a:effectLst/>
                <a:latin typeface="-apple-system"/>
              </a:rPr>
              <a:t>Double Relays </a:t>
            </a:r>
            <a:endParaRPr lang="en-IN" sz="2400" b="0" i="0" u="none" strike="noStrike" dirty="0">
              <a:solidFill>
                <a:srgbClr val="E6EDF3"/>
              </a:solidFill>
              <a:effectLst/>
              <a:latin typeface="-apple-system"/>
            </a:endParaRPr>
          </a:p>
          <a:p>
            <a:pPr>
              <a:buFont typeface="+mj-lt"/>
              <a:buAutoNum type="arabicPeriod"/>
            </a:pPr>
            <a:r>
              <a:rPr lang="en-IN" sz="2400" dirty="0"/>
              <a:t>Display 12*6</a:t>
            </a:r>
          </a:p>
          <a:p>
            <a:pPr>
              <a:buFont typeface="+mj-lt"/>
              <a:buAutoNum type="arabicPeriod"/>
            </a:pPr>
            <a:r>
              <a:rPr lang="en-IN" sz="2400" dirty="0"/>
              <a:t>Voltage Adapter(5v)</a:t>
            </a:r>
          </a:p>
          <a:p>
            <a:pPr algn="l">
              <a:buFont typeface="+mj-lt"/>
              <a:buAutoNum type="arabicPeriod"/>
            </a:pPr>
            <a:endParaRPr lang="en-IN" sz="2400" b="0" i="0" dirty="0">
              <a:solidFill>
                <a:srgbClr val="E6EDF3"/>
              </a:solidFill>
              <a:effectLst/>
              <a:latin typeface="-apple-system"/>
            </a:endParaRPr>
          </a:p>
        </p:txBody>
      </p:sp>
    </p:spTree>
    <p:extLst>
      <p:ext uri="{BB962C8B-B14F-4D97-AF65-F5344CB8AC3E}">
        <p14:creationId xmlns:p14="http://schemas.microsoft.com/office/powerpoint/2010/main" val="1564437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40C553-E6B8-407D-8E67-BB2BA9264FCD}"/>
              </a:ext>
            </a:extLst>
          </p:cNvPr>
          <p:cNvSpPr txBox="1"/>
          <p:nvPr/>
        </p:nvSpPr>
        <p:spPr>
          <a:xfrm>
            <a:off x="1010651" y="737935"/>
            <a:ext cx="4347412" cy="646331"/>
          </a:xfrm>
          <a:prstGeom prst="rect">
            <a:avLst/>
          </a:prstGeom>
          <a:noFill/>
        </p:spPr>
        <p:txBody>
          <a:bodyPr wrap="square" rtlCol="0">
            <a:spAutoFit/>
          </a:bodyPr>
          <a:lstStyle/>
          <a:p>
            <a:r>
              <a:rPr lang="en-IN" sz="3600" dirty="0"/>
              <a:t>BLOCK DIAGRAM:</a:t>
            </a:r>
          </a:p>
        </p:txBody>
      </p:sp>
      <p:pic>
        <p:nvPicPr>
          <p:cNvPr id="3" name="Picture 2">
            <a:extLst>
              <a:ext uri="{FF2B5EF4-FFF2-40B4-BE49-F238E27FC236}">
                <a16:creationId xmlns:a16="http://schemas.microsoft.com/office/drawing/2014/main" id="{9928CB70-72C0-4B29-BA58-EC7347D437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7299" y="1547743"/>
            <a:ext cx="5977402" cy="457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1950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326</TotalTime>
  <Words>812</Words>
  <Application>Microsoft Office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-apple-system</vt:lpstr>
      <vt:lpstr>Arial</vt:lpstr>
      <vt:lpstr>Arial Black</vt:lpstr>
      <vt:lpstr>Calibri</vt:lpstr>
      <vt:lpstr>Calibri Light</vt:lpstr>
      <vt:lpstr>Times New Roman</vt:lpstr>
      <vt:lpstr>Celestial</vt:lpstr>
      <vt:lpstr>IOT BASED FAULT DETECTING AND INDICATION SYSTEM</vt:lpstr>
      <vt:lpstr>.</vt:lpstr>
      <vt:lpstr>ABSTRACT:</vt:lpstr>
      <vt:lpstr>INTRODUCTION TO PROJECT:</vt:lpstr>
      <vt:lpstr>Problem definition:</vt:lpstr>
      <vt:lpstr> EXsiting system:</vt:lpstr>
      <vt:lpstr>Proposed system:</vt:lpstr>
      <vt:lpstr>System Components: </vt:lpstr>
      <vt:lpstr>PowerPoint Presentation</vt:lpstr>
      <vt:lpstr>System overview:</vt:lpstr>
      <vt:lpstr>Power supply module:</vt:lpstr>
      <vt:lpstr>Circuit diagram:</vt:lpstr>
      <vt:lpstr>Circuit diagram:</vt:lpstr>
      <vt:lpstr> ADVANTAGES: </vt:lpstr>
      <vt:lpstr>Bill of Quantities: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smart sakthi</dc:creator>
  <cp:lastModifiedBy>smart sakthi</cp:lastModifiedBy>
  <cp:revision>7</cp:revision>
  <dcterms:created xsi:type="dcterms:W3CDTF">2023-02-02T13:05:37Z</dcterms:created>
  <dcterms:modified xsi:type="dcterms:W3CDTF">2023-05-01T17:25:19Z</dcterms:modified>
</cp:coreProperties>
</file>