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1" r:id="rId6"/>
    <p:sldId id="262" r:id="rId7"/>
    <p:sldId id="259" r:id="rId8"/>
    <p:sldId id="263" r:id="rId9"/>
    <p:sldId id="264" r:id="rId10"/>
    <p:sldId id="265" r:id="rId11"/>
    <p:sldId id="266" r:id="rId12"/>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97" autoAdjust="0"/>
  </p:normalViewPr>
  <p:slideViewPr>
    <p:cSldViewPr>
      <p:cViewPr>
        <p:scale>
          <a:sx n="75" d="100"/>
          <a:sy n="75" d="100"/>
        </p:scale>
        <p:origin x="-1517"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F732D-63CE-4337-A1B0-D2B0DB181E96}" type="datetimeFigureOut">
              <a:rPr lang="en-GB" smtClean="0"/>
              <a:t>21/03/2018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F90BC6-0E19-40CE-93ED-370F5C223ABB}" type="slidenum">
              <a:rPr lang="en-GB" smtClean="0"/>
              <a:t>‹#›</a:t>
            </a:fld>
            <a:endParaRPr lang="en-GB"/>
          </a:p>
        </p:txBody>
      </p:sp>
    </p:spTree>
    <p:extLst>
      <p:ext uri="{BB962C8B-B14F-4D97-AF65-F5344CB8AC3E}">
        <p14:creationId xmlns:p14="http://schemas.microsoft.com/office/powerpoint/2010/main" val="196487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students will try to create the system as shown in the picture.</a:t>
            </a:r>
          </a:p>
          <a:p>
            <a:r>
              <a:rPr lang="en-GB" dirty="0" smtClean="0"/>
              <a:t>A</a:t>
            </a:r>
            <a:r>
              <a:rPr lang="en-GB" baseline="0" dirty="0" smtClean="0"/>
              <a:t> web application will be created in the cloud (or on a local machine depending on the amount of time available). </a:t>
            </a:r>
          </a:p>
          <a:p>
            <a:r>
              <a:rPr lang="en-GB" baseline="0" dirty="0" smtClean="0"/>
              <a:t>Users can access the </a:t>
            </a:r>
            <a:r>
              <a:rPr lang="en-GB" baseline="0" dirty="0" err="1" smtClean="0"/>
              <a:t>webapp</a:t>
            </a:r>
            <a:r>
              <a:rPr lang="en-GB" baseline="0" dirty="0" smtClean="0"/>
              <a:t> using there own devices. The CV itself will actively talk with the </a:t>
            </a:r>
            <a:r>
              <a:rPr lang="en-GB" baseline="0" dirty="0" err="1" smtClean="0"/>
              <a:t>webapp</a:t>
            </a:r>
            <a:r>
              <a:rPr lang="en-GB" baseline="0" dirty="0" smtClean="0"/>
              <a:t> to receive commands and to post its status.</a:t>
            </a:r>
            <a:endParaRPr lang="en-GB" dirty="0"/>
          </a:p>
        </p:txBody>
      </p:sp>
      <p:sp>
        <p:nvSpPr>
          <p:cNvPr id="4" name="Slide Number Placeholder 3"/>
          <p:cNvSpPr>
            <a:spLocks noGrp="1"/>
          </p:cNvSpPr>
          <p:nvPr>
            <p:ph type="sldNum" sz="quarter" idx="10"/>
          </p:nvPr>
        </p:nvSpPr>
        <p:spPr/>
        <p:txBody>
          <a:bodyPr/>
          <a:lstStyle/>
          <a:p>
            <a:fld id="{97F90BC6-0E19-40CE-93ED-370F5C223ABB}" type="slidenum">
              <a:rPr lang="en-GB" smtClean="0"/>
              <a:t>7</a:t>
            </a:fld>
            <a:endParaRPr lang="en-GB"/>
          </a:p>
        </p:txBody>
      </p:sp>
    </p:spTree>
    <p:extLst>
      <p:ext uri="{BB962C8B-B14F-4D97-AF65-F5344CB8AC3E}">
        <p14:creationId xmlns:p14="http://schemas.microsoft.com/office/powerpoint/2010/main" val="1517781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don’t buy x amount of CVs we will instead use a </a:t>
            </a:r>
            <a:r>
              <a:rPr lang="en-GB" dirty="0" err="1" smtClean="0"/>
              <a:t>raspberri</a:t>
            </a:r>
            <a:r>
              <a:rPr lang="en-GB" dirty="0" smtClean="0"/>
              <a:t> pi to simulate</a:t>
            </a:r>
            <a:r>
              <a:rPr lang="en-GB" baseline="0" dirty="0" smtClean="0"/>
              <a:t> a cv. There is also a simulator which can run </a:t>
            </a:r>
            <a:r>
              <a:rPr lang="en-GB" baseline="0" dirty="0" smtClean="0"/>
              <a:t>locally </a:t>
            </a:r>
            <a:r>
              <a:rPr lang="en-GB" baseline="0" dirty="0" smtClean="0"/>
              <a:t>on the students laptop.</a:t>
            </a:r>
          </a:p>
        </p:txBody>
      </p:sp>
      <p:sp>
        <p:nvSpPr>
          <p:cNvPr id="4" name="Slide Number Placeholder 3"/>
          <p:cNvSpPr>
            <a:spLocks noGrp="1"/>
          </p:cNvSpPr>
          <p:nvPr>
            <p:ph type="sldNum" sz="quarter" idx="10"/>
          </p:nvPr>
        </p:nvSpPr>
        <p:spPr/>
        <p:txBody>
          <a:bodyPr/>
          <a:lstStyle/>
          <a:p>
            <a:fld id="{97F90BC6-0E19-40CE-93ED-370F5C223ABB}" type="slidenum">
              <a:rPr lang="en-GB" smtClean="0"/>
              <a:t>8</a:t>
            </a:fld>
            <a:endParaRPr lang="en-GB"/>
          </a:p>
        </p:txBody>
      </p:sp>
    </p:spTree>
    <p:extLst>
      <p:ext uri="{BB962C8B-B14F-4D97-AF65-F5344CB8AC3E}">
        <p14:creationId xmlns:p14="http://schemas.microsoft.com/office/powerpoint/2010/main" val="3399703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pi a CV simulator is running. The students will need to build a CV operating</a:t>
            </a:r>
            <a:r>
              <a:rPr lang="en-GB" baseline="0" dirty="0" smtClean="0"/>
              <a:t> system which is able to communicate to the cv simulator using </a:t>
            </a:r>
            <a:r>
              <a:rPr lang="en-GB" baseline="0" dirty="0" err="1" smtClean="0"/>
              <a:t>tcp</a:t>
            </a:r>
            <a:r>
              <a:rPr lang="en-GB" baseline="0" dirty="0" smtClean="0"/>
              <a:t>/</a:t>
            </a:r>
            <a:r>
              <a:rPr lang="en-GB" baseline="0" dirty="0" err="1" smtClean="0"/>
              <a:t>ip</a:t>
            </a:r>
            <a:r>
              <a:rPr lang="en-GB" baseline="0" dirty="0" smtClean="0"/>
              <a:t> (The interface documentation will be provided to the students). The CV OS will need to communicate to the Azure cloud using http rest </a:t>
            </a:r>
            <a:r>
              <a:rPr lang="en-GB" baseline="0" dirty="0" err="1" smtClean="0"/>
              <a:t>json</a:t>
            </a:r>
            <a:r>
              <a:rPr lang="en-GB" baseline="0" dirty="0" smtClean="0"/>
              <a:t>. This interface will be documented by the students. It is not allowed to have a bi directional connection. This is also shown in the picture.</a:t>
            </a:r>
          </a:p>
          <a:p>
            <a:r>
              <a:rPr lang="en-GB" baseline="0" dirty="0" smtClean="0"/>
              <a:t>The students will need to create two different </a:t>
            </a:r>
            <a:r>
              <a:rPr lang="en-GB" baseline="0" dirty="0" err="1" smtClean="0"/>
              <a:t>webapps</a:t>
            </a:r>
            <a:r>
              <a:rPr lang="en-GB" baseline="0" dirty="0" smtClean="0"/>
              <a:t>. One for the customer and one for the client to manage the system.</a:t>
            </a:r>
          </a:p>
          <a:p>
            <a:endParaRPr lang="en-GB" baseline="0" dirty="0" smtClean="0"/>
          </a:p>
          <a:p>
            <a:r>
              <a:rPr lang="en-GB" baseline="0" dirty="0" smtClean="0"/>
              <a:t>Which functionality will be delivered at the end of the use case is unknown as this depends highly on the individual students in the masterclass.</a:t>
            </a:r>
          </a:p>
          <a:p>
            <a:endParaRPr lang="en-GB" dirty="0"/>
          </a:p>
        </p:txBody>
      </p:sp>
      <p:sp>
        <p:nvSpPr>
          <p:cNvPr id="4" name="Slide Number Placeholder 3"/>
          <p:cNvSpPr>
            <a:spLocks noGrp="1"/>
          </p:cNvSpPr>
          <p:nvPr>
            <p:ph type="sldNum" sz="quarter" idx="10"/>
          </p:nvPr>
        </p:nvSpPr>
        <p:spPr/>
        <p:txBody>
          <a:bodyPr/>
          <a:lstStyle/>
          <a:p>
            <a:fld id="{97F90BC6-0E19-40CE-93ED-370F5C223ABB}" type="slidenum">
              <a:rPr lang="en-GB" smtClean="0"/>
              <a:t>9</a:t>
            </a:fld>
            <a:endParaRPr lang="en-GB"/>
          </a:p>
        </p:txBody>
      </p:sp>
    </p:spTree>
    <p:extLst>
      <p:ext uri="{BB962C8B-B14F-4D97-AF65-F5344CB8AC3E}">
        <p14:creationId xmlns:p14="http://schemas.microsoft.com/office/powerpoint/2010/main" val="171288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N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p>
            <a:fld id="{07886043-E463-4BE6-8C2D-D1741D2485CB}" type="datetimeFigureOut">
              <a:rPr lang="nl-NL" smtClean="0"/>
              <a:t>21-3-2018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9656810-8DC3-41F1-BF99-0C5514625308}" type="slidenum">
              <a:rPr lang="nl-NL" smtClean="0"/>
              <a:t>‹#›</a:t>
            </a:fld>
            <a:endParaRPr lang="nl-NL"/>
          </a:p>
        </p:txBody>
      </p:sp>
    </p:spTree>
    <p:extLst>
      <p:ext uri="{BB962C8B-B14F-4D97-AF65-F5344CB8AC3E}">
        <p14:creationId xmlns:p14="http://schemas.microsoft.com/office/powerpoint/2010/main" val="347608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07886043-E463-4BE6-8C2D-D1741D2485CB}" type="datetimeFigureOut">
              <a:rPr lang="nl-NL" smtClean="0"/>
              <a:t>21-3-2018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9656810-8DC3-41F1-BF99-0C5514625308}" type="slidenum">
              <a:rPr lang="nl-NL" smtClean="0"/>
              <a:t>‹#›</a:t>
            </a:fld>
            <a:endParaRPr lang="nl-NL"/>
          </a:p>
        </p:txBody>
      </p:sp>
    </p:spTree>
    <p:extLst>
      <p:ext uri="{BB962C8B-B14F-4D97-AF65-F5344CB8AC3E}">
        <p14:creationId xmlns:p14="http://schemas.microsoft.com/office/powerpoint/2010/main" val="24938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07886043-E463-4BE6-8C2D-D1741D2485CB}" type="datetimeFigureOut">
              <a:rPr lang="nl-NL" smtClean="0"/>
              <a:t>21-3-2018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9656810-8DC3-41F1-BF99-0C5514625308}" type="slidenum">
              <a:rPr lang="nl-NL" smtClean="0"/>
              <a:t>‹#›</a:t>
            </a:fld>
            <a:endParaRPr lang="nl-NL"/>
          </a:p>
        </p:txBody>
      </p:sp>
    </p:spTree>
    <p:extLst>
      <p:ext uri="{BB962C8B-B14F-4D97-AF65-F5344CB8AC3E}">
        <p14:creationId xmlns:p14="http://schemas.microsoft.com/office/powerpoint/2010/main" val="192610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07886043-E463-4BE6-8C2D-D1741D2485CB}" type="datetimeFigureOut">
              <a:rPr lang="nl-NL" smtClean="0"/>
              <a:t>21-3-2018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9656810-8DC3-41F1-BF99-0C5514625308}" type="slidenum">
              <a:rPr lang="nl-NL" smtClean="0"/>
              <a:t>‹#›</a:t>
            </a:fld>
            <a:endParaRPr lang="nl-NL"/>
          </a:p>
        </p:txBody>
      </p:sp>
    </p:spTree>
    <p:extLst>
      <p:ext uri="{BB962C8B-B14F-4D97-AF65-F5344CB8AC3E}">
        <p14:creationId xmlns:p14="http://schemas.microsoft.com/office/powerpoint/2010/main" val="205086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886043-E463-4BE6-8C2D-D1741D2485CB}" type="datetimeFigureOut">
              <a:rPr lang="nl-NL" smtClean="0"/>
              <a:t>21-3-2018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9656810-8DC3-41F1-BF99-0C5514625308}" type="slidenum">
              <a:rPr lang="nl-NL" smtClean="0"/>
              <a:t>‹#›</a:t>
            </a:fld>
            <a:endParaRPr lang="nl-NL"/>
          </a:p>
        </p:txBody>
      </p:sp>
    </p:spTree>
    <p:extLst>
      <p:ext uri="{BB962C8B-B14F-4D97-AF65-F5344CB8AC3E}">
        <p14:creationId xmlns:p14="http://schemas.microsoft.com/office/powerpoint/2010/main" val="294929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07886043-E463-4BE6-8C2D-D1741D2485CB}" type="datetimeFigureOut">
              <a:rPr lang="nl-NL" smtClean="0"/>
              <a:t>21-3-2018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9656810-8DC3-41F1-BF99-0C5514625308}" type="slidenum">
              <a:rPr lang="nl-NL" smtClean="0"/>
              <a:t>‹#›</a:t>
            </a:fld>
            <a:endParaRPr lang="nl-NL"/>
          </a:p>
        </p:txBody>
      </p:sp>
    </p:spTree>
    <p:extLst>
      <p:ext uri="{BB962C8B-B14F-4D97-AF65-F5344CB8AC3E}">
        <p14:creationId xmlns:p14="http://schemas.microsoft.com/office/powerpoint/2010/main" val="305218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07886043-E463-4BE6-8C2D-D1741D2485CB}" type="datetimeFigureOut">
              <a:rPr lang="nl-NL" smtClean="0"/>
              <a:t>21-3-2018</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9656810-8DC3-41F1-BF99-0C5514625308}" type="slidenum">
              <a:rPr lang="nl-NL" smtClean="0"/>
              <a:t>‹#›</a:t>
            </a:fld>
            <a:endParaRPr lang="nl-NL"/>
          </a:p>
        </p:txBody>
      </p:sp>
    </p:spTree>
    <p:extLst>
      <p:ext uri="{BB962C8B-B14F-4D97-AF65-F5344CB8AC3E}">
        <p14:creationId xmlns:p14="http://schemas.microsoft.com/office/powerpoint/2010/main" val="213754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07886043-E463-4BE6-8C2D-D1741D2485CB}" type="datetimeFigureOut">
              <a:rPr lang="nl-NL" smtClean="0"/>
              <a:t>21-3-2018</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9656810-8DC3-41F1-BF99-0C5514625308}" type="slidenum">
              <a:rPr lang="nl-NL" smtClean="0"/>
              <a:t>‹#›</a:t>
            </a:fld>
            <a:endParaRPr lang="nl-NL"/>
          </a:p>
        </p:txBody>
      </p:sp>
    </p:spTree>
    <p:extLst>
      <p:ext uri="{BB962C8B-B14F-4D97-AF65-F5344CB8AC3E}">
        <p14:creationId xmlns:p14="http://schemas.microsoft.com/office/powerpoint/2010/main" val="383659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86043-E463-4BE6-8C2D-D1741D2485CB}" type="datetimeFigureOut">
              <a:rPr lang="nl-NL" smtClean="0"/>
              <a:t>21-3-2018</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C9656810-8DC3-41F1-BF99-0C5514625308}" type="slidenum">
              <a:rPr lang="nl-NL" smtClean="0"/>
              <a:t>‹#›</a:t>
            </a:fld>
            <a:endParaRPr lang="nl-NL"/>
          </a:p>
        </p:txBody>
      </p:sp>
    </p:spTree>
    <p:extLst>
      <p:ext uri="{BB962C8B-B14F-4D97-AF65-F5344CB8AC3E}">
        <p14:creationId xmlns:p14="http://schemas.microsoft.com/office/powerpoint/2010/main" val="2775907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886043-E463-4BE6-8C2D-D1741D2485CB}" type="datetimeFigureOut">
              <a:rPr lang="nl-NL" smtClean="0"/>
              <a:t>21-3-2018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9656810-8DC3-41F1-BF99-0C5514625308}" type="slidenum">
              <a:rPr lang="nl-NL" smtClean="0"/>
              <a:t>‹#›</a:t>
            </a:fld>
            <a:endParaRPr lang="nl-NL"/>
          </a:p>
        </p:txBody>
      </p:sp>
    </p:spTree>
    <p:extLst>
      <p:ext uri="{BB962C8B-B14F-4D97-AF65-F5344CB8AC3E}">
        <p14:creationId xmlns:p14="http://schemas.microsoft.com/office/powerpoint/2010/main" val="3907947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886043-E463-4BE6-8C2D-D1741D2485CB}" type="datetimeFigureOut">
              <a:rPr lang="nl-NL" smtClean="0"/>
              <a:t>21-3-2018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9656810-8DC3-41F1-BF99-0C5514625308}" type="slidenum">
              <a:rPr lang="nl-NL" smtClean="0"/>
              <a:t>‹#›</a:t>
            </a:fld>
            <a:endParaRPr lang="nl-NL"/>
          </a:p>
        </p:txBody>
      </p:sp>
    </p:spTree>
    <p:extLst>
      <p:ext uri="{BB962C8B-B14F-4D97-AF65-F5344CB8AC3E}">
        <p14:creationId xmlns:p14="http://schemas.microsoft.com/office/powerpoint/2010/main" val="2837428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86043-E463-4BE6-8C2D-D1741D2485CB}" type="datetimeFigureOut">
              <a:rPr lang="nl-NL" smtClean="0"/>
              <a:t>21-3-2018</a:t>
            </a:fld>
            <a:endParaRPr lang="nl-N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56810-8DC3-41F1-BF99-0C5514625308}" type="slidenum">
              <a:rPr lang="nl-NL" smtClean="0"/>
              <a:t>‹#›</a:t>
            </a:fld>
            <a:endParaRPr lang="nl-NL"/>
          </a:p>
        </p:txBody>
      </p:sp>
    </p:spTree>
    <p:extLst>
      <p:ext uri="{BB962C8B-B14F-4D97-AF65-F5344CB8AC3E}">
        <p14:creationId xmlns:p14="http://schemas.microsoft.com/office/powerpoint/2010/main" val="3988541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entral hea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80" y="7937"/>
            <a:ext cx="9252520" cy="565432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80442"/>
            <a:ext cx="9252520" cy="6930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691680" y="3971176"/>
            <a:ext cx="543578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rPr>
              <a:t>Casus : SMART CV</a:t>
            </a:r>
            <a:endParaRPr lang="nl-NL" sz="5400" b="1" cap="none" spc="50" dirty="0">
              <a:ln w="11430"/>
              <a:gradFill>
                <a:gsLst>
                  <a:gs pos="25000">
                    <a:schemeClr val="accent2">
                      <a:satMod val="155000"/>
                    </a:schemeClr>
                  </a:gs>
                  <a:gs pos="100000">
                    <a:schemeClr val="accent2">
                      <a:shade val="45000"/>
                      <a:satMod val="165000"/>
                    </a:schemeClr>
                  </a:gs>
                </a:gsLst>
                <a:lin ang="5400000"/>
              </a:gradFill>
            </a:endParaRPr>
          </a:p>
        </p:txBody>
      </p:sp>
      <p:sp>
        <p:nvSpPr>
          <p:cNvPr id="6" name="AutoShape 4" descr="Image result for 01010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 name="AutoShape 6" descr="Image result for 01010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 name="AutoShape 8" descr="Image result for 01010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 name="AutoShape 10" descr="Image result for 010101"/>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 name="AutoShape 12" descr="Image result for 010101"/>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Tree>
    <p:extLst>
      <p:ext uri="{BB962C8B-B14F-4D97-AF65-F5344CB8AC3E}">
        <p14:creationId xmlns:p14="http://schemas.microsoft.com/office/powerpoint/2010/main" val="2482544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Component overzicht</a:t>
            </a:r>
            <a:endParaRPr lang="nl-NL" dirty="0"/>
          </a:p>
        </p:txBody>
      </p:sp>
      <p:sp>
        <p:nvSpPr>
          <p:cNvPr id="3" name="Content Placeholder 2"/>
          <p:cNvSpPr>
            <a:spLocks noGrp="1"/>
          </p:cNvSpPr>
          <p:nvPr>
            <p:ph idx="1"/>
          </p:nvPr>
        </p:nvSpPr>
        <p:spPr/>
        <p:txBody>
          <a:bodyPr>
            <a:normAutofit fontScale="85000" lnSpcReduction="20000"/>
          </a:bodyPr>
          <a:lstStyle/>
          <a:p>
            <a:r>
              <a:rPr lang="nl-NL" dirty="0" smtClean="0"/>
              <a:t>Simulator: wordt geleverd door SBP en simuleert de bewegingssensor, deursensor, CV ketel brander, waterpomp.</a:t>
            </a:r>
          </a:p>
          <a:p>
            <a:r>
              <a:rPr lang="nl-NL" dirty="0" smtClean="0"/>
              <a:t>OS: </a:t>
            </a:r>
          </a:p>
          <a:p>
            <a:pPr lvl="1"/>
            <a:r>
              <a:rPr lang="nl-NL" dirty="0" smtClean="0"/>
              <a:t>Verzorgt het verwerken van ingevoerde temperatuur programma (08:00-12:00 22</a:t>
            </a:r>
            <a:r>
              <a:rPr lang="nl-NL" baseline="30000" dirty="0" smtClean="0"/>
              <a:t>o</a:t>
            </a:r>
            <a:r>
              <a:rPr lang="nl-NL" dirty="0" smtClean="0"/>
              <a:t> ).</a:t>
            </a:r>
          </a:p>
          <a:p>
            <a:pPr lvl="1"/>
            <a:r>
              <a:rPr lang="nl-NL" dirty="0" smtClean="0"/>
              <a:t>Communiceert verbruik en sensor informatie naar backend systeem</a:t>
            </a:r>
          </a:p>
          <a:p>
            <a:r>
              <a:rPr lang="nl-NL" dirty="0" smtClean="0"/>
              <a:t>Backend </a:t>
            </a:r>
            <a:r>
              <a:rPr lang="nl-NL" dirty="0" smtClean="0"/>
              <a:t>systeem:</a:t>
            </a:r>
          </a:p>
          <a:p>
            <a:pPr lvl="1"/>
            <a:r>
              <a:rPr lang="nl-NL" dirty="0" smtClean="0"/>
              <a:t>Invoer temperatuur programma</a:t>
            </a:r>
          </a:p>
          <a:p>
            <a:pPr lvl="1"/>
            <a:r>
              <a:rPr lang="nl-NL" dirty="0" smtClean="0"/>
              <a:t>Overzicht huidige toestand door klant SBP</a:t>
            </a:r>
          </a:p>
          <a:p>
            <a:pPr lvl="1"/>
            <a:r>
              <a:rPr lang="nl-NL" dirty="0" smtClean="0"/>
              <a:t>Totaal overzicht over alle installatie door beheerder SBP</a:t>
            </a:r>
          </a:p>
          <a:p>
            <a:pPr marL="0" indent="0">
              <a:buNone/>
            </a:pPr>
            <a:endParaRPr lang="nl-NL" dirty="0"/>
          </a:p>
        </p:txBody>
      </p:sp>
    </p:spTree>
    <p:extLst>
      <p:ext uri="{BB962C8B-B14F-4D97-AF65-F5344CB8AC3E}">
        <p14:creationId xmlns:p14="http://schemas.microsoft.com/office/powerpoint/2010/main" val="776160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Project tijdslijnen</a:t>
            </a:r>
            <a:endParaRPr lang="nl-NL" dirty="0"/>
          </a:p>
        </p:txBody>
      </p:sp>
      <p:sp>
        <p:nvSpPr>
          <p:cNvPr id="3" name="Content Placeholder 2"/>
          <p:cNvSpPr>
            <a:spLocks noGrp="1"/>
          </p:cNvSpPr>
          <p:nvPr>
            <p:ph idx="1"/>
          </p:nvPr>
        </p:nvSpPr>
        <p:spPr/>
        <p:txBody>
          <a:bodyPr/>
          <a:lstStyle/>
          <a:p>
            <a:endParaRPr lang="nl-NL"/>
          </a:p>
        </p:txBody>
      </p:sp>
    </p:spTree>
    <p:extLst>
      <p:ext uri="{BB962C8B-B14F-4D97-AF65-F5344CB8AC3E}">
        <p14:creationId xmlns:p14="http://schemas.microsoft.com/office/powerpoint/2010/main" val="234463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Klant: SBP Bungalowparken </a:t>
            </a:r>
            <a:endParaRPr lang="nl-NL" dirty="0"/>
          </a:p>
        </p:txBody>
      </p:sp>
      <p:pic>
        <p:nvPicPr>
          <p:cNvPr id="2052"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252520" cy="693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766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bungalow inrich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4" y="1"/>
            <a:ext cx="21736266" cy="72454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solidFill>
            <a:schemeClr val="bg1">
              <a:alpha val="80000"/>
            </a:schemeClr>
          </a:solidFill>
        </p:spPr>
        <p:txBody>
          <a:bodyPr/>
          <a:lstStyle/>
          <a:p>
            <a:r>
              <a:rPr lang="nl-NL" dirty="0" smtClean="0"/>
              <a:t>SBP Bungalowparken</a:t>
            </a:r>
            <a:endParaRPr lang="nl-NL" dirty="0"/>
          </a:p>
        </p:txBody>
      </p:sp>
      <p:sp>
        <p:nvSpPr>
          <p:cNvPr id="3" name="Content Placeholder 2"/>
          <p:cNvSpPr>
            <a:spLocks noGrp="1"/>
          </p:cNvSpPr>
          <p:nvPr>
            <p:ph idx="1"/>
          </p:nvPr>
        </p:nvSpPr>
        <p:spPr>
          <a:xfrm>
            <a:off x="457200" y="1600200"/>
            <a:ext cx="8229600" cy="2209799"/>
          </a:xfrm>
          <a:solidFill>
            <a:schemeClr val="bg1">
              <a:alpha val="79000"/>
            </a:schemeClr>
          </a:solidFill>
        </p:spPr>
        <p:txBody>
          <a:bodyPr>
            <a:normAutofit/>
          </a:bodyPr>
          <a:lstStyle/>
          <a:p>
            <a:pPr marL="0" indent="0">
              <a:buNone/>
            </a:pPr>
            <a:r>
              <a:rPr lang="nl-NL" sz="2200" dirty="0" smtClean="0"/>
              <a:t>Al meer dan veertig jaar is SBP onbetwist marktleider in de markt voor korte vakanties in ruim opgezette parken middenin de natuur. Als koploper in de recreatiebranche investeert het bedrijf voortdurend in vernieuwing om elk jaar een aanbod te bieden dat perfect aansluit op de wensen van haar gasten. De kwaliteitseisen van het concern zijn in alle opzichten toonaangevend in de recreatiebranche.</a:t>
            </a:r>
          </a:p>
          <a:p>
            <a:endParaRPr lang="nl-NL" dirty="0" smtClean="0"/>
          </a:p>
          <a:p>
            <a:pPr marL="0" indent="0">
              <a:buNone/>
            </a:pPr>
            <a:endParaRPr lang="nl-NL" dirty="0"/>
          </a:p>
          <a:p>
            <a:endParaRPr lang="nl-NL" dirty="0" smtClean="0"/>
          </a:p>
        </p:txBody>
      </p:sp>
      <p:sp>
        <p:nvSpPr>
          <p:cNvPr id="6" name="Rectangle 5"/>
          <p:cNvSpPr/>
          <p:nvPr/>
        </p:nvSpPr>
        <p:spPr>
          <a:xfrm>
            <a:off x="395536" y="5527711"/>
            <a:ext cx="8078686" cy="923330"/>
          </a:xfrm>
          <a:prstGeom prst="rect">
            <a:avLst/>
          </a:prstGeom>
          <a:noFill/>
        </p:spPr>
        <p:txBody>
          <a:bodyPr wrap="none" lIns="91440" tIns="45720" rIns="91440" bIns="45720">
            <a:spAutoFit/>
          </a:bodyPr>
          <a:lstStyle/>
          <a:p>
            <a:pPr algn="ctr"/>
            <a:r>
              <a:rPr lang="en-US" sz="5400" b="0" i="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r>
              <a:rPr lang="en-US" sz="5400" b="0" i="1"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Jij</a:t>
            </a:r>
            <a:r>
              <a:rPr lang="en-US" sz="5400" b="0" i="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5400" b="0" i="1"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geniet</a:t>
            </a:r>
            <a:r>
              <a:rPr lang="en-US" sz="5400" b="0" i="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5400" b="0" i="1"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wij</a:t>
            </a:r>
            <a:r>
              <a:rPr lang="en-US" sz="5400" b="0" i="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5400" b="0" i="1"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doen</a:t>
            </a:r>
            <a:r>
              <a:rPr lang="en-US" sz="5400" b="0" i="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de rest”</a:t>
            </a:r>
            <a:endParaRPr lang="en-US" sz="5400" b="0" i="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957450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bungalow inricht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3" y="2760884"/>
            <a:ext cx="4032448" cy="318839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To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448" y="2729829"/>
            <a:ext cx="4629150" cy="32194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807564" y="332656"/>
            <a:ext cx="5544616" cy="4524315"/>
          </a:xfrm>
          <a:prstGeom prst="rect">
            <a:avLst/>
          </a:prstGeom>
        </p:spPr>
        <p:txBody>
          <a:bodyPr wrap="square">
            <a:spAutoFit/>
          </a:bodyPr>
          <a:lstStyle/>
          <a:p>
            <a:pPr algn="ctr"/>
            <a:r>
              <a:rPr lang="en-US" sz="7200" b="1" spc="50" dirty="0" smtClean="0">
                <a:ln w="11430"/>
                <a:gradFill>
                  <a:gsLst>
                    <a:gs pos="25000">
                      <a:schemeClr val="accent2">
                        <a:satMod val="155000"/>
                      </a:schemeClr>
                    </a:gs>
                    <a:gs pos="100000">
                      <a:schemeClr val="accent2">
                        <a:shade val="45000"/>
                        <a:satMod val="165000"/>
                      </a:schemeClr>
                    </a:gs>
                  </a:gsLst>
                  <a:lin ang="5400000"/>
                </a:gradFill>
              </a:rPr>
              <a:t>SMART CV</a:t>
            </a:r>
          </a:p>
          <a:p>
            <a:pPr algn="ctr"/>
            <a:r>
              <a:rPr lang="en-US" sz="7200" b="1" cap="none" spc="50" dirty="0" smtClean="0">
                <a:ln w="11430"/>
                <a:gradFill>
                  <a:gsLst>
                    <a:gs pos="25000">
                      <a:schemeClr val="accent2">
                        <a:satMod val="155000"/>
                      </a:schemeClr>
                    </a:gs>
                    <a:gs pos="100000">
                      <a:schemeClr val="accent2">
                        <a:shade val="45000"/>
                        <a:satMod val="165000"/>
                      </a:schemeClr>
                    </a:gs>
                  </a:gsLst>
                  <a:lin ang="5400000"/>
                </a:gradFill>
              </a:rPr>
              <a:t>=</a:t>
            </a:r>
          </a:p>
          <a:p>
            <a:pPr algn="ctr"/>
            <a:endParaRPr lang="en-US" sz="7200" b="1" cap="none" spc="50" dirty="0" smtClean="0">
              <a:ln w="11430"/>
              <a:gradFill>
                <a:gsLst>
                  <a:gs pos="25000">
                    <a:schemeClr val="accent2">
                      <a:satMod val="155000"/>
                    </a:schemeClr>
                  </a:gs>
                  <a:gs pos="100000">
                    <a:schemeClr val="accent2">
                      <a:shade val="45000"/>
                      <a:satMod val="165000"/>
                    </a:schemeClr>
                  </a:gs>
                </a:gsLst>
                <a:lin ang="5400000"/>
              </a:gradFill>
            </a:endParaRPr>
          </a:p>
          <a:p>
            <a:pPr algn="ctr"/>
            <a:r>
              <a:rPr lang="en-US" sz="7200" b="1" spc="50" dirty="0">
                <a:ln w="11430"/>
                <a:gradFill>
                  <a:gsLst>
                    <a:gs pos="25000">
                      <a:schemeClr val="accent2">
                        <a:satMod val="155000"/>
                      </a:schemeClr>
                    </a:gs>
                    <a:gs pos="100000">
                      <a:schemeClr val="accent2">
                        <a:shade val="45000"/>
                        <a:satMod val="165000"/>
                      </a:schemeClr>
                    </a:gs>
                  </a:gsLst>
                  <a:lin ang="5400000"/>
                </a:gradFill>
              </a:rPr>
              <a:t>+</a:t>
            </a:r>
            <a:endParaRPr lang="nl-NL" sz="7200" b="1" cap="none" spc="50" dirty="0">
              <a:ln w="11430"/>
              <a:gradFill>
                <a:gsLst>
                  <a:gs pos="25000">
                    <a:schemeClr val="accent2">
                      <a:satMod val="155000"/>
                    </a:schemeClr>
                  </a:gs>
                  <a:gs pos="100000">
                    <a:schemeClr val="accent2">
                      <a:shade val="45000"/>
                      <a:satMod val="165000"/>
                    </a:schemeClr>
                  </a:gs>
                </a:gsLst>
                <a:lin ang="5400000"/>
              </a:gradFill>
            </a:endParaRPr>
          </a:p>
        </p:txBody>
      </p:sp>
    </p:spTree>
    <p:extLst>
      <p:ext uri="{BB962C8B-B14F-4D97-AF65-F5344CB8AC3E}">
        <p14:creationId xmlns:p14="http://schemas.microsoft.com/office/powerpoint/2010/main" val="1146236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Image result for Domo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144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solidFill>
            <a:schemeClr val="bg1">
              <a:alpha val="80000"/>
            </a:schemeClr>
          </a:solidFill>
        </p:spPr>
        <p:txBody>
          <a:bodyPr/>
          <a:lstStyle/>
          <a:p>
            <a:r>
              <a:rPr lang="nl-NL" dirty="0" smtClean="0"/>
              <a:t>Business case</a:t>
            </a:r>
            <a:endParaRPr lang="nl-NL" dirty="0"/>
          </a:p>
        </p:txBody>
      </p:sp>
      <p:sp>
        <p:nvSpPr>
          <p:cNvPr id="3" name="Content Placeholder 2"/>
          <p:cNvSpPr>
            <a:spLocks noGrp="1"/>
          </p:cNvSpPr>
          <p:nvPr>
            <p:ph idx="1"/>
          </p:nvPr>
        </p:nvSpPr>
        <p:spPr>
          <a:xfrm>
            <a:off x="457200" y="1600200"/>
            <a:ext cx="8229600" cy="5069160"/>
          </a:xfrm>
          <a:solidFill>
            <a:schemeClr val="bg1">
              <a:alpha val="82000"/>
            </a:schemeClr>
          </a:solidFill>
        </p:spPr>
        <p:txBody>
          <a:bodyPr>
            <a:normAutofit lnSpcReduction="10000"/>
          </a:bodyPr>
          <a:lstStyle/>
          <a:p>
            <a:pPr marL="0" indent="0">
              <a:buNone/>
            </a:pPr>
            <a:r>
              <a:rPr lang="nl-NL" dirty="0" smtClean="0"/>
              <a:t>Doel:</a:t>
            </a:r>
          </a:p>
          <a:p>
            <a:r>
              <a:rPr lang="nl-NL" dirty="0" smtClean="0"/>
              <a:t>Dat de </a:t>
            </a:r>
            <a:r>
              <a:rPr lang="nl-NL" dirty="0"/>
              <a:t>bezoeker/villahuurder het gemak en het luxe gevoel ervaart om de bungalow temperatuur te bekijken en in te stellen op een aangename </a:t>
            </a:r>
            <a:r>
              <a:rPr lang="nl-NL" dirty="0" smtClean="0"/>
              <a:t>temperatuur via een internet </a:t>
            </a:r>
            <a:r>
              <a:rPr lang="nl-NL" dirty="0" err="1" smtClean="0"/>
              <a:t>web-applicatie</a:t>
            </a:r>
            <a:r>
              <a:rPr lang="nl-NL" dirty="0" smtClean="0"/>
              <a:t>.</a:t>
            </a:r>
            <a:endParaRPr lang="nl-NL" dirty="0"/>
          </a:p>
          <a:p>
            <a:r>
              <a:rPr lang="nl-NL" dirty="0" smtClean="0"/>
              <a:t>Verlagen energiekosten.</a:t>
            </a:r>
          </a:p>
          <a:p>
            <a:r>
              <a:rPr lang="nl-NL" dirty="0" smtClean="0"/>
              <a:t>De </a:t>
            </a:r>
            <a:r>
              <a:rPr lang="nl-NL" dirty="0"/>
              <a:t>villaeigenaar de CV ketel status en stookkosten e.d. kan bekijken en in een historisch overzicht kan </a:t>
            </a:r>
            <a:r>
              <a:rPr lang="nl-NL" dirty="0" smtClean="0"/>
              <a:t>plotten.</a:t>
            </a:r>
            <a:endParaRPr lang="nl-NL" dirty="0" smtClean="0"/>
          </a:p>
        </p:txBody>
      </p:sp>
      <p:sp>
        <p:nvSpPr>
          <p:cNvPr id="5" name="AutoShape 2" descr="Image result for Domot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 name="AutoShape 4" descr="Image result for Domotic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Tree>
    <p:extLst>
      <p:ext uri="{BB962C8B-B14F-4D97-AF65-F5344CB8AC3E}">
        <p14:creationId xmlns:p14="http://schemas.microsoft.com/office/powerpoint/2010/main" val="719012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608" y="-675456"/>
            <a:ext cx="10479021" cy="785926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600201"/>
            <a:ext cx="8229600" cy="2260848"/>
          </a:xfrm>
          <a:solidFill>
            <a:schemeClr val="bg1">
              <a:alpha val="81000"/>
            </a:schemeClr>
          </a:solidFill>
        </p:spPr>
        <p:txBody>
          <a:bodyPr/>
          <a:lstStyle/>
          <a:p>
            <a:r>
              <a:rPr lang="nl-NL" dirty="0" smtClean="0"/>
              <a:t>Alternatief : </a:t>
            </a:r>
            <a:br>
              <a:rPr lang="nl-NL" dirty="0" smtClean="0"/>
            </a:br>
            <a:r>
              <a:rPr lang="nl-NL" dirty="0" smtClean="0"/>
              <a:t>Aanschaffen systeem van een energieboer</a:t>
            </a:r>
          </a:p>
          <a:p>
            <a:pPr lvl="1"/>
            <a:r>
              <a:rPr lang="nl-NL" dirty="0" smtClean="0"/>
              <a:t>Kosten voor ontwikkeling bij CGI zijn goedkoper</a:t>
            </a:r>
          </a:p>
          <a:p>
            <a:pPr lvl="1"/>
            <a:r>
              <a:rPr lang="nl-NL" dirty="0" smtClean="0"/>
              <a:t>Flexibiliteit om later meer </a:t>
            </a:r>
            <a:r>
              <a:rPr lang="nl-NL" dirty="0" err="1" smtClean="0"/>
              <a:t>domotica</a:t>
            </a:r>
            <a:r>
              <a:rPr lang="nl-NL" dirty="0" smtClean="0"/>
              <a:t> te koppelen.</a:t>
            </a:r>
            <a:endParaRPr lang="nl-NL" dirty="0"/>
          </a:p>
        </p:txBody>
      </p:sp>
    </p:spTree>
    <p:extLst>
      <p:ext uri="{BB962C8B-B14F-4D97-AF65-F5344CB8AC3E}">
        <p14:creationId xmlns:p14="http://schemas.microsoft.com/office/powerpoint/2010/main" val="3087102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Systeem ontwerp</a:t>
            </a:r>
            <a:endParaRPr lang="nl-NL" dirty="0"/>
          </a:p>
        </p:txBody>
      </p:sp>
      <p:pic>
        <p:nvPicPr>
          <p:cNvPr id="5122" name="Picture 2" descr="Image result for CV ket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608" y="2564904"/>
            <a:ext cx="4655840" cy="349188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68144" y="4713734"/>
            <a:ext cx="2696712" cy="173360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Ip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960" y="1196752"/>
            <a:ext cx="2857500" cy="28575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915816" y="5013176"/>
            <a:ext cx="3024336"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228184" y="4054252"/>
            <a:ext cx="288032" cy="9589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941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Simulator voor CV ketel</a:t>
            </a:r>
            <a:endParaRPr lang="nl-NL" dirty="0"/>
          </a:p>
        </p:txBody>
      </p:sp>
      <p:sp>
        <p:nvSpPr>
          <p:cNvPr id="4" name="AutoShape 2" descr="Image result for raspberry 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 name="AutoShape 4" descr="Image result for raspberry p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 name="AutoShape 6" descr="Image result for raspberry p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 name="AutoShape 8" descr="Image result for raspberry p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 name="AutoShape 10" descr="Image result for raspberry pi"/>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 name="AutoShape 12" descr="Image result for raspberry pi"/>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8206" name="Picture 14" descr="Image result for raspberry p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165" y="2420888"/>
            <a:ext cx="1216819" cy="1528762"/>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Image result for raspberry p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20" y="2852936"/>
            <a:ext cx="3876675" cy="35242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508104" y="5124399"/>
            <a:ext cx="2696712" cy="17336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Ip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0" y="1196752"/>
            <a:ext cx="2857500" cy="285750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2915816" y="5013176"/>
            <a:ext cx="3024336"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28184" y="4054252"/>
            <a:ext cx="288032" cy="13189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558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Component overzicht</a:t>
            </a:r>
            <a:endParaRPr lang="nl-NL" dirty="0"/>
          </a:p>
        </p:txBody>
      </p:sp>
      <p:sp>
        <p:nvSpPr>
          <p:cNvPr id="4" name="Rectangle 3"/>
          <p:cNvSpPr/>
          <p:nvPr/>
        </p:nvSpPr>
        <p:spPr>
          <a:xfrm>
            <a:off x="539552" y="1628800"/>
            <a:ext cx="2448272" cy="43204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5148064" y="2060848"/>
            <a:ext cx="3600400" cy="3888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 name="TextBox 5"/>
          <p:cNvSpPr txBox="1"/>
          <p:nvPr/>
        </p:nvSpPr>
        <p:spPr>
          <a:xfrm>
            <a:off x="6660232" y="6096366"/>
            <a:ext cx="726481" cy="369332"/>
          </a:xfrm>
          <a:prstGeom prst="rect">
            <a:avLst/>
          </a:prstGeom>
          <a:noFill/>
        </p:spPr>
        <p:txBody>
          <a:bodyPr wrap="none" rtlCol="0">
            <a:spAutoFit/>
          </a:bodyPr>
          <a:lstStyle/>
          <a:p>
            <a:r>
              <a:rPr lang="nl-NL" dirty="0" smtClean="0"/>
              <a:t>Cloud</a:t>
            </a:r>
            <a:endParaRPr lang="nl-NL" dirty="0"/>
          </a:p>
        </p:txBody>
      </p:sp>
      <p:sp>
        <p:nvSpPr>
          <p:cNvPr id="11" name="TextBox 10"/>
          <p:cNvSpPr txBox="1"/>
          <p:nvPr/>
        </p:nvSpPr>
        <p:spPr>
          <a:xfrm>
            <a:off x="190375" y="6102006"/>
            <a:ext cx="3210431" cy="369332"/>
          </a:xfrm>
          <a:prstGeom prst="rect">
            <a:avLst/>
          </a:prstGeom>
          <a:noFill/>
        </p:spPr>
        <p:txBody>
          <a:bodyPr wrap="none" rtlCol="0">
            <a:spAutoFit/>
          </a:bodyPr>
          <a:lstStyle/>
          <a:p>
            <a:r>
              <a:rPr lang="nl-NL" dirty="0" err="1" smtClean="0"/>
              <a:t>Raspberry</a:t>
            </a:r>
            <a:r>
              <a:rPr lang="nl-NL" dirty="0" smtClean="0"/>
              <a:t> PI/Windows emulatie</a:t>
            </a:r>
            <a:endParaRPr lang="nl-NL" dirty="0"/>
          </a:p>
        </p:txBody>
      </p:sp>
      <p:sp>
        <p:nvSpPr>
          <p:cNvPr id="12" name="Rectangle 11"/>
          <p:cNvSpPr/>
          <p:nvPr/>
        </p:nvSpPr>
        <p:spPr>
          <a:xfrm>
            <a:off x="971600" y="2022252"/>
            <a:ext cx="1584175" cy="12241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CV Simulator</a:t>
            </a:r>
            <a:endParaRPr lang="nl-NL" dirty="0"/>
          </a:p>
        </p:txBody>
      </p:sp>
      <p:sp>
        <p:nvSpPr>
          <p:cNvPr id="13" name="Rectangle 12"/>
          <p:cNvSpPr/>
          <p:nvPr/>
        </p:nvSpPr>
        <p:spPr>
          <a:xfrm>
            <a:off x="1063457" y="4149080"/>
            <a:ext cx="136687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CV OS</a:t>
            </a:r>
            <a:endParaRPr lang="nl-NL" dirty="0"/>
          </a:p>
        </p:txBody>
      </p:sp>
      <p:sp>
        <p:nvSpPr>
          <p:cNvPr id="14" name="Rectangle 13"/>
          <p:cNvSpPr/>
          <p:nvPr/>
        </p:nvSpPr>
        <p:spPr>
          <a:xfrm>
            <a:off x="5814268" y="2564904"/>
            <a:ext cx="2232248" cy="1188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Web applicatie voor klanten SBP</a:t>
            </a:r>
            <a:endParaRPr lang="nl-NL" dirty="0"/>
          </a:p>
        </p:txBody>
      </p:sp>
      <p:sp>
        <p:nvSpPr>
          <p:cNvPr id="15" name="Rectangle 14"/>
          <p:cNvSpPr/>
          <p:nvPr/>
        </p:nvSpPr>
        <p:spPr>
          <a:xfrm>
            <a:off x="5905265" y="4149080"/>
            <a:ext cx="2232248" cy="1188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Web applicatie voor medewerkers SBP</a:t>
            </a:r>
            <a:endParaRPr lang="nl-NL" dirty="0"/>
          </a:p>
        </p:txBody>
      </p:sp>
      <p:sp>
        <p:nvSpPr>
          <p:cNvPr id="20" name="TextBox 19"/>
          <p:cNvSpPr txBox="1"/>
          <p:nvPr/>
        </p:nvSpPr>
        <p:spPr>
          <a:xfrm>
            <a:off x="3400806" y="4416850"/>
            <a:ext cx="1713226" cy="369332"/>
          </a:xfrm>
          <a:prstGeom prst="rect">
            <a:avLst/>
          </a:prstGeom>
          <a:noFill/>
        </p:spPr>
        <p:txBody>
          <a:bodyPr wrap="none" rtlCol="0">
            <a:spAutoFit/>
          </a:bodyPr>
          <a:lstStyle/>
          <a:p>
            <a:r>
              <a:rPr lang="nl-NL" dirty="0" smtClean="0"/>
              <a:t>HTTP REST JSON</a:t>
            </a:r>
            <a:endParaRPr lang="nl-NL" dirty="0"/>
          </a:p>
        </p:txBody>
      </p:sp>
      <p:sp>
        <p:nvSpPr>
          <p:cNvPr id="21" name="TextBox 20"/>
          <p:cNvSpPr txBox="1"/>
          <p:nvPr/>
        </p:nvSpPr>
        <p:spPr>
          <a:xfrm>
            <a:off x="1941952" y="3568370"/>
            <a:ext cx="788101" cy="369332"/>
          </a:xfrm>
          <a:prstGeom prst="rect">
            <a:avLst/>
          </a:prstGeom>
          <a:noFill/>
        </p:spPr>
        <p:txBody>
          <a:bodyPr wrap="none" rtlCol="0">
            <a:spAutoFit/>
          </a:bodyPr>
          <a:lstStyle/>
          <a:p>
            <a:r>
              <a:rPr lang="nl-NL" dirty="0" smtClean="0"/>
              <a:t>TCP/IP</a:t>
            </a:r>
            <a:endParaRPr lang="nl-NL" dirty="0"/>
          </a:p>
        </p:txBody>
      </p:sp>
      <p:cxnSp>
        <p:nvCxnSpPr>
          <p:cNvPr id="23" name="Straight Arrow Connector 22"/>
          <p:cNvCxnSpPr/>
          <p:nvPr/>
        </p:nvCxnSpPr>
        <p:spPr>
          <a:xfrm>
            <a:off x="2430331" y="4941168"/>
            <a:ext cx="2683701" cy="0"/>
          </a:xfrm>
          <a:prstGeom prst="straightConnector1">
            <a:avLst/>
          </a:prstGeom>
          <a:ln w="762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3" idx="0"/>
          </p:cNvCxnSpPr>
          <p:nvPr/>
        </p:nvCxnSpPr>
        <p:spPr>
          <a:xfrm flipH="1">
            <a:off x="1746894" y="3246388"/>
            <a:ext cx="16794" cy="902692"/>
          </a:xfrm>
          <a:prstGeom prst="straightConnector1">
            <a:avLst/>
          </a:prstGeom>
          <a:ln w="762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55493" y="5075892"/>
            <a:ext cx="1182802" cy="369332"/>
          </a:xfrm>
          <a:prstGeom prst="rect">
            <a:avLst/>
          </a:prstGeom>
          <a:noFill/>
        </p:spPr>
        <p:txBody>
          <a:bodyPr wrap="square" rtlCol="0">
            <a:spAutoFit/>
          </a:bodyPr>
          <a:lstStyle/>
          <a:p>
            <a:r>
              <a:rPr lang="nl-NL" dirty="0" err="1" smtClean="0"/>
              <a:t>Back-end</a:t>
            </a:r>
            <a:endParaRPr lang="nl-NL" dirty="0"/>
          </a:p>
        </p:txBody>
      </p:sp>
      <p:sp>
        <p:nvSpPr>
          <p:cNvPr id="17" name="TextBox 16"/>
          <p:cNvSpPr txBox="1"/>
          <p:nvPr/>
        </p:nvSpPr>
        <p:spPr>
          <a:xfrm>
            <a:off x="1063458" y="2877056"/>
            <a:ext cx="1492318" cy="369332"/>
          </a:xfrm>
          <a:prstGeom prst="rect">
            <a:avLst/>
          </a:prstGeom>
          <a:noFill/>
        </p:spPr>
        <p:txBody>
          <a:bodyPr wrap="square" rtlCol="0">
            <a:spAutoFit/>
          </a:bodyPr>
          <a:lstStyle/>
          <a:p>
            <a:r>
              <a:rPr lang="nl-NL" dirty="0" smtClean="0"/>
              <a:t>Kant-en-Klaar</a:t>
            </a:r>
            <a:endParaRPr lang="nl-NL" dirty="0"/>
          </a:p>
        </p:txBody>
      </p:sp>
    </p:spTree>
    <p:extLst>
      <p:ext uri="{BB962C8B-B14F-4D97-AF65-F5344CB8AC3E}">
        <p14:creationId xmlns:p14="http://schemas.microsoft.com/office/powerpoint/2010/main" val="648486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479</Words>
  <Application>Microsoft Office PowerPoint</Application>
  <PresentationFormat>On-screen Show (4:3)</PresentationFormat>
  <Paragraphs>52</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Klant: SBP Bungalowparken </vt:lpstr>
      <vt:lpstr>SBP Bungalowparken</vt:lpstr>
      <vt:lpstr>PowerPoint Presentation</vt:lpstr>
      <vt:lpstr>Business case</vt:lpstr>
      <vt:lpstr>PowerPoint Presentation</vt:lpstr>
      <vt:lpstr>Systeem ontwerp</vt:lpstr>
      <vt:lpstr>Simulator voor CV ketel</vt:lpstr>
      <vt:lpstr>Component overzicht</vt:lpstr>
      <vt:lpstr>Component overzicht</vt:lpstr>
      <vt:lpstr>Project tijdslijnen</vt:lpstr>
    </vt:vector>
  </TitlesOfParts>
  <Company>CGI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schiean</dc:creator>
  <cp:lastModifiedBy>Michael Schrijnder</cp:lastModifiedBy>
  <cp:revision>13</cp:revision>
  <dcterms:created xsi:type="dcterms:W3CDTF">2017-02-24T13:23:14Z</dcterms:created>
  <dcterms:modified xsi:type="dcterms:W3CDTF">2018-03-21T10:50:25Z</dcterms:modified>
</cp:coreProperties>
</file>