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71" r:id="rId10"/>
    <p:sldId id="265" r:id="rId11"/>
    <p:sldId id="266" r:id="rId12"/>
    <p:sldId id="274" r:id="rId13"/>
    <p:sldId id="268" r:id="rId14"/>
    <p:sldId id="269" r:id="rId15"/>
    <p:sldId id="270" r:id="rId16"/>
    <p:sldId id="272" r:id="rId17"/>
    <p:sldId id="276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webpack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平台支持</a:t>
            </a:r>
            <a:r>
              <a:rPr lang="en-US" altLang="zh-CN"/>
              <a:t>-</a:t>
            </a:r>
            <a:r>
              <a:rPr lang="zh-CN" altLang="en-US"/>
              <a:t>吴军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p>
            <a:r>
              <a:rPr lang="en-US" altLang="zh-CN" sz="2800">
                <a:latin typeface="+mj-ea"/>
              </a:rPr>
              <a:t>Mode</a:t>
            </a:r>
            <a:endParaRPr lang="en-US" altLang="zh-CN" sz="280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6970"/>
            <a:ext cx="10515600" cy="121602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sz="1800"/>
              <a:t>Mode ⽤来指定当前的构建环境是：production、development 还是 none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设置 mode 可以使⽤ webpack 内置的函数，默认值为 production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endParaRPr lang="zh-CN" altLang="en-US" sz="1800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38200" y="2372995"/>
            <a:ext cx="10515600" cy="65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>
                <a:latin typeface="+mj-ea"/>
              </a:rPr>
              <a:t>Module </a:t>
            </a:r>
            <a:endParaRPr lang="en-US" altLang="zh-CN" sz="2800">
              <a:latin typeface="+mj-ea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838200" y="3027045"/>
            <a:ext cx="10515600" cy="124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 sz="1800"/>
              <a:t>Mode ⽤来指定当前的构建环境是：production、development 还是 none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设置 mode 可以使⽤ webpack 内置的函数，默认值为 production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endParaRPr lang="zh-CN" altLang="en-US" sz="1800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38200" y="4362450"/>
            <a:ext cx="10515600" cy="65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>
                <a:latin typeface="+mj-ea"/>
              </a:rPr>
              <a:t>Chunk</a:t>
            </a:r>
            <a:endParaRPr lang="en-US" altLang="zh-CN" sz="2800">
              <a:latin typeface="+mj-ea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5207635"/>
            <a:ext cx="10515600" cy="124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 sz="1800"/>
              <a:t>代码块，一个 Chunk 由多个模块组合而成，用于代码合并与分割。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endParaRPr lang="zh-CN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⽂文件指纹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200000"/>
              </a:lnSpc>
            </a:pPr>
            <a:r>
              <a:rPr lang="zh-CN" altLang="en-US" sz="1800"/>
              <a:t>Hash:和整个项⽬目的构建相关，只要项⽬目⽂文件有修改，整个项⽬目构建的 hash 值就会更更改 </a:t>
            </a:r>
            <a:endParaRPr lang="zh-CN" altLang="en-US" sz="1800"/>
          </a:p>
          <a:p>
            <a:pPr fontAlgn="auto">
              <a:lnSpc>
                <a:spcPct val="200000"/>
              </a:lnSpc>
            </a:pPr>
            <a:r>
              <a:rPr lang="zh-CN" altLang="en-US" sz="1800"/>
              <a:t>Chunkhash:和 webpack 打包的 chunk 有关，不不同的 entry 会⽣生成不不同的 chunkhash 值 </a:t>
            </a:r>
            <a:endParaRPr lang="zh-CN" altLang="en-US" sz="1800"/>
          </a:p>
          <a:p>
            <a:pPr fontAlgn="auto">
              <a:lnSpc>
                <a:spcPct val="200000"/>
              </a:lnSpc>
            </a:pPr>
            <a:r>
              <a:rPr lang="zh-CN" altLang="en-US" sz="1800"/>
              <a:t>Contenthash:根据⽂文件内容来定义 hash ，⽂文件内容不不变，则 contenthash 不不变</a:t>
            </a:r>
            <a:endParaRPr lang="zh-CN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提升 webpack 的构建速度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sz="1800">
                <a:latin typeface="+mj-ea"/>
              </a:rPr>
              <a:t>1</a:t>
            </a:r>
            <a:r>
              <a:rPr lang="zh-CN" altLang="en-US" sz="1800">
                <a:latin typeface="+mj-ea"/>
              </a:rPr>
              <a:t>、减少 resolve 的解析</a:t>
            </a:r>
            <a:endParaRPr lang="zh-CN" altLang="en-US" sz="1800">
              <a:latin typeface="+mj-ea"/>
            </a:endParaRPr>
          </a:p>
          <a:p>
            <a:pPr marL="0" indent="0">
              <a:buNone/>
            </a:pPr>
            <a:r>
              <a:rPr lang="zh-CN" altLang="en-US" sz="1800">
                <a:latin typeface="+mj-ea"/>
              </a:rPr>
              <a:t>    解析相对路径</a:t>
            </a:r>
            <a:endParaRPr lang="zh-CN" altLang="en-US" sz="1800">
              <a:latin typeface="+mj-ea"/>
            </a:endParaRPr>
          </a:p>
          <a:p>
            <a:pPr marL="0" indent="0">
              <a:buNone/>
            </a:pPr>
            <a:r>
              <a:rPr lang="en-US" altLang="zh-CN" sz="1800">
                <a:latin typeface="+mj-ea"/>
              </a:rPr>
              <a:t>	</a:t>
            </a:r>
            <a:r>
              <a:rPr lang="zh-CN" altLang="en-US" sz="1800">
                <a:latin typeface="+mj-ea"/>
              </a:rPr>
              <a:t>查找相对当前模块的路径下是否有对应文件或文件夹</a:t>
            </a:r>
            <a:endParaRPr lang="zh-CN" altLang="en-US" sz="1800">
              <a:latin typeface="+mj-ea"/>
            </a:endParaRPr>
          </a:p>
          <a:p>
            <a:pPr marL="0" indent="0">
              <a:buNone/>
            </a:pPr>
            <a:r>
              <a:rPr lang="en-US" altLang="zh-CN" sz="1800">
                <a:latin typeface="+mj-ea"/>
              </a:rPr>
              <a:t>	</a:t>
            </a:r>
            <a:r>
              <a:rPr lang="zh-CN" altLang="en-US" sz="1800">
                <a:latin typeface="+mj-ea"/>
              </a:rPr>
              <a:t>是文件则直接加载</a:t>
            </a:r>
            <a:endParaRPr lang="zh-CN" altLang="en-US" sz="1800">
              <a:latin typeface="+mj-ea"/>
            </a:endParaRPr>
          </a:p>
          <a:p>
            <a:pPr marL="0" indent="0">
              <a:buNone/>
            </a:pPr>
            <a:r>
              <a:rPr lang="en-US" altLang="zh-CN" sz="1800">
                <a:latin typeface="+mj-ea"/>
              </a:rPr>
              <a:t>	</a:t>
            </a:r>
            <a:r>
              <a:rPr lang="zh-CN" altLang="en-US" sz="1800">
                <a:latin typeface="+mj-ea"/>
              </a:rPr>
              <a:t>是文件夹则继续查找文件夹下的 package.json 文件</a:t>
            </a:r>
            <a:endParaRPr lang="zh-CN" altLang="en-US" sz="1800">
              <a:latin typeface="+mj-ea"/>
            </a:endParaRPr>
          </a:p>
          <a:p>
            <a:pPr marL="0" indent="0">
              <a:buNone/>
            </a:pPr>
            <a:r>
              <a:rPr lang="en-US" altLang="zh-CN" sz="1800">
                <a:latin typeface="+mj-ea"/>
              </a:rPr>
              <a:t>	</a:t>
            </a:r>
            <a:r>
              <a:rPr lang="zh-CN" altLang="en-US" sz="1800">
                <a:latin typeface="+mj-ea"/>
              </a:rPr>
              <a:t>有 package.json 文件则按照文件中 main 字段的文件名来查找文件</a:t>
            </a:r>
            <a:endParaRPr lang="zh-CN" altLang="en-US" sz="1800">
              <a:latin typeface="+mj-ea"/>
            </a:endParaRPr>
          </a:p>
          <a:p>
            <a:pPr marL="0" indent="0">
              <a:buNone/>
            </a:pPr>
            <a:r>
              <a:rPr lang="en-US" altLang="zh-CN" sz="1800">
                <a:latin typeface="+mj-ea"/>
              </a:rPr>
              <a:t>	</a:t>
            </a:r>
            <a:r>
              <a:rPr lang="zh-CN" altLang="en-US" sz="1800">
                <a:latin typeface="+mj-ea"/>
              </a:rPr>
              <a:t>无 package.json 或者无 main 字段则查找 index.js 文件</a:t>
            </a:r>
            <a:endParaRPr lang="zh-CN" altLang="en-US" sz="1800">
              <a:latin typeface="+mj-ea"/>
            </a:endParaRPr>
          </a:p>
          <a:p>
            <a:pPr marL="0" indent="0">
              <a:buNone/>
            </a:pPr>
            <a:r>
              <a:rPr lang="zh-CN" altLang="en-US" sz="1800">
                <a:latin typeface="+mj-ea"/>
              </a:rPr>
              <a:t>    解析模块名</a:t>
            </a:r>
            <a:endParaRPr lang="zh-CN" altLang="en-US" sz="1800">
              <a:latin typeface="+mj-ea"/>
            </a:endParaRPr>
          </a:p>
          <a:p>
            <a:pPr marL="0" indent="0">
              <a:buNone/>
            </a:pPr>
            <a:r>
              <a:rPr lang="en-US" altLang="zh-CN" sz="1800">
                <a:latin typeface="+mj-ea"/>
              </a:rPr>
              <a:t>	</a:t>
            </a:r>
            <a:r>
              <a:rPr lang="zh-CN" altLang="en-US" sz="1800">
                <a:latin typeface="+mj-ea"/>
              </a:rPr>
              <a:t>查找当前文件目录下，父级目录及以上目录下的 node_modules 文件夹，看是否有对应名称的模块</a:t>
            </a:r>
            <a:endParaRPr lang="zh-CN" altLang="en-US" sz="1800">
              <a:latin typeface="+mj-ea"/>
            </a:endParaRPr>
          </a:p>
          <a:p>
            <a:pPr marL="0" indent="0">
              <a:buNone/>
            </a:pPr>
            <a:r>
              <a:rPr lang="zh-CN" altLang="en-US" sz="1800">
                <a:latin typeface="+mj-ea"/>
              </a:rPr>
              <a:t>    解析绝对路径（不建议使用）</a:t>
            </a:r>
            <a:endParaRPr lang="zh-CN" altLang="en-US" sz="1800">
              <a:latin typeface="+mj-ea"/>
            </a:endParaRPr>
          </a:p>
          <a:p>
            <a:pPr marL="0" indent="0">
              <a:buNone/>
            </a:pPr>
            <a:r>
              <a:rPr lang="en-US" altLang="zh-CN" sz="1800">
                <a:latin typeface="+mj-ea"/>
              </a:rPr>
              <a:t>	</a:t>
            </a:r>
            <a:r>
              <a:rPr lang="zh-CN" altLang="en-US" sz="1800">
                <a:latin typeface="+mj-ea"/>
              </a:rPr>
              <a:t>直接查找对应路径的文件</a:t>
            </a:r>
            <a:endParaRPr lang="zh-CN" altLang="en-US" sz="1800">
              <a:latin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1490" y="1322070"/>
            <a:ext cx="5505450" cy="23837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1800">
                <a:latin typeface="+mj-ea"/>
              </a:rPr>
              <a:t>2</a:t>
            </a:r>
            <a:r>
              <a:rPr lang="zh-CN" altLang="en-US" sz="1800">
                <a:latin typeface="+mj-ea"/>
              </a:rPr>
              <a:t>、把 loader 应用的文件范围缩小</a:t>
            </a:r>
            <a:endParaRPr lang="zh-CN" altLang="en-US" sz="1800">
              <a:latin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855" y="1343025"/>
            <a:ext cx="9069070" cy="36398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2855"/>
            <a:ext cx="10515600" cy="554291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 </a:t>
            </a:r>
            <a:r>
              <a:rPr lang="zh-CN" altLang="en-US" sz="1800">
                <a:latin typeface="+mn-ea"/>
                <a:sym typeface="+mn-ea"/>
              </a:rPr>
              <a:t> </a:t>
            </a:r>
            <a:r>
              <a:rPr lang="en-US" altLang="zh-CN" sz="1800">
                <a:latin typeface="+mn-ea"/>
                <a:sym typeface="+mn-ea"/>
              </a:rPr>
              <a:t>3</a:t>
            </a:r>
            <a:r>
              <a:rPr lang="zh-CN" altLang="en-US" sz="1800">
                <a:latin typeface="+mn-ea"/>
                <a:sym typeface="+mn-ea"/>
              </a:rPr>
              <a:t>、webpack-parallel-uglify-plugin</a:t>
            </a:r>
            <a:endParaRPr lang="zh-CN" altLang="en-US" sz="1800">
              <a:latin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+mn-ea"/>
              </a:rPr>
              <a:t>   </a:t>
            </a:r>
            <a:r>
              <a:rPr lang="en-US" altLang="zh-CN" sz="1800">
                <a:latin typeface="+mn-ea"/>
              </a:rPr>
              <a:t>4</a:t>
            </a:r>
            <a:r>
              <a:rPr lang="zh-CN" altLang="en-US" sz="1800">
                <a:latin typeface="+mn-ea"/>
              </a:rPr>
              <a:t>、</a:t>
            </a:r>
            <a:r>
              <a:rPr lang="en-US" altLang="zh-CN" sz="1800">
                <a:latin typeface="+mn-ea"/>
              </a:rPr>
              <a:t>hard-source-webpack-plugin</a:t>
            </a:r>
            <a:endParaRPr lang="en-US" altLang="zh-CN" sz="1800">
              <a:latin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+mn-ea"/>
              </a:rPr>
              <a:t>   5</a:t>
            </a:r>
            <a:r>
              <a:rPr lang="zh-CN" altLang="en-US" sz="1800">
                <a:latin typeface="+mn-ea"/>
              </a:rPr>
              <a:t>、使用</a:t>
            </a:r>
            <a:r>
              <a:rPr lang="en-US" altLang="zh-CN" sz="1800">
                <a:latin typeface="+mn-ea"/>
              </a:rPr>
              <a:t>webpack4.X</a:t>
            </a:r>
            <a:endParaRPr lang="en-US" altLang="zh-CN" sz="1800">
              <a:latin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>
                <a:latin typeface="+mn-ea"/>
              </a:rPr>
              <a:t>          a</a:t>
            </a:r>
            <a:r>
              <a:rPr lang="zh-CN" altLang="en-US" sz="1800">
                <a:latin typeface="+mn-ea"/>
              </a:rPr>
              <a:t>、</a:t>
            </a:r>
            <a:r>
              <a:rPr lang="en-US" altLang="zh-CN" sz="1800">
                <a:latin typeface="+mn-ea"/>
              </a:rPr>
              <a:t>AST</a:t>
            </a:r>
            <a:r>
              <a:rPr lang="zh-CN" altLang="en-US" sz="1800">
                <a:latin typeface="+mn-ea"/>
              </a:rPr>
              <a:t>可以直接从</a:t>
            </a:r>
            <a:r>
              <a:rPr lang="en-US" altLang="zh-CN" sz="1800">
                <a:latin typeface="+mn-ea"/>
              </a:rPr>
              <a:t>loader</a:t>
            </a:r>
            <a:r>
              <a:rPr lang="zh-CN" altLang="en-US" sz="1800">
                <a:latin typeface="+mn-ea"/>
              </a:rPr>
              <a:t>传递给</a:t>
            </a:r>
            <a:r>
              <a:rPr lang="en-US" altLang="zh-CN" sz="1800">
                <a:latin typeface="+mn-ea"/>
              </a:rPr>
              <a:t>webpack,</a:t>
            </a:r>
            <a:r>
              <a:rPr lang="zh-CN" altLang="en-US" sz="1800">
                <a:latin typeface="+mn-ea"/>
              </a:rPr>
              <a:t>避免额外解析</a:t>
            </a:r>
            <a:endParaRPr lang="zh-CN" altLang="en-US" sz="1800">
              <a:latin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>
                <a:latin typeface="+mn-ea"/>
              </a:rPr>
              <a:t>          b</a:t>
            </a:r>
            <a:r>
              <a:rPr lang="zh-CN" altLang="en-US" sz="1800">
                <a:latin typeface="+mn-ea"/>
              </a:rPr>
              <a:t>、使用速度更快的</a:t>
            </a:r>
            <a:r>
              <a:rPr lang="en-US" altLang="zh-CN" sz="1800">
                <a:latin typeface="+mn-ea"/>
              </a:rPr>
              <a:t>md4</a:t>
            </a:r>
            <a:r>
              <a:rPr lang="zh-CN" altLang="en-US" sz="1800">
                <a:latin typeface="+mn-ea"/>
              </a:rPr>
              <a:t>作为默认的</a:t>
            </a:r>
            <a:r>
              <a:rPr lang="en-US" altLang="zh-CN" sz="1800">
                <a:latin typeface="+mn-ea"/>
              </a:rPr>
              <a:t>hash</a:t>
            </a:r>
            <a:r>
              <a:rPr lang="zh-CN" altLang="en-US" sz="1800">
                <a:latin typeface="+mn-ea"/>
              </a:rPr>
              <a:t>方法</a:t>
            </a:r>
            <a:endParaRPr lang="zh-CN" altLang="en-US" sz="1800">
              <a:latin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+mn-ea"/>
              </a:rPr>
              <a:t>          </a:t>
            </a:r>
            <a:r>
              <a:rPr lang="en-US" altLang="zh-CN" sz="1800">
                <a:latin typeface="+mn-ea"/>
              </a:rPr>
              <a:t>c</a:t>
            </a:r>
            <a:r>
              <a:rPr lang="zh-CN" altLang="en-US" sz="1800">
                <a:latin typeface="+mn-ea"/>
              </a:rPr>
              <a:t>、</a:t>
            </a:r>
            <a:r>
              <a:rPr lang="en-US" altLang="zh-CN" sz="1800">
                <a:latin typeface="+mn-ea"/>
              </a:rPr>
              <a:t>Node</a:t>
            </a:r>
            <a:r>
              <a:rPr lang="zh-CN" altLang="en-US" sz="1800">
                <a:latin typeface="+mn-ea"/>
              </a:rPr>
              <a:t>语言层面的优化，</a:t>
            </a:r>
            <a:r>
              <a:rPr sz="1800">
                <a:latin typeface="+mn-ea"/>
              </a:rPr>
              <a:t>用 Map 和 Set 替换普通的对象字面量</a:t>
            </a:r>
            <a:endParaRPr sz="1800">
              <a:latin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sz="1800">
                <a:latin typeface="+mn-ea"/>
              </a:rPr>
              <a:t>         d</a:t>
            </a:r>
            <a:r>
              <a:rPr lang="zh-CN" altLang="en-US" sz="1800">
                <a:latin typeface="+mn-ea"/>
              </a:rPr>
              <a:t>、默认开启 uglifyjs-webpack-plugin 的 cache 和 parallel，即缓存和并行处理，这样能</a:t>
            </a:r>
            <a:r>
              <a:rPr lang="en-US" altLang="zh-CN" sz="1800">
                <a:latin typeface="+mn-ea"/>
              </a:rPr>
              <a:t>		                      	</a:t>
            </a:r>
            <a:r>
              <a:rPr lang="zh-CN" altLang="en-US" sz="1800">
                <a:latin typeface="+mn-ea"/>
              </a:rPr>
              <a:t>大大提高 production mode 下压缩代码的速度</a:t>
            </a:r>
            <a:endParaRPr lang="zh-CN" altLang="en-US" sz="180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6225" y="220980"/>
            <a:ext cx="4070350" cy="29451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>
                <a:latin typeface="+mj-ea"/>
              </a:rPr>
              <a:t>创建一个</a:t>
            </a:r>
            <a:r>
              <a:rPr lang="en-US" altLang="zh-CN" sz="2800">
                <a:latin typeface="+mj-ea"/>
              </a:rPr>
              <a:t>Loader</a:t>
            </a:r>
            <a:endParaRPr lang="en-US" altLang="zh-CN" sz="280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https://www.webpackjs.com/contribute/writing-a-loader/</a:t>
            </a:r>
            <a:endParaRPr lang="en-US" altLang="zh-CN"/>
          </a:p>
          <a:p>
            <a:r>
              <a:rPr lang="en-US" altLang="zh-CN"/>
              <a:t>loader</a:t>
            </a:r>
            <a:r>
              <a:rPr lang="zh-CN" altLang="en-US"/>
              <a:t>的本质是一个函数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>
                <a:latin typeface="+mj-ea"/>
              </a:rPr>
              <a:t>创建一个</a:t>
            </a:r>
            <a:r>
              <a:rPr lang="en-US" altLang="zh-CN" sz="2800">
                <a:latin typeface="+mj-ea"/>
              </a:rPr>
              <a:t>Plugin</a:t>
            </a:r>
            <a:endParaRPr lang="en-US" altLang="zh-CN" sz="280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https://www.webpackjs.com/contribute/writing-a-plugin/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4365"/>
            <a:ext cx="10515600" cy="5542915"/>
          </a:xfrm>
        </p:spPr>
        <p:txBody>
          <a:bodyPr/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en-US" altLang="zh-CN">
                <a:latin typeface="+mj-ea"/>
              </a:rPr>
              <a:t>webpack</a:t>
            </a:r>
            <a:r>
              <a:rPr lang="zh-CN" altLang="en-US">
                <a:latin typeface="+mj-ea"/>
              </a:rPr>
              <a:t>的概念</a:t>
            </a:r>
            <a:endParaRPr lang="zh-CN" altLang="en-US">
              <a:latin typeface="+mj-ea"/>
            </a:endParaRPr>
          </a:p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en-US" altLang="zh-CN">
                <a:latin typeface="+mj-ea"/>
              </a:rPr>
              <a:t>webpack</a:t>
            </a:r>
            <a:r>
              <a:rPr lang="zh-CN" altLang="en-US">
                <a:latin typeface="+mj-ea"/>
              </a:rPr>
              <a:t>提升构建速度</a:t>
            </a:r>
            <a:endParaRPr lang="zh-CN" altLang="en-US">
              <a:latin typeface="+mj-ea"/>
            </a:endParaRPr>
          </a:p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altLang="en-US">
                <a:latin typeface="+mj-ea"/>
              </a:rPr>
              <a:t>创建自己的</a:t>
            </a:r>
            <a:r>
              <a:rPr lang="en-US" altLang="zh-CN">
                <a:latin typeface="+mj-ea"/>
              </a:rPr>
              <a:t>loader</a:t>
            </a:r>
            <a:endParaRPr lang="en-US" altLang="zh-CN">
              <a:latin typeface="+mj-ea"/>
            </a:endParaRPr>
          </a:p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altLang="en-US">
                <a:latin typeface="+mj-ea"/>
              </a:rPr>
              <a:t>创建自己的</a:t>
            </a:r>
            <a:r>
              <a:rPr lang="en-US" altLang="zh-CN">
                <a:latin typeface="+mj-ea"/>
              </a:rPr>
              <a:t>plugin</a:t>
            </a:r>
            <a:endParaRPr lang="en-US" altLang="zh-CN">
              <a:latin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latin typeface="+mj-ea"/>
              </a:rPr>
              <a:t>webpack</a:t>
            </a:r>
            <a:r>
              <a:rPr lang="zh-CN" altLang="en-US" sz="2800">
                <a:latin typeface="+mj-ea"/>
              </a:rPr>
              <a:t>基本概念</a:t>
            </a:r>
            <a:endParaRPr lang="zh-CN" altLang="en-US" sz="280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>
                <a:latin typeface="+mn-ea"/>
              </a:rPr>
              <a:t>1</a:t>
            </a:r>
            <a:r>
              <a:rPr lang="zh-CN" altLang="en-US" sz="2400">
                <a:latin typeface="+mn-ea"/>
              </a:rPr>
              <a:t>、</a:t>
            </a:r>
            <a:r>
              <a:rPr lang="en-US" altLang="zh-CN" sz="2400">
                <a:latin typeface="+mn-ea"/>
              </a:rPr>
              <a:t>entery</a:t>
            </a:r>
            <a:endParaRPr lang="en-US" altLang="zh-CN" sz="2400">
              <a:latin typeface="+mn-ea"/>
            </a:endParaRPr>
          </a:p>
          <a:p>
            <a:r>
              <a:rPr lang="en-US" altLang="zh-CN" sz="2400">
                <a:latin typeface="+mn-ea"/>
              </a:rPr>
              <a:t>2</a:t>
            </a:r>
            <a:r>
              <a:rPr lang="zh-CN" altLang="en-US" sz="2400">
                <a:latin typeface="+mn-ea"/>
              </a:rPr>
              <a:t>、</a:t>
            </a:r>
            <a:r>
              <a:rPr lang="en-US" altLang="zh-CN" sz="2400">
                <a:latin typeface="+mn-ea"/>
              </a:rPr>
              <a:t>output</a:t>
            </a:r>
            <a:endParaRPr lang="en-US" altLang="zh-CN" sz="2400">
              <a:latin typeface="+mn-ea"/>
            </a:endParaRPr>
          </a:p>
          <a:p>
            <a:r>
              <a:rPr lang="en-US" altLang="zh-CN" sz="2400">
                <a:latin typeface="+mn-ea"/>
              </a:rPr>
              <a:t>3</a:t>
            </a:r>
            <a:r>
              <a:rPr lang="zh-CN" altLang="en-US" sz="2400">
                <a:latin typeface="+mn-ea"/>
              </a:rPr>
              <a:t>、</a:t>
            </a:r>
            <a:r>
              <a:rPr lang="en-US" altLang="zh-CN" sz="2400">
                <a:latin typeface="+mn-ea"/>
              </a:rPr>
              <a:t>loader</a:t>
            </a:r>
            <a:endParaRPr lang="en-US" altLang="zh-CN" sz="2400">
              <a:latin typeface="+mn-ea"/>
            </a:endParaRPr>
          </a:p>
          <a:p>
            <a:r>
              <a:rPr lang="en-US" altLang="zh-CN" sz="2400">
                <a:latin typeface="+mn-ea"/>
              </a:rPr>
              <a:t>4</a:t>
            </a:r>
            <a:r>
              <a:rPr lang="zh-CN" altLang="en-US" sz="2400">
                <a:latin typeface="+mn-ea"/>
              </a:rPr>
              <a:t>、</a:t>
            </a:r>
            <a:r>
              <a:rPr lang="en-US" altLang="zh-CN" sz="2400">
                <a:latin typeface="+mn-ea"/>
              </a:rPr>
              <a:t>plugin</a:t>
            </a:r>
            <a:endParaRPr lang="en-US" altLang="zh-CN" sz="2400">
              <a:latin typeface="+mn-ea"/>
            </a:endParaRPr>
          </a:p>
          <a:p>
            <a:r>
              <a:rPr lang="en-US" altLang="zh-CN" sz="2400">
                <a:latin typeface="+mn-ea"/>
              </a:rPr>
              <a:t>5</a:t>
            </a:r>
            <a:r>
              <a:rPr lang="zh-CN" altLang="en-US" sz="2400">
                <a:latin typeface="+mn-ea"/>
              </a:rPr>
              <a:t>、</a:t>
            </a:r>
            <a:r>
              <a:rPr lang="en-US" altLang="zh-CN" sz="2400">
                <a:latin typeface="+mn-ea"/>
              </a:rPr>
              <a:t>mode</a:t>
            </a:r>
            <a:endParaRPr lang="en-US" altLang="zh-CN" sz="2400">
              <a:latin typeface="+mn-ea"/>
            </a:endParaRPr>
          </a:p>
          <a:p>
            <a:r>
              <a:rPr lang="en-US" altLang="zh-CN" sz="2400">
                <a:latin typeface="+mn-ea"/>
              </a:rPr>
              <a:t>6</a:t>
            </a:r>
            <a:r>
              <a:rPr lang="zh-CN" altLang="en-US" sz="2400">
                <a:latin typeface="+mn-ea"/>
              </a:rPr>
              <a:t>、</a:t>
            </a:r>
            <a:r>
              <a:rPr lang="en-US" altLang="zh-CN" sz="2400">
                <a:latin typeface="+mn-ea"/>
              </a:rPr>
              <a:t>module</a:t>
            </a:r>
            <a:endParaRPr lang="en-US" altLang="zh-CN" sz="2400">
              <a:latin typeface="+mn-ea"/>
            </a:endParaRPr>
          </a:p>
          <a:p>
            <a:r>
              <a:rPr lang="en-US" altLang="zh-CN" sz="2400">
                <a:latin typeface="+mn-ea"/>
              </a:rPr>
              <a:t>7</a:t>
            </a:r>
            <a:r>
              <a:rPr lang="zh-CN" altLang="en-US" sz="2400">
                <a:latin typeface="+mn-ea"/>
              </a:rPr>
              <a:t>、</a:t>
            </a:r>
            <a:r>
              <a:rPr lang="en-US" altLang="zh-CN" sz="2400">
                <a:latin typeface="+mn-ea"/>
              </a:rPr>
              <a:t>chunk</a:t>
            </a:r>
            <a:endParaRPr lang="en-US" altLang="zh-CN" sz="2400">
              <a:latin typeface="+mn-ea"/>
            </a:endParaRPr>
          </a:p>
          <a:p>
            <a:r>
              <a:rPr lang="en-US" altLang="zh-CN" sz="2400">
                <a:latin typeface="+mn-ea"/>
              </a:rPr>
              <a:t>8</a:t>
            </a:r>
            <a:r>
              <a:rPr lang="zh-CN" altLang="en-US" sz="2400">
                <a:latin typeface="+mn-ea"/>
              </a:rPr>
              <a:t>、文件指纹</a:t>
            </a:r>
            <a:endParaRPr lang="zh-CN" altLang="en-US" sz="240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850" y="3110865"/>
            <a:ext cx="8046720" cy="3178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Entry 的⽤法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94580" cy="4351655"/>
          </a:xfrm>
        </p:spPr>
        <p:txBody>
          <a:bodyPr/>
          <a:p>
            <a:r>
              <a:rPr lang="zh-CN" altLang="en-US" sz="2400"/>
              <a:t>单⼊⼝：entry 是⼀个字符串</a:t>
            </a:r>
            <a:endParaRPr lang="zh-CN" altLang="en-US" sz="2400"/>
          </a:p>
          <a:p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module.exports={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entry:'./src/index.js'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}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5891530" y="1825625"/>
            <a:ext cx="512000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+mn-ea"/>
              </a:rPr>
              <a:t>多入⼝：entry 是⼀个对象</a:t>
            </a:r>
            <a:endParaRPr lang="zh-CN" altLang="en-US" sz="2400">
              <a:latin typeface="+mn-ea"/>
            </a:endParaRPr>
          </a:p>
          <a:p>
            <a:endParaRPr lang="zh-CN" altLang="en-US" sz="2400">
              <a:latin typeface="+mn-ea"/>
              <a:sym typeface="+mn-ea"/>
            </a:endParaRPr>
          </a:p>
          <a:p>
            <a:r>
              <a:rPr lang="zh-CN" altLang="en-US" sz="2400">
                <a:latin typeface="+mn-ea"/>
                <a:sym typeface="+mn-ea"/>
              </a:rPr>
              <a:t>module.exports={</a:t>
            </a:r>
            <a:endParaRPr lang="zh-CN" altLang="en-US" sz="2400">
              <a:latin typeface="+mn-ea"/>
            </a:endParaRPr>
          </a:p>
          <a:p>
            <a:pPr marL="0" indent="0">
              <a:buNone/>
            </a:pPr>
            <a:r>
              <a:rPr lang="zh-CN" altLang="en-US" sz="2400">
                <a:latin typeface="+mn-ea"/>
                <a:sym typeface="+mn-ea"/>
              </a:rPr>
              <a:t> </a:t>
            </a:r>
            <a:r>
              <a:rPr sz="2400">
                <a:latin typeface="+mn-ea"/>
                <a:sym typeface="+mn-ea"/>
              </a:rPr>
              <a:t> entry:{</a:t>
            </a:r>
            <a:endParaRPr sz="2400">
              <a:latin typeface="+mn-ea"/>
              <a:sym typeface="+mn-ea"/>
            </a:endParaRPr>
          </a:p>
          <a:p>
            <a:pPr marL="0" indent="0">
              <a:buNone/>
            </a:pPr>
            <a:r>
              <a:rPr sz="2400">
                <a:latin typeface="+mn-ea"/>
                <a:sym typeface="+mn-ea"/>
              </a:rPr>
              <a:t>    app:'./src/app.js',</a:t>
            </a:r>
            <a:endParaRPr sz="2400">
              <a:latin typeface="+mn-ea"/>
              <a:sym typeface="+mn-ea"/>
            </a:endParaRPr>
          </a:p>
          <a:p>
            <a:pPr marL="0" indent="0">
              <a:buNone/>
            </a:pPr>
            <a:r>
              <a:rPr sz="2400">
                <a:latin typeface="+mn-ea"/>
                <a:sym typeface="+mn-ea"/>
              </a:rPr>
              <a:t>    adminApp:'./src/adminApp.js'</a:t>
            </a:r>
            <a:endParaRPr sz="2400">
              <a:latin typeface="+mn-ea"/>
              <a:sym typeface="+mn-ea"/>
            </a:endParaRPr>
          </a:p>
          <a:p>
            <a:pPr marL="0" indent="0">
              <a:buNone/>
            </a:pPr>
            <a:r>
              <a:rPr sz="2400">
                <a:latin typeface="+mn-ea"/>
                <a:sym typeface="+mn-ea"/>
              </a:rPr>
              <a:t>  }</a:t>
            </a:r>
            <a:endParaRPr sz="240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latin typeface="+mn-ea"/>
                <a:sym typeface="+mn-ea"/>
              </a:rPr>
              <a:t>}</a:t>
            </a:r>
            <a:endParaRPr lang="zh-CN" altLang="en-US" sz="2400">
              <a:latin typeface="+mn-ea"/>
            </a:endParaRPr>
          </a:p>
          <a:p>
            <a:endParaRPr lang="zh-CN" altLang="en-US" sz="2400">
              <a:latin typeface="+mn-ea"/>
            </a:endParaRPr>
          </a:p>
          <a:p>
            <a:endParaRPr lang="zh-CN" altLang="en-US" sz="2400">
              <a:latin typeface="+mn-ea"/>
            </a:endParaRPr>
          </a:p>
          <a:p>
            <a:endParaRPr lang="zh-CN" altLang="en-US" sz="2400">
              <a:latin typeface="+mn-ea"/>
            </a:endParaRPr>
          </a:p>
          <a:p>
            <a:endParaRPr lang="zh-CN" altLang="en-US" sz="2400">
              <a:latin typeface="+mn-ea"/>
            </a:endParaRPr>
          </a:p>
          <a:p>
            <a:endParaRPr lang="zh-CN" altLang="en-US" sz="2400">
              <a:latin typeface="+mn-ea"/>
            </a:endParaRPr>
          </a:p>
          <a:p>
            <a:endParaRPr lang="zh-CN" altLang="en-US" sz="2400">
              <a:latin typeface="+mn-ea"/>
            </a:endParaRPr>
          </a:p>
          <a:p>
            <a:endParaRPr lang="zh-CN" altLang="en-US" sz="2400">
              <a:latin typeface="+mn-ea"/>
            </a:endParaRPr>
          </a:p>
          <a:p>
            <a:endParaRPr lang="zh-CN" altLang="en-US" sz="2400">
              <a:latin typeface="+mn-ea"/>
            </a:endParaRPr>
          </a:p>
          <a:p>
            <a:endParaRPr lang="zh-CN" altLang="en-US" sz="2400">
              <a:latin typeface="+mn-ea"/>
            </a:endParaRPr>
          </a:p>
          <a:p>
            <a:endParaRPr lang="zh-CN" altLang="en-US" sz="240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latin typeface="+mj-ea"/>
              </a:rPr>
              <a:t>Output</a:t>
            </a:r>
            <a:r>
              <a:rPr lang="zh-CN" altLang="en-US" sz="2800">
                <a:latin typeface="+mj-ea"/>
              </a:rPr>
              <a:t>用法：单入口配置</a:t>
            </a:r>
            <a:endParaRPr lang="zh-CN" altLang="en-US" sz="280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module.exports={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entry:'./src/index.js',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output:{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filename:'bundle.js',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path:__dirname+'/dist'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}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}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latin typeface="+mj-ea"/>
              </a:rPr>
              <a:t>Output</a:t>
            </a:r>
            <a:r>
              <a:rPr lang="zh-CN" altLang="en-US" sz="2800">
                <a:latin typeface="+mj-ea"/>
              </a:rPr>
              <a:t>用法：多入口配置</a:t>
            </a:r>
            <a:endParaRPr lang="zh-CN" altLang="en-US" sz="280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2400"/>
              <a:t>module.exports={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entry:{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app:'./src/index.js',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search:'./src/search.js'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},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output:{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filename:'[name].js',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path:__dirname+'/dist'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}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}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Loaders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webpack 开箱即用只支持 JS 和 JSON 两种文件类型，通过 Loaders 去支持其它文件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件类型并且把它们转化成有效的模块，并且可以添加到依赖图中。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本身是一个函数，接受源文件作为参数，返回转换的结果。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>
                <a:latin typeface="+mj-ea"/>
              </a:rPr>
              <a:t>常见的</a:t>
            </a:r>
            <a:r>
              <a:rPr lang="en-US" altLang="zh-CN" sz="2800">
                <a:latin typeface="+mj-ea"/>
              </a:rPr>
              <a:t>Loaders</a:t>
            </a:r>
            <a:r>
              <a:rPr lang="zh-CN" altLang="en-US" sz="2800">
                <a:latin typeface="+mj-ea"/>
              </a:rPr>
              <a:t>有哪些</a:t>
            </a:r>
            <a:endParaRPr lang="zh-CN" altLang="en-US" sz="2800">
              <a:latin typeface="+mj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9405" y="1691005"/>
            <a:ext cx="56076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Plugins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插件⽤于 bundle ⽂件的优化，资源管理和环境变量注⼊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作⽤于整个构建过程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45" y="2652395"/>
            <a:ext cx="4330700" cy="35248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1920</Words>
  <Application>WPS 演示</Application>
  <PresentationFormat>宽屏</PresentationFormat>
  <Paragraphs>142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方正书宋_GBK</vt:lpstr>
      <vt:lpstr>Wingdings</vt:lpstr>
      <vt:lpstr>Calibri Light</vt:lpstr>
      <vt:lpstr>Helvetica Neue</vt:lpstr>
      <vt:lpstr>宋体</vt:lpstr>
      <vt:lpstr>汉仪书宋二KW</vt:lpstr>
      <vt:lpstr>Calibri</vt:lpstr>
      <vt:lpstr>微软雅黑</vt:lpstr>
      <vt:lpstr>汉仪旗黑KW</vt:lpstr>
      <vt:lpstr>Arial Unicode MS</vt:lpstr>
      <vt:lpstr>宋体-简</vt:lpstr>
      <vt:lpstr>Office 主题</vt:lpstr>
      <vt:lpstr>webpack使用</vt:lpstr>
      <vt:lpstr>PowerPoint 演示文稿</vt:lpstr>
      <vt:lpstr>webpack基本概念</vt:lpstr>
      <vt:lpstr>Entry 的⽤法</vt:lpstr>
      <vt:lpstr>Output用法：单入口配置</vt:lpstr>
      <vt:lpstr>Output用法：多入口配置</vt:lpstr>
      <vt:lpstr>Loaders</vt:lpstr>
      <vt:lpstr>常见的Loaders有哪些</vt:lpstr>
      <vt:lpstr>Plugins</vt:lpstr>
      <vt:lpstr>Mode</vt:lpstr>
      <vt:lpstr>⽂文件指纹</vt:lpstr>
      <vt:lpstr>提升 webpack 的构建速度</vt:lpstr>
      <vt:lpstr>2、把 loader 应用的文件范围缩小</vt:lpstr>
      <vt:lpstr>PowerPoint 演示文稿</vt:lpstr>
      <vt:lpstr>创建一个Loader</vt:lpstr>
      <vt:lpstr>创建一个Plugin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wujun</dc:creator>
  <cp:lastModifiedBy>wujun</cp:lastModifiedBy>
  <cp:revision>26</cp:revision>
  <dcterms:created xsi:type="dcterms:W3CDTF">2019-06-25T15:24:30Z</dcterms:created>
  <dcterms:modified xsi:type="dcterms:W3CDTF">2019-06-25T15:24:30Z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