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7" r:id="rId4"/>
    <p:sldId id="259" r:id="rId5"/>
    <p:sldId id="261" r:id="rId6"/>
    <p:sldId id="319" r:id="rId7"/>
    <p:sldId id="292" r:id="rId8"/>
    <p:sldId id="264" r:id="rId9"/>
    <p:sldId id="262" r:id="rId10"/>
    <p:sldId id="263" r:id="rId11"/>
    <p:sldId id="318" r:id="rId12"/>
    <p:sldId id="268" r:id="rId13"/>
    <p:sldId id="269" r:id="rId14"/>
    <p:sldId id="294" r:id="rId15"/>
    <p:sldId id="309" r:id="rId16"/>
    <p:sldId id="314" r:id="rId17"/>
    <p:sldId id="315" r:id="rId18"/>
    <p:sldId id="316" r:id="rId19"/>
    <p:sldId id="295" r:id="rId20"/>
    <p:sldId id="308" r:id="rId21"/>
    <p:sldId id="296" r:id="rId22"/>
    <p:sldId id="297" r:id="rId23"/>
    <p:sldId id="312" r:id="rId24"/>
    <p:sldId id="273" r:id="rId25"/>
    <p:sldId id="274" r:id="rId26"/>
    <p:sldId id="275" r:id="rId27"/>
    <p:sldId id="272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9" r:id="rId38"/>
    <p:sldId id="300" r:id="rId39"/>
    <p:sldId id="301" r:id="rId40"/>
    <p:sldId id="302" r:id="rId41"/>
    <p:sldId id="303" r:id="rId42"/>
    <p:sldId id="304" r:id="rId43"/>
    <p:sldId id="285" r:id="rId44"/>
    <p:sldId id="310" r:id="rId45"/>
    <p:sldId id="311" r:id="rId46"/>
    <p:sldId id="320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2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62651" y="0"/>
            <a:ext cx="208134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4B81-7631-457E-A596-491E28653BE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0.jpe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3.wdp"/><Relationship Id="rId10" Type="http://schemas.openxmlformats.org/officeDocument/2006/relationships/image" Target="../media/image64.jpe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gif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commandline/build/" TargetMode="Externa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microsoft.com/office/2007/relationships/hdphoto" Target="../media/hdphoto4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5CAE70D6-2522-DA46-AB0D-F910E82DBB24}"/>
              </a:ext>
            </a:extLst>
          </p:cNvPr>
          <p:cNvSpPr txBox="1">
            <a:spLocks/>
          </p:cNvSpPr>
          <p:nvPr/>
        </p:nvSpPr>
        <p:spPr>
          <a:xfrm>
            <a:off x="0" y="885809"/>
            <a:ext cx="9143999" cy="244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Computer Systems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For AI-inspired Cloud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Theory &amp; Lab.</a:t>
            </a:r>
            <a:br>
              <a:rPr lang="en-US" altLang="ko-KR" sz="5400" dirty="0">
                <a:solidFill>
                  <a:srgbClr val="3333FF"/>
                </a:solidFill>
                <a:latin typeface="+mj-ea"/>
              </a:rPr>
            </a:br>
            <a:endParaRPr lang="ko-KR" altLang="en-US" sz="18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772F31-B05C-7647-9D1E-4393D1C4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1" y="3169965"/>
            <a:ext cx="2683640" cy="271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947DAAE-02F1-9D44-A39B-26AEFB6388B4}"/>
              </a:ext>
            </a:extLst>
          </p:cNvPr>
          <p:cNvGrpSpPr/>
          <p:nvPr/>
        </p:nvGrpSpPr>
        <p:grpSpPr>
          <a:xfrm>
            <a:off x="1032942" y="4528121"/>
            <a:ext cx="3155009" cy="999521"/>
            <a:chOff x="5631881" y="7083"/>
            <a:chExt cx="1709762" cy="472736"/>
          </a:xfrm>
        </p:grpSpPr>
        <p:pic>
          <p:nvPicPr>
            <p:cNvPr id="7" name="Picture 2" descr="starmoocì ëí ì´ë¯¸ì§ ê²ìê²°ê³¼">
              <a:extLst>
                <a:ext uri="{FF2B5EF4-FFF2-40B4-BE49-F238E27FC236}">
                  <a16:creationId xmlns:a16="http://schemas.microsoft.com/office/drawing/2014/main" id="{61A5C567-CA11-0446-BF89-BFB12EFFD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881" y="7083"/>
              <a:ext cx="1057140" cy="47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ê´ì£¼ê³¼íê¸°ì ì pngì ëí ì´ë¯¸ì§ ê²ìê²°ê³¼">
              <a:extLst>
                <a:ext uri="{FF2B5EF4-FFF2-40B4-BE49-F238E27FC236}">
                  <a16:creationId xmlns:a16="http://schemas.microsoft.com/office/drawing/2014/main" id="{02AF58DE-19CF-2D4B-8569-DED4BC71A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239" y="13826"/>
              <a:ext cx="553404" cy="45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3BF8E6-4953-0F41-B64C-6189AF195DF3}"/>
              </a:ext>
            </a:extLst>
          </p:cNvPr>
          <p:cNvSpPr txBox="1"/>
          <p:nvPr/>
        </p:nvSpPr>
        <p:spPr>
          <a:xfrm>
            <a:off x="2132272" y="6448354"/>
            <a:ext cx="6373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https://github.com/SmartX-Labs/SmartX-Mini-MOOC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6752B-08E5-9C45-B744-827CFE7B6C1D}"/>
              </a:ext>
            </a:extLst>
          </p:cNvPr>
          <p:cNvSpPr txBox="1"/>
          <p:nvPr/>
        </p:nvSpPr>
        <p:spPr>
          <a:xfrm>
            <a:off x="0" y="3185069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+mn-ea"/>
              </a:rPr>
              <a:t>Lab #2: Inter-Connect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523A09-D7B5-5543-BFFE-085ED79E6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203" y="5812965"/>
            <a:ext cx="1445509" cy="6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Apache Flume: Log Collector</a:t>
            </a:r>
            <a:endParaRPr lang="ko-KR" alt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4" y="4149795"/>
            <a:ext cx="3768414" cy="15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73328" y="932471"/>
            <a:ext cx="8812266" cy="3873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distributed, reliable, and available service for efficiently collecting, aggregating, and moving large amounts of log data</a:t>
            </a:r>
            <a:endParaRPr lang="en-US" altLang="ko-KR" sz="1600" dirty="0" smtClean="0">
              <a:solidFill>
                <a:schemeClr val="tx1"/>
              </a:solidFill>
              <a:latin typeface="맑은 고딕 (본문)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Log aggregator </a:t>
            </a:r>
            <a:r>
              <a:rPr lang="en-US" altLang="ko-KR" sz="1800" dirty="0">
                <a:latin typeface="맑은 고딕 (본문)"/>
              </a:rPr>
              <a:t>with many customizable data </a:t>
            </a:r>
            <a:r>
              <a:rPr lang="en-US" altLang="ko-KR" sz="1800" dirty="0" smtClean="0">
                <a:latin typeface="맑은 고딕 (본문)"/>
              </a:rPr>
              <a:t>sources, which runs asynchronously</a:t>
            </a: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Flume </a:t>
            </a:r>
            <a:r>
              <a:rPr lang="en-US" altLang="ko-KR" sz="1800" dirty="0">
                <a:solidFill>
                  <a:schemeClr val="tx1"/>
                </a:solidFill>
                <a:latin typeface="맑은 고딕 (본문)"/>
              </a:rPr>
              <a:t>Agent</a:t>
            </a: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Source consumes events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having a specific format</a:t>
            </a:r>
          </a:p>
          <a:p>
            <a:pPr lvl="1"/>
            <a:r>
              <a:rPr lang="en-US" altLang="ko-KR" sz="1600" dirty="0" smtClean="0">
                <a:latin typeface="맑은 고딕 (본문)"/>
              </a:rPr>
              <a:t>Channel holds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event </a:t>
            </a:r>
            <a:r>
              <a:rPr lang="en-US" altLang="ko-KR" sz="1600" dirty="0">
                <a:latin typeface="맑은 고딕 (본문)"/>
              </a:rPr>
              <a:t>until </a:t>
            </a:r>
            <a:r>
              <a:rPr lang="en-US" altLang="ko-KR" sz="1600" dirty="0" smtClean="0">
                <a:latin typeface="맑은 고딕 (본문)"/>
              </a:rPr>
              <a:t>consumed</a:t>
            </a:r>
            <a:endParaRPr lang="en-US" altLang="ko-KR" sz="1600" dirty="0">
              <a:latin typeface="맑은 고딕 (본문)"/>
            </a:endParaRPr>
          </a:p>
          <a:p>
            <a:pPr lvl="1"/>
            <a:r>
              <a:rPr lang="en-US" altLang="ko-KR" sz="1600" dirty="0">
                <a:latin typeface="맑은 고딕 (본문)"/>
              </a:rPr>
              <a:t>Sink removes </a:t>
            </a:r>
            <a:r>
              <a:rPr lang="en-US" altLang="ko-KR" sz="1600" dirty="0" smtClean="0">
                <a:latin typeface="맑은 고딕 (본문)"/>
              </a:rPr>
              <a:t>an </a:t>
            </a:r>
            <a:r>
              <a:rPr lang="en-US" altLang="ko-KR" sz="1600" dirty="0">
                <a:latin typeface="맑은 고딕 (본문)"/>
              </a:rPr>
              <a:t>event from the </a:t>
            </a:r>
            <a:r>
              <a:rPr lang="en-US" altLang="ko-KR" sz="1600" dirty="0" smtClean="0">
                <a:latin typeface="맑은 고딕 (본문)"/>
              </a:rPr>
              <a:t>channel and puts it </a:t>
            </a:r>
            <a:r>
              <a:rPr lang="en-US" altLang="ko-KR" sz="1600" dirty="0">
                <a:latin typeface="맑은 고딕 (본문)"/>
              </a:rPr>
              <a:t>into on external repository or another </a:t>
            </a:r>
            <a:r>
              <a:rPr lang="en-US" altLang="ko-KR" sz="1600" dirty="0" smtClean="0">
                <a:latin typeface="맑은 고딕 (본문)"/>
              </a:rPr>
              <a:t>source</a:t>
            </a:r>
            <a:endParaRPr lang="en-US" altLang="ko-KR" sz="1600" dirty="0">
              <a:latin typeface="맑은 고딕 (본문)"/>
            </a:endParaRPr>
          </a:p>
          <a:p>
            <a:pPr lvl="1"/>
            <a:endParaRPr lang="en-US" altLang="ko-KR" sz="2400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8" name="Picture 6" descr="https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85" y="1964826"/>
            <a:ext cx="1378209" cy="13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cloudera.com/wp-content/uploads/2014/11/flafka-f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6" y="4598468"/>
            <a:ext cx="4594575" cy="22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698"/>
            <a:ext cx="633278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Docker: Light-weight Process (Application) Container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56" y="918995"/>
            <a:ext cx="1806980" cy="14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4674" y="1458816"/>
            <a:ext cx="6550847" cy="3506149"/>
            <a:chOff x="0" y="867182"/>
            <a:chExt cx="5921234" cy="30769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114"/>
              <a:ext cx="5220072" cy="2690011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4503392" y="867182"/>
              <a:ext cx="1417842" cy="1179512"/>
              <a:chOff x="4867382" y="4034150"/>
              <a:chExt cx="2923037" cy="2259202"/>
            </a:xfrm>
          </p:grpSpPr>
          <p:pic>
            <p:nvPicPr>
              <p:cNvPr id="140298" name="Picture 10" descr="docker hub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382" y="4034150"/>
                <a:ext cx="1886723" cy="1886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008990" y="5291192"/>
                <a:ext cx="1781429" cy="10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Docker Hub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36" y="3725491"/>
            <a:ext cx="3730360" cy="31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5708" y="332719"/>
            <a:ext cx="569258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1500" b="1" dirty="0"/>
              <a:t>Practice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2008" y="899061"/>
            <a:ext cx="8216325" cy="54424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0000CC"/>
                </a:solidFill>
              </a:rPr>
              <a:t>Wired connection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326" y="1572217"/>
            <a:ext cx="2810926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Raspberry Pi Model B (Pi)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ARM Cortex A7 @900MHz 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1GB</a:t>
            </a:r>
            <a:br>
              <a:rPr lang="en-US" altLang="ko-KR" sz="1200" dirty="0"/>
            </a:br>
            <a:r>
              <a:rPr lang="en-US" altLang="ko-KR" sz="1200" b="1" dirty="0"/>
              <a:t>SD Card: </a:t>
            </a:r>
            <a:r>
              <a:rPr lang="en-US" altLang="ko-KR" sz="1200" dirty="0"/>
              <a:t>32GB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86030" y="1563596"/>
            <a:ext cx="2430858" cy="983819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NAME</a:t>
            </a:r>
            <a:r>
              <a:rPr lang="en-US" altLang="ko-KR" sz="1200" dirty="0"/>
              <a:t>: NUC5i5MYHE (NUC PC)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i5-5300U @2.30GHz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16GB 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/>
              <a:t>94GB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28632" y="5328140"/>
            <a:ext cx="4306352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 err="1"/>
              <a:t>netgear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prosafe</a:t>
            </a:r>
            <a:r>
              <a:rPr lang="en-US" altLang="ko-KR" sz="1200" dirty="0"/>
              <a:t> 16 port gigabit switch(Switch)</a:t>
            </a:r>
            <a:br>
              <a:rPr lang="en-US" altLang="ko-KR" sz="1200" dirty="0"/>
            </a:br>
            <a:r>
              <a:rPr lang="en-US" altLang="ko-KR" sz="1200" b="1" dirty="0"/>
              <a:t>Network Ports: </a:t>
            </a:r>
            <a:r>
              <a:rPr lang="en-US" altLang="ko-KR" sz="1200" dirty="0"/>
              <a:t>16 auto-sensing 10/100/1000 Mbps Ethernet ports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35849" y="1563595"/>
            <a:ext cx="2430858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NT900X3A</a:t>
            </a:r>
          </a:p>
          <a:p>
            <a:r>
              <a:rPr lang="en-US" altLang="ko-KR" sz="1200" b="1" dirty="0" smtClean="0"/>
              <a:t>CPU</a:t>
            </a:r>
            <a:r>
              <a:rPr lang="en-US" altLang="ko-KR" sz="1200" b="1" dirty="0"/>
              <a:t>: </a:t>
            </a:r>
            <a:r>
              <a:rPr lang="en-US" altLang="ko-KR" sz="1200" dirty="0" smtClean="0"/>
              <a:t>i5-2537U @1.40GHz </a:t>
            </a:r>
          </a:p>
          <a:p>
            <a:r>
              <a:rPr lang="en-US" altLang="ko-KR" sz="1200" b="1" dirty="0" smtClean="0"/>
              <a:t>CORE</a:t>
            </a:r>
            <a:r>
              <a:rPr lang="en-US" altLang="ko-KR" sz="1200" b="1" dirty="0"/>
              <a:t>: </a:t>
            </a:r>
            <a:r>
              <a:rPr lang="en-US" altLang="ko-KR" sz="1200" dirty="0"/>
              <a:t>2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GB </a:t>
            </a:r>
            <a:r>
              <a:rPr lang="en-US" altLang="ko-KR" sz="1200" dirty="0"/>
              <a:t>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 smtClean="0"/>
              <a:t>128GB</a:t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pic>
        <p:nvPicPr>
          <p:cNvPr id="11" name="Picture 2" descr="laptop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72" y="2991357"/>
            <a:ext cx="1589667" cy="11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49" y="3093467"/>
            <a:ext cx="1875026" cy="1034193"/>
          </a:xfrm>
          <a:prstGeom prst="rect">
            <a:avLst/>
          </a:prstGeom>
        </p:spPr>
      </p:pic>
      <p:pic>
        <p:nvPicPr>
          <p:cNvPr id="13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35" y="3051961"/>
            <a:ext cx="1412517" cy="10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etgear prosafe 16 port gigabit switch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18" y="4617215"/>
            <a:ext cx="1575465" cy="6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850381" y="3703049"/>
            <a:ext cx="443425" cy="4380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100850" y="3742884"/>
            <a:ext cx="443425" cy="4380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439893" y="3740804"/>
            <a:ext cx="443425" cy="438019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6200000" flipH="1">
            <a:off x="4334558" y="1874488"/>
            <a:ext cx="27519" cy="4511046"/>
          </a:xfrm>
          <a:prstGeom prst="bentConnector3">
            <a:avLst>
              <a:gd name="adj1" fmla="val 6006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22562" y="4172382"/>
            <a:ext cx="1809" cy="5053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4393897" y="1867210"/>
            <a:ext cx="44320" cy="4511046"/>
          </a:xfrm>
          <a:prstGeom prst="bentConnector3">
            <a:avLst>
              <a:gd name="adj1" fmla="val 60065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90303" y="4174630"/>
            <a:ext cx="1809" cy="505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(1/3)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8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(2/3)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30" y="578708"/>
            <a:ext cx="4196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-Verify Box Lab’s configuration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044" b="82545" l="0" r="95938">
                        <a14:foregroundMark x1="42188" y1="52365" x2="42188" y2="52365"/>
                        <a14:foregroundMark x1="47656" y1="53834" x2="47656" y2="53834"/>
                        <a14:foregroundMark x1="61250" y1="55465" x2="39219" y2="47471"/>
                        <a14:foregroundMark x1="74063" y1="53834" x2="16250" y2="51223"/>
                        <a14:foregroundMark x1="32344" y1="57259" x2="39688" y2="50408"/>
                        <a14:foregroundMark x1="47656" y1="57259" x2="39688" y2="49266"/>
                        <a14:foregroundMark x1="43594" y1="53507" x2="33438" y2="5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23" t="19668" r="1064" b="17928"/>
          <a:stretch/>
        </p:blipFill>
        <p:spPr>
          <a:xfrm>
            <a:off x="262564" y="5415722"/>
            <a:ext cx="2118511" cy="1345484"/>
          </a:xfrm>
          <a:prstGeom prst="rect">
            <a:avLst/>
          </a:prstGeom>
        </p:spPr>
      </p:pic>
      <p:sp>
        <p:nvSpPr>
          <p:cNvPr id="13" name="순서도: 수동 연산 12"/>
          <p:cNvSpPr/>
          <p:nvPr/>
        </p:nvSpPr>
        <p:spPr>
          <a:xfrm>
            <a:off x="2625653" y="4585143"/>
            <a:ext cx="3870015" cy="2208721"/>
          </a:xfrm>
          <a:prstGeom prst="flowChartManualOperation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수동 연산 13"/>
          <p:cNvSpPr/>
          <p:nvPr/>
        </p:nvSpPr>
        <p:spPr>
          <a:xfrm>
            <a:off x="1427155" y="2526468"/>
            <a:ext cx="6263352" cy="2058667"/>
          </a:xfrm>
          <a:prstGeom prst="flowChartManualOperation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3502862" y="5383080"/>
            <a:ext cx="2145835" cy="141078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140086" y="4585135"/>
            <a:ext cx="863855" cy="38907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3762" y="3463451"/>
            <a:ext cx="863855" cy="389076"/>
          </a:xfrm>
          <a:prstGeom prst="roundRect">
            <a:avLst/>
          </a:prstGeom>
          <a:solidFill>
            <a:srgbClr val="00B0F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br0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609343" y="1128004"/>
            <a:ext cx="1018300" cy="725729"/>
            <a:chOff x="1618390" y="1838347"/>
            <a:chExt cx="1018300" cy="72572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90" y="1838347"/>
              <a:ext cx="998077" cy="316037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1722290" y="2176281"/>
              <a:ext cx="914400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217199" y="996199"/>
            <a:ext cx="1495117" cy="847435"/>
            <a:chOff x="5813538" y="1800806"/>
            <a:chExt cx="1495117" cy="84743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57"/>
            <a:stretch/>
          </p:blipFill>
          <p:spPr>
            <a:xfrm>
              <a:off x="5813538" y="1800806"/>
              <a:ext cx="1495117" cy="412528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5958774" y="2260446"/>
              <a:ext cx="1217066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Container</a:t>
              </a:r>
              <a:endParaRPr lang="ko-KR" altLang="en-US" sz="1600" dirty="0"/>
            </a:p>
          </p:txBody>
        </p:sp>
      </p:grpSp>
      <p:cxnSp>
        <p:nvCxnSpPr>
          <p:cNvPr id="24" name="직선 연결선 23"/>
          <p:cNvCxnSpPr>
            <a:stCxn id="12" idx="3"/>
            <a:endCxn id="15" idx="1"/>
          </p:cNvCxnSpPr>
          <p:nvPr/>
        </p:nvCxnSpPr>
        <p:spPr>
          <a:xfrm>
            <a:off x="2381068" y="6088459"/>
            <a:ext cx="1121795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0"/>
            <a:endCxn id="16" idx="2"/>
          </p:cNvCxnSpPr>
          <p:nvPr/>
        </p:nvCxnSpPr>
        <p:spPr>
          <a:xfrm flipH="1" flipV="1">
            <a:off x="4572006" y="4974218"/>
            <a:ext cx="3772" cy="408863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2"/>
            <a:endCxn id="17" idx="2"/>
          </p:cNvCxnSpPr>
          <p:nvPr/>
        </p:nvCxnSpPr>
        <p:spPr>
          <a:xfrm flipV="1">
            <a:off x="4558837" y="3852534"/>
            <a:ext cx="6844" cy="732607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1"/>
            <a:endCxn id="30" idx="2"/>
          </p:cNvCxnSpPr>
          <p:nvPr/>
        </p:nvCxnSpPr>
        <p:spPr>
          <a:xfrm rot="10800000">
            <a:off x="2179505" y="2684315"/>
            <a:ext cx="1954257" cy="973677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3" idx="2"/>
          </p:cNvCxnSpPr>
          <p:nvPr/>
        </p:nvCxnSpPr>
        <p:spPr>
          <a:xfrm flipV="1">
            <a:off x="5028853" y="1843625"/>
            <a:ext cx="1942121" cy="1814360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4" y="3808792"/>
            <a:ext cx="1128179" cy="73258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895612" y="2290384"/>
            <a:ext cx="567771" cy="3939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Tap1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stCxn id="30" idx="0"/>
            <a:endCxn id="20" idx="2"/>
          </p:cNvCxnSpPr>
          <p:nvPr/>
        </p:nvCxnSpPr>
        <p:spPr>
          <a:xfrm flipH="1" flipV="1">
            <a:off x="2170446" y="1853727"/>
            <a:ext cx="9053" cy="43665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linux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65" y="5125322"/>
            <a:ext cx="1146320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ubuntu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78" y="4641797"/>
            <a:ext cx="1980957" cy="4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원호 34"/>
          <p:cNvSpPr/>
          <p:nvPr/>
        </p:nvSpPr>
        <p:spPr>
          <a:xfrm rot="8100000">
            <a:off x="2281068" y="-1616756"/>
            <a:ext cx="4473146" cy="4473146"/>
          </a:xfrm>
          <a:prstGeom prst="arc">
            <a:avLst>
              <a:gd name="adj1" fmla="val 15555748"/>
              <a:gd name="adj2" fmla="val 688992"/>
            </a:avLst>
          </a:prstGeom>
          <a:ln w="317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201" y="2222651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ping test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94225" y="18495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$ ping &lt;VM IP&gt;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440" y="1849598"/>
            <a:ext cx="177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$ ping &lt;Container IP&gt;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(3/3)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Prepare 3 terminal on NUC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Bare metal, VM, Container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Running and Access to KVM on NUC (Open KVM terminal)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kvm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[memory capacity]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name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smp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maxcpus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maxcpu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device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virtio-net-pci,netdev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=net0,mac=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[EE:EE:EE:EE:EE:EE]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–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netdev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tap,id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=net0,ifname=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tap_name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script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boot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.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img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vnc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: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daemonize</a:t>
            </a:r>
            <a:endParaRPr lang="ko-KR" altLang="en-US" sz="1400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xvnc4viewer localhost :5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Access to Container on NUC (Open Container terminal)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attach </a:t>
            </a:r>
            <a:r>
              <a:rPr lang="en-US" altLang="ko-KR" dirty="0">
                <a:solidFill>
                  <a:srgbClr val="7030A0"/>
                </a:solidFill>
                <a:latin typeface="맑은 고딕 (본문)"/>
              </a:rPr>
              <a:t>[container name]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54" y="2184965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2286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#1–1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(1/3)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Before we start, your Raspberry Pi must be ready with proper 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In this lab, we will use “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” Linux</a:t>
            </a:r>
            <a:r>
              <a:rPr lang="ko-KR" alt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for it.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Eject a MicroSD card from your Raspberry Pi, and insert it into your SD card reader and attach the reader to your NUC.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the commands below to get “flash” script for the OS setup.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“flash” command to see if it’s installed correctly.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597830"/>
            <a:ext cx="9119286" cy="203132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 &amp;&amp;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-y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pv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curl python-pip unzip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hdparm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pip install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awscli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pt-BR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curl -O https://raw.githubusercontent.com/hypriot/flash/master/flash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chmod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+x 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mv flash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usr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/local/bin/flash</a:t>
            </a:r>
          </a:p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A1F4A-ADC2-654F-99C2-966E9E695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D8621BDC-617E-A045-93B4-F36BEC4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631312" y="1397113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Download &amp; edit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configuration file for your Raspberry Pi.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wget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-O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hypriot-init.yaml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https://mirror.nm.gist.ac.kr/getHypriotConf</a:t>
            </a:r>
          </a:p>
          <a:p>
            <a:pPr marL="400050" lvl="1" indent="0">
              <a:buNone/>
            </a:pPr>
            <a:r>
              <a:rPr lang="en-US" altLang="ko-KR" sz="1800" dirty="0">
                <a:latin typeface="맑은 고딕 (본문)"/>
              </a:rPr>
              <a:t>Let’s open the “</a:t>
            </a:r>
            <a:r>
              <a:rPr lang="en-US" altLang="ko-KR" sz="1800" dirty="0" err="1">
                <a:latin typeface="맑은 고딕 (본문)"/>
              </a:rPr>
              <a:t>hypriot-init.yaml</a:t>
            </a:r>
            <a:r>
              <a:rPr lang="en-US" altLang="ko-KR" sz="1800" dirty="0">
                <a:latin typeface="맑은 고딕 (본문)"/>
              </a:rPr>
              <a:t>” file and edit its network section.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The assigned IP address will be automatically applied, when you’re initially booting your Raspberry Pi.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4" y="2774093"/>
            <a:ext cx="9119286" cy="2585323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vi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hypriot-init.yaml</a:t>
            </a:r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# static IP configuration: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interface eth0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ip_address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172.29.0.250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/24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Raspberry Pi address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routers=172.29.0.254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domain_name_servers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=8.8.8.8 8.8.4.4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(2/3)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BD9FF-D281-0043-A541-5E4DFB130D3B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(3/3)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AB84A-BE7D-F24B-81A9-76D737E0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15" y="2019630"/>
            <a:ext cx="8127655" cy="48383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fdisk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–l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flash –u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hypriot-init.yaml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–d /dev/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sdc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–f https://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mirror.nm.gist.ac.kr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getHypriot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B9A50-2644-3A41-AE56-6EE18779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6" y="2407260"/>
            <a:ext cx="5925650" cy="18464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38D1D8-2C70-5A41-9F04-F8BE88C261F8}"/>
              </a:ext>
            </a:extLst>
          </p:cNvPr>
          <p:cNvSpPr/>
          <p:nvPr/>
        </p:nvSpPr>
        <p:spPr>
          <a:xfrm>
            <a:off x="838566" y="2407260"/>
            <a:ext cx="1189526" cy="1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94929-2FFF-EE46-8FEE-727C0AC656CE}"/>
              </a:ext>
            </a:extLst>
          </p:cNvPr>
          <p:cNvSpPr/>
          <p:nvPr/>
        </p:nvSpPr>
        <p:spPr>
          <a:xfrm>
            <a:off x="24714" y="1853491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F2BC30-6BFF-A046-B970-6145FB729BC6}"/>
              </a:ext>
            </a:extLst>
          </p:cNvPr>
          <p:cNvSpPr txBox="1">
            <a:spLocks/>
          </p:cNvSpPr>
          <p:nvPr/>
        </p:nvSpPr>
        <p:spPr>
          <a:xfrm>
            <a:off x="631312" y="1397113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pPr marL="0" indent="0">
              <a:buNone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And, that’s it! Now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is flashed to your MicroSD card.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 (본문)"/>
                <a:ea typeface="나눔고딕코딩" panose="020D0009000000000000" pitchFamily="49" charset="-127"/>
              </a:rPr>
              <a:t>Insert the SD card back to your Raspberry PI and boot it up.</a:t>
            </a: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4A894E-CBFB-0143-8876-03664B63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947BFD17-B62F-B841-8EC2-794E3FF5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test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962111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672478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813158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349315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365734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3865453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3978168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4960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225732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362776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548609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4985821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4993525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582632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620205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654958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2863840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46602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024009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207144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466721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574800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052887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097872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692030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27067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675920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779927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306324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078365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181332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195398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06583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541002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596390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1740" y="492988"/>
            <a:ext cx="8211372" cy="6256749"/>
            <a:chOff x="411740" y="343524"/>
            <a:chExt cx="8211372" cy="62567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62982" y="1495361"/>
              <a:ext cx="4617819" cy="356070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28"/>
            <p:cNvSpPr/>
            <p:nvPr/>
          </p:nvSpPr>
          <p:spPr>
            <a:xfrm>
              <a:off x="411740" y="1495361"/>
              <a:ext cx="3227840" cy="355961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D6264F"/>
                </a:gs>
              </a:gsLst>
              <a:path path="circle">
                <a:fillToRect l="50000" t="-80000" r="50000" b="180000"/>
              </a:path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69564" y="1625333"/>
              <a:ext cx="2788790" cy="231469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3849" y="4449608"/>
              <a:ext cx="2900689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" name="Picture 2" descr="http://blog.hypriot.com/images/logo_t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36" y="4415841"/>
              <a:ext cx="695356" cy="48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64801" y="4495138"/>
              <a:ext cx="1787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Hypriot OS</a:t>
              </a:r>
              <a:endParaRPr kumimoji="0" lang="ko-KR" altLang="en-US" sz="16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241287" y="5232329"/>
              <a:ext cx="1657665" cy="891305"/>
              <a:chOff x="6482" y="4716136"/>
              <a:chExt cx="3131607" cy="1758358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927289" y="4716136"/>
                <a:ext cx="844513" cy="478556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268860" y="486854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610433" y="5020956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952005" y="517336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2293576" y="532578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482" y="538628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348055" y="5538701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89628" y="5691113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031199" y="5843525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372772" y="599593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482611" y="502490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824184" y="517731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165757" y="532972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507326" y="5482128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848899" y="5634540"/>
                <a:ext cx="844512" cy="478555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5865711" y="5152588"/>
              <a:ext cx="950638" cy="1061009"/>
              <a:chOff x="3491880" y="4966650"/>
              <a:chExt cx="1267517" cy="141467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848334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627913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400678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186556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4966650"/>
                <a:ext cx="1267517" cy="532994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4115519" y="4517563"/>
              <a:ext cx="4074001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511" y="4511455"/>
              <a:ext cx="1847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Ubuntu Linux</a:t>
              </a:r>
              <a:endParaRPr kumimoji="0" lang="ko-KR" altLang="en-US" sz="20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98" y="4451080"/>
              <a:ext cx="527524" cy="527524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7280330" y="343524"/>
              <a:ext cx="1342782" cy="1342782"/>
              <a:chOff x="4265005" y="908318"/>
              <a:chExt cx="1342782" cy="1342782"/>
            </a:xfrm>
          </p:grpSpPr>
          <p:grpSp>
            <p:nvGrpSpPr>
              <p:cNvPr id="58" name="Group 52"/>
              <p:cNvGrpSpPr/>
              <p:nvPr/>
            </p:nvGrpSpPr>
            <p:grpSpPr>
              <a:xfrm>
                <a:off x="4265005" y="908318"/>
                <a:ext cx="1342782" cy="1342782"/>
                <a:chOff x="6188154" y="1459881"/>
                <a:chExt cx="1342782" cy="1342782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6188154" y="1459881"/>
                  <a:ext cx="1342782" cy="13427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그림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8154" y="1797802"/>
                  <a:ext cx="1342782" cy="62160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8" descr="User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860" y="1489536"/>
                <a:ext cx="493745" cy="493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924343" y="3940586"/>
              <a:ext cx="1552994" cy="433323"/>
              <a:chOff x="1488893" y="4552574"/>
              <a:chExt cx="1552994" cy="4333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488893" y="4552574"/>
                <a:ext cx="1552994" cy="4333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5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486" y="4589529"/>
                <a:ext cx="1410870" cy="36251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4110876" y="4004975"/>
              <a:ext cx="4068986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959" y="4041930"/>
              <a:ext cx="1410870" cy="3625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58727" y="6123481"/>
              <a:ext cx="1994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333FF"/>
                  </a:solidFill>
                </a:rPr>
                <a:t>Raspberry Pi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0081" y="6249408"/>
              <a:ext cx="84189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dirty="0">
                  <a:solidFill>
                    <a:srgbClr val="3333FF"/>
                  </a:solidFill>
                </a:rPr>
                <a:t>NUC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1387278" y="2743644"/>
              <a:ext cx="323906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77598" y="1964984"/>
              <a:ext cx="972026" cy="1759865"/>
              <a:chOff x="2184127" y="2620971"/>
              <a:chExt cx="972026" cy="1759865"/>
            </a:xfrm>
          </p:grpSpPr>
          <p:sp>
            <p:nvSpPr>
              <p:cNvPr id="53" name="정육면체 52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5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4907333" y="2025618"/>
              <a:ext cx="972026" cy="1759865"/>
              <a:chOff x="2184127" y="2620971"/>
              <a:chExt cx="972026" cy="1759865"/>
            </a:xfrm>
          </p:grpSpPr>
          <p:sp>
            <p:nvSpPr>
              <p:cNvPr id="50" name="정육면체 49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2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4411114" y="1670737"/>
              <a:ext cx="2265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Kafka broker cluster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7004" y="265546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2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390195" y="2051913"/>
              <a:ext cx="972026" cy="1759865"/>
              <a:chOff x="4369816" y="2713455"/>
              <a:chExt cx="972026" cy="1759865"/>
            </a:xfrm>
          </p:grpSpPr>
          <p:sp>
            <p:nvSpPr>
              <p:cNvPr id="47" name="정육면체 46"/>
              <p:cNvSpPr/>
              <p:nvPr/>
            </p:nvSpPr>
            <p:spPr>
              <a:xfrm>
                <a:off x="4524969" y="2713455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8" name="그림 20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80" y="3514707"/>
                <a:ext cx="596319" cy="28314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9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4369816" y="2778400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9" name="오른쪽 화살표 28"/>
            <p:cNvSpPr/>
            <p:nvPr/>
          </p:nvSpPr>
          <p:spPr>
            <a:xfrm rot="16200000">
              <a:off x="7660205" y="1473018"/>
              <a:ext cx="635080" cy="664078"/>
            </a:xfrm>
            <a:prstGeom prst="rightArrow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4294" y="2622325"/>
              <a:ext cx="429806" cy="429806"/>
            </a:xfrm>
            <a:prstGeom prst="rect">
              <a:avLst/>
            </a:prstGeom>
          </p:spPr>
        </p:pic>
        <p:sp>
          <p:nvSpPr>
            <p:cNvPr id="31" name="직사각형 103"/>
            <p:cNvSpPr/>
            <p:nvPr/>
          </p:nvSpPr>
          <p:spPr>
            <a:xfrm>
              <a:off x="590070" y="2101467"/>
              <a:ext cx="573806" cy="1759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2" name="Picture 2" descr="Net-SNMP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58" y="2890618"/>
              <a:ext cx="513041" cy="11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87"/>
            <p:cNvSpPr/>
            <p:nvPr/>
          </p:nvSpPr>
          <p:spPr>
            <a:xfrm rot="16200000">
              <a:off x="708168" y="3977525"/>
              <a:ext cx="349190" cy="365133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968332" y="2029100"/>
              <a:ext cx="976711" cy="1759865"/>
              <a:chOff x="1302642" y="2620971"/>
              <a:chExt cx="976711" cy="1759865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14624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5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311118"/>
                <a:ext cx="525444" cy="52615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1302642" y="2692584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53903" y="2622325"/>
              <a:ext cx="429806" cy="429806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5243398" y="2095710"/>
              <a:ext cx="972026" cy="1759865"/>
              <a:chOff x="2184127" y="2620971"/>
              <a:chExt cx="972026" cy="1759865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3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37" name="오른쪽 화살표 36"/>
            <p:cNvSpPr/>
            <p:nvPr/>
          </p:nvSpPr>
          <p:spPr>
            <a:xfrm>
              <a:off x="6346893" y="2716708"/>
              <a:ext cx="124632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6082" y="2604625"/>
              <a:ext cx="429806" cy="42980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74833" y="2604625"/>
              <a:ext cx="429806" cy="42980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89466" y="2604625"/>
              <a:ext cx="429806" cy="429806"/>
            </a:xfrm>
            <a:prstGeom prst="rect">
              <a:avLst/>
            </a:prstGeom>
          </p:spPr>
        </p:pic>
      </p:grpSp>
      <p:sp>
        <p:nvSpPr>
          <p:cNvPr id="82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Inter-Connect Lab: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72"/>
            <a:ext cx="707928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#2 Network Configuration:</a:t>
            </a:r>
          </a:p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Check Network &amp; install packages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Check network interface configuration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ifconfig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routing table and install packages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netstat –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rn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openssh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-server git vim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9" y="2610827"/>
            <a:ext cx="3246111" cy="16335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75452" y="2984824"/>
            <a:ext cx="644055" cy="111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9" y="4935402"/>
            <a:ext cx="5333192" cy="8161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14" y="2001967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317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80" y="292387"/>
            <a:ext cx="1336547" cy="1097081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server install on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</a:t>
            </a:r>
            <a:r>
              <a:rPr lang="en-US" altLang="ko-KR" sz="1800" dirty="0" err="1">
                <a:latin typeface="맑은 고딕 (본문)"/>
              </a:rPr>
              <a:t>baremetal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KVM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7030A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7030A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714" y="2001967"/>
            <a:ext cx="9119286" cy="397031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0"/>
            <a:ext cx="525581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3-1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6613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3–2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Execute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8669604" cy="437961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Execute </a:t>
            </a:r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Server on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–s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server must execute before you execute client</a:t>
            </a:r>
            <a:endParaRPr lang="en-US" altLang="ko-KR" sz="14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Execute </a:t>
            </a:r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on NUC </a:t>
            </a:r>
            <a:r>
              <a:rPr lang="en-US" altLang="ko-KR" sz="1800" dirty="0" err="1">
                <a:latin typeface="맑은 고딕 (본문)"/>
              </a:rPr>
              <a:t>baremetal</a:t>
            </a:r>
            <a:r>
              <a:rPr lang="en-US" altLang="ko-KR" sz="1800" dirty="0">
                <a:latin typeface="맑은 고딕 (본문)"/>
              </a:rPr>
              <a:t>, VM, and Container</a:t>
            </a: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–c &lt;Raspberry PI IP address&gt;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1 –t 30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(Do not execute at the same time)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4714" y="2001967"/>
            <a:ext cx="9119286" cy="230832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434" y="6181190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</a:t>
            </a:r>
            <a:r>
              <a:rPr lang="en-US" altLang="ko-KR" sz="1400" dirty="0" err="1"/>
              <a:t>baremetal</a:t>
            </a:r>
            <a:r>
              <a:rPr lang="en-US" altLang="ko-KR" sz="1400" dirty="0"/>
              <a:t>)&gt;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25120" y="6209266"/>
            <a:ext cx="157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(VM)&gt;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20" y="6209266"/>
            <a:ext cx="20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(Container)&gt;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" y="4813375"/>
            <a:ext cx="2725607" cy="11577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71486" y="481402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1697" y="4931137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27207" y="514395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6" y="5141240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0" y="4813375"/>
            <a:ext cx="2624025" cy="1196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61637" y="482083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61808" y="494147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45429" y="514123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79293" y="514800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25" y="4795379"/>
            <a:ext cx="2819728" cy="12321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276711" y="480369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33226" y="4924634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72802" y="514310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39169" y="5151057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6613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3–3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Check Result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0" y="1143854"/>
            <a:ext cx="6782747" cy="2000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85" y="5613636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</a:t>
            </a:r>
            <a:r>
              <a:rPr lang="en-US" altLang="ko-KR" sz="1400" dirty="0" err="1"/>
              <a:t>baremetal</a:t>
            </a:r>
            <a:r>
              <a:rPr lang="en-US" altLang="ko-KR" sz="1400" dirty="0"/>
              <a:t>)&gt;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15250" y="5641712"/>
            <a:ext cx="157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(VM)&gt;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617071" y="5641712"/>
            <a:ext cx="20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(Container)&gt;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" y="4096048"/>
            <a:ext cx="2858409" cy="1540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43371" y="409670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3582" y="426110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93688" y="452122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2431" y="451850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26" y="4096048"/>
            <a:ext cx="2624025" cy="15401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67533" y="410350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7704" y="4271444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1325" y="452639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5189" y="453315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10" y="4078052"/>
            <a:ext cx="2819728" cy="155812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48596" y="408637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05111" y="425460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44687" y="452037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11054" y="452044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20714" y="2078108"/>
            <a:ext cx="1112121" cy="104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03525" y="2091751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03525" y="2550625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21915" y="2852801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76953" y="2545477"/>
            <a:ext cx="1055882" cy="96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64584" y="2847653"/>
            <a:ext cx="1055882" cy="96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71534" y="3167399"/>
            <a:ext cx="171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Server result&gt;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22086" y="2189849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2086" y="2508104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2086" y="2811100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34081" y="2207708"/>
            <a:ext cx="124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Baremetal</a:t>
            </a:r>
            <a:r>
              <a:rPr lang="en-US" altLang="ko-KR" sz="1200" dirty="0"/>
              <a:t> Result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434081" y="2525963"/>
            <a:ext cx="8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VM Result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419457" y="2828959"/>
            <a:ext cx="1215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Container Result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1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4796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Edit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3917" y="3345764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0284" y="3685345"/>
            <a:ext cx="3990975" cy="1714501"/>
            <a:chOff x="104073" y="4152786"/>
            <a:chExt cx="3990975" cy="171450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693719" y="5106026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3719" y="5252935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9861" y="3815301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26720" y="4782860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08" y="5822271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IP address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2507" y="58276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hostname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H="1" flipV="1">
            <a:off x="2019862" y="5415288"/>
            <a:ext cx="330344" cy="41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873917" y="5429192"/>
            <a:ext cx="430826" cy="39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714" y="2846721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/hosts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(1/2)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3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43808" y="1288112"/>
            <a:ext cx="7691594" cy="434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SSH access to your PI (ID: pirate, PW: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pirate@&lt;your Raspberry PI IP Address&gt;</a:t>
            </a:r>
          </a:p>
          <a:p>
            <a:r>
              <a:rPr lang="en-US" altLang="ko-KR" sz="2000" dirty="0">
                <a:latin typeface="맑은 고딕 (본문)"/>
              </a:rPr>
              <a:t>Edit /</a:t>
            </a:r>
            <a:r>
              <a:rPr lang="en-US" altLang="ko-KR" sz="2000" dirty="0" err="1">
                <a:latin typeface="맑은 고딕 (본문)"/>
              </a:rPr>
              <a:t>etc</a:t>
            </a:r>
            <a:r>
              <a:rPr lang="en-US" altLang="ko-KR" sz="2000" dirty="0">
                <a:latin typeface="맑은 고딕 (본문)"/>
              </a:rPr>
              <a:t>/hosts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/hosts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04" y="3687892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6329" y="3995670"/>
            <a:ext cx="3990975" cy="1714501"/>
            <a:chOff x="104073" y="4152786"/>
            <a:chExt cx="3990975" cy="17145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59764" y="5416351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9764" y="5563260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5906" y="4125626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2765" y="5093185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14" y="2001967"/>
            <a:ext cx="9119286" cy="424731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1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(2/2)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13045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Verification for hostname preparation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After editing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/hosts, check the edit is correctly done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For NUC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Raspberry PI hostname&gt;</a:t>
            </a:r>
          </a:p>
          <a:p>
            <a:endParaRPr lang="en-US" altLang="ko-KR" sz="20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2000" dirty="0">
                <a:latin typeface="맑은 고딕 (본문)"/>
              </a:rPr>
              <a:t>For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Raspberry PI hostname&gt;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199370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327" y="5220423"/>
            <a:ext cx="803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If it was successful, We can be sure that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맑은 고딕 (본문)"/>
              </a:rPr>
              <a:t>NUC know its own hostname and Pi’s hostname and Pi also know its own hostname and NUC’s hostname.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96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1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126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9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127" name="Picture 8" descr="Us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31" name="직사각형 130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137" name="오른쪽 화살표 136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49" name="정육면체 148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0" name="그림 20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51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52" name="오른쪽 화살표 151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54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5" name="Picture 2" descr="Net-SN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158" name="정육면체 157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9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161" name="그림 1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66" name="오른쪽 화살표 165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5598" y="343525"/>
            <a:ext cx="9144000" cy="65118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54309" y="163107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562343" y="1970727"/>
            <a:ext cx="972026" cy="1759865"/>
            <a:chOff x="2184127" y="2620971"/>
            <a:chExt cx="972026" cy="1759865"/>
          </a:xfrm>
        </p:grpSpPr>
        <p:sp>
          <p:nvSpPr>
            <p:cNvPr id="191" name="정육면체 19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94" name="그룹 193"/>
          <p:cNvGrpSpPr/>
          <p:nvPr/>
        </p:nvGrpSpPr>
        <p:grpSpPr>
          <a:xfrm>
            <a:off x="4892078" y="2031361"/>
            <a:ext cx="972026" cy="1759865"/>
            <a:chOff x="2184127" y="2620971"/>
            <a:chExt cx="972026" cy="1759865"/>
          </a:xfrm>
        </p:grpSpPr>
        <p:sp>
          <p:nvSpPr>
            <p:cNvPr id="195" name="정육면체 194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98" name="TextBox 197"/>
          <p:cNvSpPr txBox="1"/>
          <p:nvPr/>
        </p:nvSpPr>
        <p:spPr>
          <a:xfrm>
            <a:off x="4395859" y="167648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5228143" y="2101453"/>
            <a:ext cx="972026" cy="1759865"/>
            <a:chOff x="2184127" y="2620971"/>
            <a:chExt cx="972026" cy="1759865"/>
          </a:xfrm>
        </p:grpSpPr>
        <p:sp>
          <p:nvSpPr>
            <p:cNvPr id="200" name="정육면체 19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20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203" name="직사각형 202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sp>
        <p:nvSpPr>
          <p:cNvPr id="206" name="직사각형 205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NUC-side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876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618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Docker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5503" y="4913577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155" y="4951333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clone https://github.com/SmartXBox/SmartX-mini.git</a:t>
            </a:r>
          </a:p>
          <a:p>
            <a:endParaRPr lang="en-US" altLang="ko-KR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714" y="194604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268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Download Files from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Github</a:t>
            </a:r>
            <a:endParaRPr lang="en-US" altLang="ko-KR" sz="3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 - Allocate Broker IDs and Ports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663" y="1185542"/>
            <a:ext cx="7694817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We’ll use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</a:rPr>
              <a:t>a one zookeeper, 3 brokers and one consumer containers </a:t>
            </a: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which share host’s public IP address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Zookeeper container doesn’t have broker id.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Each Broker has a unique id and port to interact each other.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Consumer container just used to manage topic and check the data from brokers.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2504"/>
              </p:ext>
            </p:extLst>
          </p:nvPr>
        </p:nvGraphicFramePr>
        <p:xfrm>
          <a:off x="734471" y="3704337"/>
          <a:ext cx="7315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Function(Container) 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Broker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Listening 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Zookeeper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Host’s public IP address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consumer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1146747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857114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997794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533951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550370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4050089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4162804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6807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410368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547412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733245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5170457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5178161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767268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804841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839594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3048476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65065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208645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391780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651357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759436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237523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282508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87666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455312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860556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964563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490960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263001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365968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380034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25046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725638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781026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0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Build Docker Image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Build Docker Image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cd ~/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	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  !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If you want to check Docker instruction words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--help 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ex)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ps</a:t>
            </a:r>
            <a:r>
              <a:rPr lang="en-US" altLang="ko-KR" sz="1600" dirty="0">
                <a:latin typeface="맑은 고딕 (본문)"/>
              </a:rPr>
              <a:t> : List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start : Start one or more stopped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rm</a:t>
            </a:r>
            <a:r>
              <a:rPr lang="en-US" altLang="ko-KR" sz="1600" dirty="0">
                <a:latin typeface="맑은 고딕 (본문)"/>
              </a:rPr>
              <a:t> : Remove one or more containers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714" y="1961952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355960" y="3329505"/>
            <a:ext cx="2708480" cy="221382"/>
            <a:chOff x="4908884" y="3108959"/>
            <a:chExt cx="2641104" cy="212264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4908884" y="3301973"/>
              <a:ext cx="26411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549988" y="3108959"/>
              <a:ext cx="0" cy="21226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8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600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Kafka deployment: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Place Docker Containers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0985"/>
            <a:ext cx="555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(Recommend open new terminal window)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Run Docker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We need to run 5 containers (zookeeper 1, broker 3, consumer 1)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Let’s assume the name of each containers,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>
                <a:latin typeface="맑은 고딕 (본문)"/>
              </a:rPr>
              <a:t>zookeeper, broker0, broker1, broker2, consumer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Repeatedly type the above command with changing container name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If you want to look for more details about Docker command, see </a:t>
            </a:r>
            <a:r>
              <a:rPr lang="en-US" altLang="ko-KR" sz="1800" dirty="0">
                <a:latin typeface="맑은 고딕 (본문)"/>
                <a:hlinkClick r:id="rId3"/>
              </a:rPr>
              <a:t>https://docs.docker.com/reference/commandline/</a:t>
            </a:r>
            <a:endParaRPr lang="en-US" altLang="ko-KR" sz="1800" dirty="0">
              <a:latin typeface="맑은 고딕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65" y="1988620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30" y="578708"/>
            <a:ext cx="3060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-Zookeeper properties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configuration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Actually we use default configuration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Open zookeeper properties file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vi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 Check the client port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0" y="3462017"/>
            <a:ext cx="7280696" cy="33247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714" y="1944718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350" y="6214630"/>
            <a:ext cx="1299412" cy="216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zookeeper must execute first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 bin/zookeeper-server-start.sh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(Leave Zookeeper running and open a new terminal for next tasks)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2" y="3281563"/>
            <a:ext cx="7677512" cy="2401250"/>
          </a:xfrm>
          <a:prstGeom prst="rect">
            <a:avLst/>
          </a:prstGeom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executing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configuration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691594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</a:t>
            </a:r>
            <a:r>
              <a:rPr lang="ko-KR" altLang="en-US" sz="1800" dirty="0">
                <a:latin typeface="맑은 고딕 (본문)"/>
              </a:rPr>
              <a:t> </a:t>
            </a:r>
            <a:r>
              <a:rPr lang="en-US" altLang="ko-KR" sz="1800" dirty="0">
                <a:latin typeface="맑은 고딕 (본문)"/>
              </a:rPr>
              <a:t>a Kafka container with the </a:t>
            </a:r>
            <a:r>
              <a:rPr lang="en-US" altLang="ko-KR" sz="1800" dirty="0" err="1">
                <a:latin typeface="맑은 고딕 (본문)"/>
              </a:rPr>
              <a:t>docker</a:t>
            </a:r>
            <a:r>
              <a:rPr lang="en-US" altLang="ko-KR" sz="1800" dirty="0">
                <a:latin typeface="맑은 고딕 (본문)"/>
              </a:rPr>
              <a:t> command before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Open server properties file and change proper broker id and port (they must be unique to each other)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01C531-FB80-4DCE-B916-7792169B9CF0}"/>
              </a:ext>
            </a:extLst>
          </p:cNvPr>
          <p:cNvGrpSpPr/>
          <p:nvPr/>
        </p:nvGrpSpPr>
        <p:grpSpPr>
          <a:xfrm>
            <a:off x="538039" y="3664603"/>
            <a:ext cx="3748770" cy="1781175"/>
            <a:chOff x="410395" y="3446146"/>
            <a:chExt cx="3748770" cy="17811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96" y="3446146"/>
              <a:ext cx="3748769" cy="1781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10395" y="3965153"/>
              <a:ext cx="1025889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0395" y="4904097"/>
              <a:ext cx="866974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6284" y="396515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broker id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6286" y="486305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port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31418"/>
              </p:ext>
            </p:extLst>
          </p:nvPr>
        </p:nvGraphicFramePr>
        <p:xfrm>
          <a:off x="4325726" y="3671502"/>
          <a:ext cx="4069440" cy="171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Container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Broker 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Listening 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consumer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847501" y="5059799"/>
            <a:ext cx="2547665" cy="327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176" y="5335374"/>
            <a:ext cx="391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Consumer container will not run any brokers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714" y="1737705"/>
            <a:ext cx="9119286" cy="175432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301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Execute Kafka brokers 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bin/kafka-server-start.sh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Repeat previous steps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 broker1, broker2,consumer</a:t>
            </a:r>
          </a:p>
          <a:p>
            <a:endParaRPr lang="en-US" altLang="ko-KR" sz="1800" dirty="0">
              <a:solidFill>
                <a:srgbClr val="7030A0"/>
              </a:solidFill>
              <a:latin typeface="맑은 고딕 (본문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When it successfully works, each broker containers will show messages like the below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6" y="4159733"/>
            <a:ext cx="8553450" cy="1847850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14" y="1737705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executing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82221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6–5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Make Topic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 topic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--create --zookeeper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 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:2181 --replication-factor 1 --partitions 3 --topic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We can check topics.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List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--list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specification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--describe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737705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3" name="Picture 2" descr="http://blog.cloudera.com/wp-content/uploads/2014/11/flafka-f3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2" t="-1" r="1" b="-5184"/>
          <a:stretch/>
        </p:blipFill>
        <p:spPr bwMode="auto">
          <a:xfrm>
            <a:off x="7467221" y="2022765"/>
            <a:ext cx="1597185" cy="18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7945699" y="2258071"/>
            <a:ext cx="379317" cy="202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0"/>
            <a:endCxn id="14" idx="0"/>
          </p:cNvCxnSpPr>
          <p:nvPr/>
        </p:nvCxnSpPr>
        <p:spPr>
          <a:xfrm flipH="1">
            <a:off x="8135358" y="2022765"/>
            <a:ext cx="130456" cy="235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6399" y="177862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3740530" y="339386"/>
            <a:ext cx="5403470" cy="65128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PI-side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0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Git</a:t>
            </a:r>
            <a:r>
              <a:rPr lang="en-US" altLang="ko-KR" sz="1800" dirty="0">
                <a:latin typeface="맑은 고딕 (본문)"/>
              </a:rPr>
              <a:t> package is already installed in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 OS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clone https://github.com/SmartXBox/SmartX-mini.git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3698" y="4017864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 file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155" y="4017864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14" y="185361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Update packages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Net-SNMP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–y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-downloader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MIBs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download-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Modify configuration file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snmpd.conf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800100" lvl="2" indent="0">
              <a:buNone/>
            </a:pP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#</a:t>
            </a:r>
            <a:r>
              <a:rPr lang="en-US" altLang="ko-KR" sz="1800" dirty="0" err="1">
                <a:latin typeface="맑은 고딕 (본문)"/>
                <a:ea typeface="나눔고딕코딩" panose="020D0009000000000000" pitchFamily="49" charset="-127"/>
              </a:rPr>
              <a:t>rocommunity</a:t>
            </a: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 public localhost -&gt; Delete #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systemctl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restart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snmpd.service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714" y="1745245"/>
            <a:ext cx="9119286" cy="452431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Net-SNMP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0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60" y="1531815"/>
            <a:ext cx="8526222" cy="4417588"/>
            <a:chOff x="1177619" y="1978256"/>
            <a:chExt cx="6802903" cy="3524706"/>
          </a:xfrm>
        </p:grpSpPr>
        <p:sp>
          <p:nvSpPr>
            <p:cNvPr id="5" name="Right Arrow 11"/>
            <p:cNvSpPr/>
            <p:nvPr/>
          </p:nvSpPr>
          <p:spPr>
            <a:xfrm>
              <a:off x="6350557" y="3386194"/>
              <a:ext cx="832714" cy="14103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1490952" y="499939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모서리가 둥근 직사각형 81"/>
            <p:cNvSpPr/>
            <p:nvPr/>
          </p:nvSpPr>
          <p:spPr>
            <a:xfrm>
              <a:off x="1333523" y="4816949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8" name="직선 화살표 연결선 27"/>
            <p:cNvCxnSpPr>
              <a:stCxn id="6" idx="3"/>
              <a:endCxn id="57" idx="2"/>
            </p:cNvCxnSpPr>
            <p:nvPr/>
          </p:nvCxnSpPr>
          <p:spPr>
            <a:xfrm flipV="1">
              <a:off x="2152997" y="517232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513197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1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4638887"/>
              <a:ext cx="557223" cy="429955"/>
            </a:xfrm>
            <a:prstGeom prst="rect">
              <a:avLst/>
            </a:prstGeom>
          </p:spPr>
        </p:pic>
        <p:grpSp>
          <p:nvGrpSpPr>
            <p:cNvPr id="12" name="그룹 96"/>
            <p:cNvGrpSpPr/>
            <p:nvPr/>
          </p:nvGrpSpPr>
          <p:grpSpPr>
            <a:xfrm>
              <a:off x="2804607" y="4880556"/>
              <a:ext cx="583529" cy="583529"/>
              <a:chOff x="1644907" y="3979991"/>
              <a:chExt cx="974468" cy="974468"/>
            </a:xfrm>
          </p:grpSpPr>
          <p:sp>
            <p:nvSpPr>
              <p:cNvPr id="57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8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그림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4" name="그림 7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5" name="그림 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368681" y="3959869"/>
              <a:ext cx="540251" cy="9052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200" b="1" dirty="0"/>
                <a:t>……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0952" y="324731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33523" y="3064868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9" name="직선 화살표 연결선 18"/>
            <p:cNvCxnSpPr>
              <a:stCxn id="55" idx="6"/>
              <a:endCxn id="37" idx="1"/>
            </p:cNvCxnSpPr>
            <p:nvPr/>
          </p:nvCxnSpPr>
          <p:spPr>
            <a:xfrm>
              <a:off x="3388135" y="3420240"/>
              <a:ext cx="1731891" cy="934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7" idx="3"/>
              <a:endCxn id="55" idx="2"/>
            </p:cNvCxnSpPr>
            <p:nvPr/>
          </p:nvCxnSpPr>
          <p:spPr>
            <a:xfrm flipV="1">
              <a:off x="2152997" y="342024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337989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818" y="2800825"/>
              <a:ext cx="407064" cy="40706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24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2886807"/>
              <a:ext cx="557223" cy="429955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731882" y="2734155"/>
              <a:ext cx="1531882" cy="27434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0026" y="3862416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(Memory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20026" y="4389244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3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(CPU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5" idx="6"/>
              <a:endCxn id="26" idx="1"/>
            </p:cNvCxnSpPr>
            <p:nvPr/>
          </p:nvCxnSpPr>
          <p:spPr>
            <a:xfrm>
              <a:off x="3388135" y="3420241"/>
              <a:ext cx="1731891" cy="620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5" idx="6"/>
              <a:endCxn id="27" idx="1"/>
            </p:cNvCxnSpPr>
            <p:nvPr/>
          </p:nvCxnSpPr>
          <p:spPr>
            <a:xfrm>
              <a:off x="3388135" y="3420240"/>
              <a:ext cx="1731891" cy="11470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120026" y="4900961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4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(IO)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55" idx="6"/>
              <a:endCxn id="30" idx="1"/>
            </p:cNvCxnSpPr>
            <p:nvPr/>
          </p:nvCxnSpPr>
          <p:spPr>
            <a:xfrm>
              <a:off x="3388135" y="3420240"/>
              <a:ext cx="1731891" cy="16588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516" y="3392029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57" y="3596423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3825612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29" y="4020878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36" name="사다리꼴 35"/>
            <p:cNvSpPr/>
            <p:nvPr/>
          </p:nvSpPr>
          <p:spPr>
            <a:xfrm rot="12899936">
              <a:off x="5538300" y="2323867"/>
              <a:ext cx="1310705" cy="1303984"/>
            </a:xfrm>
            <a:prstGeom prst="trapezoid">
              <a:avLst>
                <a:gd name="adj" fmla="val 37714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20026" y="3335587"/>
              <a:ext cx="772398" cy="356180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rgbClr val="5B8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1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(Load Average)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991426" y="1978256"/>
              <a:ext cx="1985202" cy="8869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cxnSp>
          <p:nvCxnSpPr>
            <p:cNvPr id="42" name="직선 화살표 연결선 20"/>
            <p:cNvCxnSpPr>
              <a:stCxn id="57" idx="6"/>
              <a:endCxn id="37" idx="1"/>
            </p:cNvCxnSpPr>
            <p:nvPr/>
          </p:nvCxnSpPr>
          <p:spPr>
            <a:xfrm flipV="1">
              <a:off x="3388135" y="3513678"/>
              <a:ext cx="1731891" cy="165864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101"/>
            <p:cNvCxnSpPr>
              <a:stCxn id="57" idx="6"/>
              <a:endCxn id="26" idx="1"/>
            </p:cNvCxnSpPr>
            <p:nvPr/>
          </p:nvCxnSpPr>
          <p:spPr>
            <a:xfrm flipV="1">
              <a:off x="3388135" y="4040506"/>
              <a:ext cx="1731891" cy="11318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104"/>
            <p:cNvCxnSpPr>
              <a:stCxn id="57" idx="6"/>
              <a:endCxn id="27" idx="1"/>
            </p:cNvCxnSpPr>
            <p:nvPr/>
          </p:nvCxnSpPr>
          <p:spPr>
            <a:xfrm flipV="1">
              <a:off x="3388135" y="4567335"/>
              <a:ext cx="1731891" cy="6049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38"/>
            <p:cNvCxnSpPr>
              <a:stCxn id="57" idx="6"/>
              <a:endCxn id="30" idx="1"/>
            </p:cNvCxnSpPr>
            <p:nvPr/>
          </p:nvCxnSpPr>
          <p:spPr>
            <a:xfrm flipV="1">
              <a:off x="3388135" y="5079052"/>
              <a:ext cx="1731891" cy="932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16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4332814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7" name="그림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39" y="4500306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8" name="그림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5" y="4705585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9" name="그림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967" y="4999660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0" name="Picture 20" descr="https://www.mapr.com/sites/default/files/otherpageimages/spark-streaming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163" r="6207" b="17466"/>
            <a:stretch/>
          </p:blipFill>
          <p:spPr bwMode="auto">
            <a:xfrm>
              <a:off x="7264989" y="3853422"/>
              <a:ext cx="715533" cy="453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사다리꼴 50"/>
            <p:cNvSpPr/>
            <p:nvPr/>
          </p:nvSpPr>
          <p:spPr>
            <a:xfrm rot="11086930">
              <a:off x="2165593" y="2515030"/>
              <a:ext cx="1973549" cy="877192"/>
            </a:xfrm>
            <a:prstGeom prst="trapezoid">
              <a:avLst>
                <a:gd name="adj" fmla="val 89220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80000"/>
                  </a:schemeClr>
                </a:gs>
                <a:gs pos="35000">
                  <a:schemeClr val="accent2">
                    <a:lumMod val="0"/>
                    <a:lumOff val="100000"/>
                    <a:alpha val="80000"/>
                  </a:schemeClr>
                </a:gs>
                <a:gs pos="100000">
                  <a:srgbClr val="4B8AC5">
                    <a:alpha val="8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804607" y="3128476"/>
              <a:ext cx="583529" cy="583529"/>
              <a:chOff x="1644907" y="3979991"/>
              <a:chExt cx="974468" cy="97446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6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모서리가 둥근 직사각형 52"/>
            <p:cNvSpPr/>
            <p:nvPr/>
          </p:nvSpPr>
          <p:spPr>
            <a:xfrm>
              <a:off x="2033996" y="2030091"/>
              <a:ext cx="2728854" cy="804878"/>
            </a:xfrm>
            <a:prstGeom prst="roundRect">
              <a:avLst/>
            </a:prstGeom>
            <a:solidFill>
              <a:srgbClr val="4B8A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59664" y="2888941"/>
              <a:ext cx="1040086" cy="22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Kafka Cluster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Data Inter-Connect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‘.’!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cd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Dockerfile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	modify wheezy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 wheezy-20180926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 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run -it --net=host --name flume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lvl="1"/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the configuration file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Modifying broker list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Default value sets “</a:t>
            </a:r>
            <a:r>
              <a:rPr lang="en-US" altLang="ko-KR" sz="1600" dirty="0" err="1">
                <a:latin typeface="맑은 고딕 (본문)"/>
              </a:rPr>
              <a:t>nuc</a:t>
            </a:r>
            <a:r>
              <a:rPr lang="en-US" altLang="ko-KR" sz="1600" dirty="0">
                <a:latin typeface="맑은 고딕 (본문)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Edit them into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your own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nuc’s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hostname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52" y="5857983"/>
            <a:ext cx="4257675" cy="952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F92735-3CFC-4AC6-8A39-DE4D982310A3}"/>
              </a:ext>
            </a:extLst>
          </p:cNvPr>
          <p:cNvSpPr/>
          <p:nvPr/>
        </p:nvSpPr>
        <p:spPr>
          <a:xfrm>
            <a:off x="2941304" y="6276474"/>
            <a:ext cx="1791542" cy="165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47610" y="2511855"/>
            <a:ext cx="2018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550042" y="2083242"/>
            <a:ext cx="15744" cy="42861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714" y="1745245"/>
            <a:ext cx="9119286" cy="397031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96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Run Flume on </a:t>
            </a:r>
            <a:r>
              <a:rPr lang="en-US" altLang="ko-KR" sz="1800" dirty="0" err="1">
                <a:latin typeface="맑은 고딕 (본문)"/>
              </a:rPr>
              <a:t>RPi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bin/flume-ng agent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-file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--name agent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Dflume.root.logger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INFO,console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 rotWithShape="1">
          <a:blip r:embed="rId2"/>
          <a:srcRect b="87393"/>
          <a:stretch/>
        </p:blipFill>
        <p:spPr>
          <a:xfrm>
            <a:off x="342773" y="2821631"/>
            <a:ext cx="8241706" cy="582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714" y="174088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Executing Flume agent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42776" y="339387"/>
            <a:ext cx="2801224" cy="35649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Verification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3962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#8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Consume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message from brokers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Launch consumer script on the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Consumer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bin/kafka-console-consumer.sh --zookeeper localhost:2181 --topic resource --from-beginning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2" y="2963874"/>
            <a:ext cx="7048500" cy="3371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714" y="174524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31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591" y="332719"/>
            <a:ext cx="5100820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Review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382" y="1363088"/>
            <a:ext cx="8461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With </a:t>
            </a:r>
            <a:r>
              <a:rPr lang="en-US" altLang="ko-KR" sz="3200" dirty="0" smtClean="0"/>
              <a:t>Inter-Connect </a:t>
            </a:r>
            <a:r>
              <a:rPr lang="en-US" altLang="ko-KR" sz="3200" dirty="0"/>
              <a:t>Lab, you have experimented </a:t>
            </a:r>
          </a:p>
          <a:p>
            <a:pPr lvl="1"/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/>
              <a:t>physically </a:t>
            </a:r>
            <a:r>
              <a:rPr lang="en-US" altLang="ko-KR" sz="2800" b="1" dirty="0" smtClean="0"/>
              <a:t>inter-connect </a:t>
            </a:r>
            <a:r>
              <a:rPr lang="en-US" altLang="ko-KR" sz="2800" dirty="0" smtClean="0"/>
              <a:t>two kinds of Boxes (NUC </a:t>
            </a:r>
            <a:r>
              <a:rPr lang="en-US" altLang="ko-KR" sz="2800" dirty="0"/>
              <a:t>and Raspberry </a:t>
            </a:r>
            <a:r>
              <a:rPr lang="en-US" altLang="ko-KR" sz="2800" dirty="0" smtClean="0"/>
              <a:t>PI)</a:t>
            </a:r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 smtClean="0"/>
              <a:t>inter-connect data </a:t>
            </a:r>
            <a:r>
              <a:rPr lang="en-US" altLang="ko-KR" sz="2800" b="1" dirty="0" smtClean="0"/>
              <a:t>transfer </a:t>
            </a:r>
            <a:r>
              <a:rPr lang="en-US" altLang="ko-KR" sz="2800" dirty="0" smtClean="0"/>
              <a:t>(via Kafka messaging) between </a:t>
            </a:r>
            <a:r>
              <a:rPr lang="en-US" altLang="ko-KR" sz="2800" dirty="0" smtClean="0"/>
              <a:t>functions located in different boxes</a:t>
            </a:r>
          </a:p>
          <a:p>
            <a:pPr marL="971550" lvl="1" indent="-514350">
              <a:buAutoNum type="arabicPeriod"/>
            </a:pPr>
            <a:endParaRPr lang="en-US" altLang="ko-KR" sz="2800" dirty="0" smtClean="0"/>
          </a:p>
          <a:p>
            <a:pPr lvl="1"/>
            <a:r>
              <a:rPr lang="en-US" altLang="ko-KR" sz="2800" dirty="0" smtClean="0"/>
              <a:t>Differentiation between two types of “Inter-connect”: You need to distinguish physical Inter-connect from data Inter-connect!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61" y="8"/>
            <a:ext cx="281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Lab Summary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9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7C59D9-3F5C-AB45-93CC-B41B3F0F1124}"/>
              </a:ext>
            </a:extLst>
          </p:cNvPr>
          <p:cNvSpPr/>
          <p:nvPr/>
        </p:nvSpPr>
        <p:spPr>
          <a:xfrm>
            <a:off x="493777" y="1198914"/>
            <a:ext cx="8092440" cy="1177247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D2CD4-54DE-1146-8F6B-8CDF80ED0B87}"/>
              </a:ext>
            </a:extLst>
          </p:cNvPr>
          <p:cNvSpPr/>
          <p:nvPr/>
        </p:nvSpPr>
        <p:spPr>
          <a:xfrm>
            <a:off x="4987186" y="4141422"/>
            <a:ext cx="3350918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mini@smartx.kr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7EB9A5-3234-F94A-B2FD-ED5A281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7" y="2904185"/>
            <a:ext cx="3315788" cy="335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3452" y="332719"/>
            <a:ext cx="5097101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Theory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242"/>
            <a:ext cx="7494358" cy="12167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Inter-Connected Functions inside/across Boxes/Sites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09578" y="2636912"/>
            <a:ext cx="2962822" cy="2304256"/>
            <a:chOff x="5209578" y="2636912"/>
            <a:chExt cx="2962822" cy="2304256"/>
          </a:xfrm>
        </p:grpSpPr>
        <p:pic>
          <p:nvPicPr>
            <p:cNvPr id="5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686" y="4365080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682" y="3957962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4" y="458874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3" y="419692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107"/>
            <p:cNvSpPr/>
            <p:nvPr/>
          </p:nvSpPr>
          <p:spPr bwMode="auto">
            <a:xfrm>
              <a:off x="7641350" y="2826867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Rounded Rectangle 107"/>
            <p:cNvSpPr/>
            <p:nvPr/>
          </p:nvSpPr>
          <p:spPr bwMode="auto">
            <a:xfrm>
              <a:off x="7893350" y="2705820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Rounded Rectangle 107"/>
            <p:cNvSpPr/>
            <p:nvPr/>
          </p:nvSpPr>
          <p:spPr bwMode="auto">
            <a:xfrm>
              <a:off x="7225802" y="3122567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Rounded Rectangle 107"/>
            <p:cNvSpPr/>
            <p:nvPr/>
          </p:nvSpPr>
          <p:spPr bwMode="auto">
            <a:xfrm>
              <a:off x="7652433" y="3243614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585842" y="3690810"/>
              <a:ext cx="586558" cy="890318"/>
              <a:chOff x="1475447" y="4869160"/>
              <a:chExt cx="586558" cy="1059704"/>
            </a:xfrm>
          </p:grpSpPr>
          <p:sp>
            <p:nvSpPr>
              <p:cNvPr id="14" name="Rounded Rectangle 107"/>
              <p:cNvSpPr/>
              <p:nvPr/>
            </p:nvSpPr>
            <p:spPr bwMode="auto">
              <a:xfrm>
                <a:off x="1475447" y="503854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07"/>
              <p:cNvSpPr/>
              <p:nvPr/>
            </p:nvSpPr>
            <p:spPr bwMode="auto">
              <a:xfrm>
                <a:off x="1783164" y="486916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" name="Rounded Rectangle 107"/>
              <p:cNvSpPr/>
              <p:nvPr/>
            </p:nvSpPr>
            <p:spPr bwMode="auto">
              <a:xfrm>
                <a:off x="1475447" y="53747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" name="Rounded Rectangle 107"/>
              <p:cNvSpPr/>
              <p:nvPr/>
            </p:nvSpPr>
            <p:spPr bwMode="auto">
              <a:xfrm>
                <a:off x="1793449" y="519515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107"/>
              <p:cNvSpPr/>
              <p:nvPr/>
            </p:nvSpPr>
            <p:spPr bwMode="auto">
              <a:xfrm>
                <a:off x="1475447" y="5686771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07"/>
              <p:cNvSpPr/>
              <p:nvPr/>
            </p:nvSpPr>
            <p:spPr bwMode="auto">
              <a:xfrm>
                <a:off x="1783164" y="55151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209578" y="3249310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Functions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049978" y="2636912"/>
              <a:ext cx="959800" cy="572340"/>
              <a:chOff x="6279179" y="2087103"/>
              <a:chExt cx="1813896" cy="620755"/>
            </a:xfrm>
          </p:grpSpPr>
          <p:sp>
            <p:nvSpPr>
              <p:cNvPr id="39" name="원통 38"/>
              <p:cNvSpPr/>
              <p:nvPr/>
            </p:nvSpPr>
            <p:spPr>
              <a:xfrm>
                <a:off x="6715863" y="2087103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0" name="원통 39"/>
              <p:cNvSpPr/>
              <p:nvPr/>
            </p:nvSpPr>
            <p:spPr>
              <a:xfrm>
                <a:off x="7302529" y="243224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6279179" y="240576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933502" y="5479874"/>
            <a:ext cx="3619902" cy="1389713"/>
            <a:chOff x="2933502" y="5479874"/>
            <a:chExt cx="3619902" cy="1389713"/>
          </a:xfrm>
        </p:grpSpPr>
        <p:sp>
          <p:nvSpPr>
            <p:cNvPr id="23" name="TextBox 22"/>
            <p:cNvSpPr txBox="1"/>
            <p:nvPr/>
          </p:nvSpPr>
          <p:spPr>
            <a:xfrm>
              <a:off x="2933502" y="6161701"/>
              <a:ext cx="3619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Inter-Connect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cxnSp>
          <p:nvCxnSpPr>
            <p:cNvPr id="63" name="꺾인 연결선 62"/>
            <p:cNvCxnSpPr/>
            <p:nvPr/>
          </p:nvCxnSpPr>
          <p:spPr>
            <a:xfrm>
              <a:off x="3078353" y="5479874"/>
              <a:ext cx="3077666" cy="457200"/>
            </a:xfrm>
            <a:prstGeom prst="bentConnector3">
              <a:avLst/>
            </a:prstGeom>
            <a:ln w="1016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798254" y="1520573"/>
            <a:ext cx="5977374" cy="4788747"/>
            <a:chOff x="1798254" y="1520573"/>
            <a:chExt cx="5977374" cy="4788747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707904" y="1520573"/>
              <a:ext cx="1512168" cy="478874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98254" y="1679504"/>
              <a:ext cx="597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Resources – Workloads - Services</a:t>
              </a:r>
              <a:endPara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98" y="530104"/>
            <a:ext cx="1264882" cy="112977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2444623"/>
            <a:ext cx="3707904" cy="2496545"/>
            <a:chOff x="0" y="2444623"/>
            <a:chExt cx="3707904" cy="2496545"/>
          </a:xfrm>
        </p:grpSpPr>
        <p:sp>
          <p:nvSpPr>
            <p:cNvPr id="21" name="TextBox 20"/>
            <p:cNvSpPr txBox="1"/>
            <p:nvPr/>
          </p:nvSpPr>
          <p:spPr>
            <a:xfrm>
              <a:off x="2123728" y="3392921"/>
              <a:ext cx="10807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Box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61" name="Picture 4" descr="C:\Users\sunny\Desktop\제목 없음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96" y="2588639"/>
              <a:ext cx="2229117" cy="2232248"/>
            </a:xfrm>
            <a:prstGeom prst="rect">
              <a:avLst/>
            </a:prstGeom>
            <a:noFill/>
            <a:extLst/>
          </p:spPr>
        </p:pic>
        <p:sp>
          <p:nvSpPr>
            <p:cNvPr id="65" name="순서도: 준비 64"/>
            <p:cNvSpPr/>
            <p:nvPr/>
          </p:nvSpPr>
          <p:spPr>
            <a:xfrm>
              <a:off x="0" y="2444623"/>
              <a:ext cx="3707904" cy="2448272"/>
            </a:xfrm>
            <a:prstGeom prst="flowChartPreparation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705" y="4356393"/>
              <a:ext cx="822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Site</a:t>
              </a:r>
              <a:endPara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33" name="Picture 4" descr="C:\Users\jongwon\Pictures\Linux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627" y="2506513"/>
              <a:ext cx="882799" cy="8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Inter-Connect Test: </a:t>
            </a:r>
            <a:r>
              <a:rPr lang="en-US" altLang="ko-KR" dirty="0" err="1" smtClean="0"/>
              <a:t>iperf</a:t>
            </a:r>
            <a:endParaRPr lang="ko-KR" altLang="en-US" dirty="0"/>
          </a:p>
        </p:txBody>
      </p:sp>
      <p:pic>
        <p:nvPicPr>
          <p:cNvPr id="1026" name="Picture 2" descr="https://t1.daumcdn.net/cfile/tistory/1649ED37500682C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8" y="4202829"/>
            <a:ext cx="5739837" cy="21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0322" y="6467096"/>
            <a:ext cx="354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http://</a:t>
            </a:r>
            <a:r>
              <a:rPr lang="en-US" altLang="ko-KR" sz="1200" dirty="0" smtClean="0"/>
              <a:t>sfixer.tistory.com/entry/iperf-The-Easy-Tutorial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4496" y="738331"/>
            <a:ext cx="8645236" cy="3252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맑은 고딕 (본문)"/>
              </a:rPr>
              <a:t>Simply </a:t>
            </a:r>
            <a:r>
              <a:rPr lang="en-US" altLang="ko-KR" sz="1800" dirty="0">
                <a:latin typeface="맑은 고딕 (본문)"/>
              </a:rPr>
              <a:t>measures the maximum transmission capacity (bandwidth) in the wired / wireless network communication </a:t>
            </a:r>
            <a:r>
              <a:rPr lang="en-US" altLang="ko-KR" sz="1800" dirty="0" smtClean="0">
                <a:latin typeface="맑은 고딕 (본문)"/>
              </a:rPr>
              <a:t>section </a:t>
            </a:r>
            <a:endParaRPr lang="en-US" altLang="ko-KR" sz="1800" dirty="0">
              <a:latin typeface="맑은 고딕 (본문)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Transmits the maximum traffic from </a:t>
            </a:r>
            <a:r>
              <a:rPr lang="en-US" altLang="ko-KR" sz="1800" dirty="0" smtClean="0">
                <a:latin typeface="맑은 고딕 (본문)"/>
              </a:rPr>
              <a:t>Client node </a:t>
            </a:r>
            <a:r>
              <a:rPr lang="en-US" altLang="ko-KR" sz="1800" dirty="0">
                <a:latin typeface="맑은 고딕 (본문)"/>
              </a:rPr>
              <a:t>to the Server </a:t>
            </a:r>
            <a:r>
              <a:rPr lang="en-US" altLang="ko-KR" sz="1800" dirty="0" smtClean="0">
                <a:latin typeface="맑은 고딕 (본문)"/>
              </a:rPr>
              <a:t>node </a:t>
            </a:r>
            <a:r>
              <a:rPr lang="en-US" altLang="ko-KR" sz="1800" dirty="0">
                <a:latin typeface="맑은 고딕 (본문)"/>
              </a:rPr>
              <a:t>and displays the result.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TCP, UDP, SCTP and so on.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variety of options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-s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server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-c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client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</a:t>
            </a:r>
            <a:r>
              <a:rPr lang="en-US" altLang="ko-KR" sz="1600" dirty="0" err="1">
                <a:latin typeface="맑은 고딕 (본문)"/>
              </a:rPr>
              <a:t>i</a:t>
            </a:r>
            <a:r>
              <a:rPr lang="en-US" altLang="ko-KR" sz="1600" dirty="0">
                <a:latin typeface="맑은 고딕 (본문)"/>
              </a:rPr>
              <a:t> : check interval time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-t : total check time</a:t>
            </a:r>
            <a:endParaRPr lang="ko-KR" altLang="en-US" sz="1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40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Kafka Messaging System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64618" y="702330"/>
            <a:ext cx="5323895" cy="1693628"/>
            <a:chOff x="504754" y="1565458"/>
            <a:chExt cx="8385640" cy="4456973"/>
          </a:xfrm>
        </p:grpSpPr>
        <p:sp>
          <p:nvSpPr>
            <p:cNvPr id="6" name="직사각형 5"/>
            <p:cNvSpPr/>
            <p:nvPr/>
          </p:nvSpPr>
          <p:spPr>
            <a:xfrm>
              <a:off x="2605234" y="1565458"/>
              <a:ext cx="3879448" cy="44569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</a:rPr>
                <a:t>Kafka Cluster</a:t>
              </a: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" name="순서도: 직접 액세스 저장소 6"/>
            <p:cNvSpPr/>
            <p:nvPr/>
          </p:nvSpPr>
          <p:spPr>
            <a:xfrm>
              <a:off x="3610269" y="2354562"/>
              <a:ext cx="1869380" cy="641426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broker1</a:t>
              </a:r>
              <a:endParaRPr lang="ko-KR" altLang="en-US" sz="800" dirty="0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3729163" y="4741643"/>
              <a:ext cx="1631594" cy="1160399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Zookeeper</a:t>
              </a:r>
            </a:p>
            <a:p>
              <a:pPr algn="ctr"/>
              <a:r>
                <a:rPr lang="en-US" altLang="ko-KR" sz="800" b="1" dirty="0"/>
                <a:t>Cluster</a:t>
              </a:r>
              <a:endParaRPr lang="ko-KR" altLang="en-US" sz="8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04754" y="2761828"/>
              <a:ext cx="1447217" cy="1447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Producer</a:t>
              </a:r>
              <a:endParaRPr lang="ko-KR" altLang="en-US" sz="7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61329" y="2670904"/>
              <a:ext cx="1629065" cy="1629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>
              <a:stCxn id="9" idx="6"/>
              <a:endCxn id="7" idx="1"/>
            </p:cNvCxnSpPr>
            <p:nvPr/>
          </p:nvCxnSpPr>
          <p:spPr>
            <a:xfrm flipV="1">
              <a:off x="1951971" y="2675274"/>
              <a:ext cx="1658298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4"/>
              <a:endCxn id="10" idx="2"/>
            </p:cNvCxnSpPr>
            <p:nvPr/>
          </p:nvCxnSpPr>
          <p:spPr>
            <a:xfrm>
              <a:off x="5479649" y="2675274"/>
              <a:ext cx="1781681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직접 액세스 저장소 12"/>
            <p:cNvSpPr/>
            <p:nvPr/>
          </p:nvSpPr>
          <p:spPr>
            <a:xfrm>
              <a:off x="3610269" y="316618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Broker2</a:t>
              </a:r>
            </a:p>
            <a:p>
              <a:pPr algn="ctr"/>
              <a:r>
                <a:rPr lang="en-US" altLang="ko-KR" sz="800" dirty="0"/>
                <a:t>(Leader)</a:t>
              </a:r>
              <a:endParaRPr lang="ko-KR" altLang="en-US" sz="800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3610269" y="397780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broker3</a:t>
              </a:r>
              <a:endParaRPr lang="ko-KR" altLang="en-US" sz="800" dirty="0"/>
            </a:p>
          </p:txBody>
        </p:sp>
        <p:cxnSp>
          <p:nvCxnSpPr>
            <p:cNvPr id="15" name="직선 화살표 연결선 14"/>
            <p:cNvCxnSpPr>
              <a:stCxn id="9" idx="6"/>
              <a:endCxn id="13" idx="1"/>
            </p:cNvCxnSpPr>
            <p:nvPr/>
          </p:nvCxnSpPr>
          <p:spPr>
            <a:xfrm>
              <a:off x="1951971" y="3485437"/>
              <a:ext cx="1658298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6"/>
              <a:endCxn id="14" idx="1"/>
            </p:cNvCxnSpPr>
            <p:nvPr/>
          </p:nvCxnSpPr>
          <p:spPr>
            <a:xfrm>
              <a:off x="1951971" y="3485436"/>
              <a:ext cx="1658298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4"/>
              <a:endCxn id="10" idx="2"/>
            </p:cNvCxnSpPr>
            <p:nvPr/>
          </p:nvCxnSpPr>
          <p:spPr>
            <a:xfrm flipV="1">
              <a:off x="5479649" y="3485437"/>
              <a:ext cx="1781681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4"/>
              <a:endCxn id="10" idx="2"/>
            </p:cNvCxnSpPr>
            <p:nvPr/>
          </p:nvCxnSpPr>
          <p:spPr>
            <a:xfrm flipV="1">
              <a:off x="5479649" y="3485436"/>
              <a:ext cx="1781681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8407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27166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4" descr="http://softwareengineeringdaily.com/wp-content/uploads/2015/08/kafka-logo-w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" y="926755"/>
            <a:ext cx="2314201" cy="12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025" y="3163954"/>
            <a:ext cx="2283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 (본문)"/>
              </a:rPr>
              <a:t>Topics</a:t>
            </a:r>
            <a:r>
              <a:rPr lang="en-US" altLang="ko-KR" sz="1400" dirty="0">
                <a:latin typeface="맑은 고딕 (본문)"/>
              </a:rPr>
              <a:t>: maintains feeds of messages in categories</a:t>
            </a:r>
          </a:p>
          <a:p>
            <a:r>
              <a:rPr lang="en-US" altLang="ko-KR" sz="1400" b="1" dirty="0">
                <a:latin typeface="맑은 고딕 (본문)"/>
              </a:rPr>
              <a:t>Producers</a:t>
            </a:r>
            <a:r>
              <a:rPr lang="en-US" altLang="ko-KR" sz="1400" dirty="0">
                <a:latin typeface="맑은 고딕 (본문)"/>
              </a:rPr>
              <a:t>: processes that publish messages to a Kafka topic</a:t>
            </a:r>
          </a:p>
          <a:p>
            <a:r>
              <a:rPr lang="en-US" altLang="ko-KR" sz="1400" b="1" dirty="0">
                <a:latin typeface="맑은 고딕 (본문)"/>
              </a:rPr>
              <a:t>Consumers</a:t>
            </a:r>
            <a:r>
              <a:rPr lang="en-US" altLang="ko-KR" sz="1400" dirty="0">
                <a:latin typeface="맑은 고딕 (본문)"/>
              </a:rPr>
              <a:t>: processes that subscribe to topics and process the feed of published messages</a:t>
            </a:r>
          </a:p>
          <a:p>
            <a:r>
              <a:rPr lang="en-US" altLang="ko-KR" sz="1400" b="1" dirty="0">
                <a:latin typeface="맑은 고딕 (본문)"/>
              </a:rPr>
              <a:t>Broker</a:t>
            </a:r>
            <a:r>
              <a:rPr lang="en-US" altLang="ko-KR" sz="1400" dirty="0">
                <a:latin typeface="맑은 고딕 (본문)"/>
              </a:rPr>
              <a:t>: run as a cluster comprised of one or more servers</a:t>
            </a:r>
            <a:endParaRPr lang="ko-KR" altLang="en-US" sz="1400" dirty="0">
              <a:latin typeface="맑은 고딕 (본문)"/>
            </a:endParaRP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136703" y="2558552"/>
            <a:ext cx="8812266" cy="481093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맑은 고딕 (본문)"/>
              </a:rPr>
              <a:t>Provides </a:t>
            </a:r>
            <a:r>
              <a:rPr lang="en-US" altLang="ko-KR" sz="1800" b="1" dirty="0">
                <a:latin typeface="맑은 고딕 (본문)"/>
              </a:rPr>
              <a:t>the functionality of a </a:t>
            </a:r>
            <a:r>
              <a:rPr lang="en-US" altLang="ko-KR" sz="1800" b="1" dirty="0">
                <a:solidFill>
                  <a:srgbClr val="FF0000"/>
                </a:solidFill>
                <a:latin typeface="맑은 고딕 (본문)"/>
              </a:rPr>
              <a:t>messaging system</a:t>
            </a:r>
            <a:r>
              <a:rPr lang="en-US" altLang="ko-KR" sz="1800" dirty="0">
                <a:latin typeface="맑은 고딕 (본문)"/>
              </a:rPr>
              <a:t>, but with a unique design</a:t>
            </a:r>
            <a:endParaRPr lang="en-US" altLang="ko-KR" sz="1800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2803657" y="3163954"/>
            <a:ext cx="6248124" cy="3421317"/>
            <a:chOff x="925830" y="1992631"/>
            <a:chExt cx="7307580" cy="369194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25830" y="1992631"/>
              <a:ext cx="7307580" cy="35813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Zookeeper</a:t>
              </a:r>
              <a:endParaRPr lang="ko-KR" altLang="en-US" sz="11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25830" y="2573416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#1)</a:t>
              </a:r>
              <a:endParaRPr lang="ko-KR" altLang="en-US" sz="8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49030" y="2604967"/>
              <a:ext cx="1462010" cy="648773"/>
              <a:chOff x="4018280" y="2288221"/>
              <a:chExt cx="1473200" cy="13160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18280" y="228822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0 (Master)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312920" y="255063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0</a:t>
                </a:r>
                <a:endParaRPr lang="ko-KR" altLang="en-US" sz="11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2362" y="3383757"/>
              <a:ext cx="1462010" cy="648773"/>
              <a:chOff x="5196840" y="3718241"/>
              <a:chExt cx="1473200" cy="1316038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5196840" y="371824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1 (Slave 1)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5491480" y="398065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1</a:t>
                </a:r>
                <a:endParaRPr lang="ko-KR" altLang="en-US" sz="11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274425" y="4189738"/>
              <a:ext cx="1462010" cy="648773"/>
              <a:chOff x="6375400" y="5148261"/>
              <a:chExt cx="1473200" cy="131603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2 (Slave 2)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2</a:t>
                </a:r>
                <a:endParaRPr lang="ko-KR" altLang="en-US" sz="1100" dirty="0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7098030" y="3842741"/>
              <a:ext cx="1135380" cy="3581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Consumers</a:t>
              </a:r>
            </a:p>
            <a:p>
              <a:pPr algn="ctr"/>
              <a:r>
                <a:rPr lang="en-US" altLang="ko-KR" sz="800" dirty="0"/>
                <a:t>(Spark Streaming)</a:t>
              </a:r>
              <a:endParaRPr lang="ko-KR" altLang="en-US" sz="8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25830" y="3237010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#2)</a:t>
              </a:r>
              <a:endParaRPr lang="ko-KR" altLang="en-US" sz="8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5830" y="5326437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#20)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>
              <a:stCxn id="26" idx="3"/>
              <a:endCxn id="63" idx="1"/>
            </p:cNvCxnSpPr>
            <p:nvPr/>
          </p:nvCxnSpPr>
          <p:spPr>
            <a:xfrm>
              <a:off x="2061210" y="2752486"/>
              <a:ext cx="1280221" cy="176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6" idx="3"/>
              <a:endCxn id="61" idx="1"/>
            </p:cNvCxnSpPr>
            <p:nvPr/>
          </p:nvCxnSpPr>
          <p:spPr>
            <a:xfrm>
              <a:off x="2061211" y="2752486"/>
              <a:ext cx="1873553" cy="9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6" idx="3"/>
              <a:endCxn id="59" idx="1"/>
            </p:cNvCxnSpPr>
            <p:nvPr/>
          </p:nvCxnSpPr>
          <p:spPr>
            <a:xfrm>
              <a:off x="2061210" y="2752486"/>
              <a:ext cx="2505617" cy="176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3"/>
              <a:endCxn id="63" idx="1"/>
            </p:cNvCxnSpPr>
            <p:nvPr/>
          </p:nvCxnSpPr>
          <p:spPr>
            <a:xfrm flipV="1">
              <a:off x="2061210" y="2928963"/>
              <a:ext cx="1280221" cy="48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3"/>
              <a:endCxn id="61" idx="1"/>
            </p:cNvCxnSpPr>
            <p:nvPr/>
          </p:nvCxnSpPr>
          <p:spPr>
            <a:xfrm>
              <a:off x="2061211" y="3416079"/>
              <a:ext cx="1873553" cy="29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59" idx="1"/>
            </p:cNvCxnSpPr>
            <p:nvPr/>
          </p:nvCxnSpPr>
          <p:spPr>
            <a:xfrm>
              <a:off x="2061210" y="3416080"/>
              <a:ext cx="2505617" cy="109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3"/>
              <a:endCxn id="63" idx="1"/>
            </p:cNvCxnSpPr>
            <p:nvPr/>
          </p:nvCxnSpPr>
          <p:spPr>
            <a:xfrm flipV="1">
              <a:off x="2061210" y="2928962"/>
              <a:ext cx="1280221" cy="257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61" idx="1"/>
            </p:cNvCxnSpPr>
            <p:nvPr/>
          </p:nvCxnSpPr>
          <p:spPr>
            <a:xfrm flipV="1">
              <a:off x="2061211" y="3707752"/>
              <a:ext cx="1873553" cy="179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2" idx="3"/>
              <a:endCxn id="59" idx="1"/>
            </p:cNvCxnSpPr>
            <p:nvPr/>
          </p:nvCxnSpPr>
          <p:spPr>
            <a:xfrm flipV="1">
              <a:off x="2061210" y="4513733"/>
              <a:ext cx="2505617" cy="9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0" idx="1"/>
              <a:endCxn id="63" idx="3"/>
            </p:cNvCxnSpPr>
            <p:nvPr/>
          </p:nvCxnSpPr>
          <p:spPr>
            <a:xfrm flipH="1" flipV="1">
              <a:off x="4218637" y="2928963"/>
              <a:ext cx="2879393" cy="109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1"/>
              <a:endCxn id="61" idx="3"/>
            </p:cNvCxnSpPr>
            <p:nvPr/>
          </p:nvCxnSpPr>
          <p:spPr>
            <a:xfrm flipH="1" flipV="1">
              <a:off x="4811970" y="3707752"/>
              <a:ext cx="2286061" cy="31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0" idx="1"/>
              <a:endCxn id="59" idx="3"/>
            </p:cNvCxnSpPr>
            <p:nvPr/>
          </p:nvCxnSpPr>
          <p:spPr>
            <a:xfrm flipH="1">
              <a:off x="5444032" y="4021811"/>
              <a:ext cx="1653998" cy="4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3755102" y="2368925"/>
              <a:ext cx="8267" cy="2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4811970" y="4995367"/>
              <a:ext cx="1462010" cy="648773"/>
              <a:chOff x="6375400" y="5148261"/>
              <a:chExt cx="1473200" cy="131603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3 (Slave 3)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3</a:t>
                </a:r>
                <a:endParaRPr lang="ko-KR" altLang="en-US" sz="1100" dirty="0"/>
              </a:p>
            </p:txBody>
          </p:sp>
        </p:grpSp>
        <p:cxnSp>
          <p:nvCxnSpPr>
            <p:cNvPr id="47" name="직선 화살표 연결선 46"/>
            <p:cNvCxnSpPr>
              <a:stCxn id="32" idx="3"/>
              <a:endCxn id="57" idx="1"/>
            </p:cNvCxnSpPr>
            <p:nvPr/>
          </p:nvCxnSpPr>
          <p:spPr>
            <a:xfrm flipV="1">
              <a:off x="2061210" y="5319362"/>
              <a:ext cx="3043161" cy="18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1" idx="3"/>
              <a:endCxn id="57" idx="1"/>
            </p:cNvCxnSpPr>
            <p:nvPr/>
          </p:nvCxnSpPr>
          <p:spPr>
            <a:xfrm>
              <a:off x="2061210" y="3416079"/>
              <a:ext cx="3043161" cy="190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26" idx="3"/>
              <a:endCxn id="57" idx="1"/>
            </p:cNvCxnSpPr>
            <p:nvPr/>
          </p:nvCxnSpPr>
          <p:spPr>
            <a:xfrm>
              <a:off x="2061210" y="2752486"/>
              <a:ext cx="3043161" cy="256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0" idx="1"/>
              <a:endCxn id="57" idx="3"/>
            </p:cNvCxnSpPr>
            <p:nvPr/>
          </p:nvCxnSpPr>
          <p:spPr>
            <a:xfrm flipH="1">
              <a:off x="5981577" y="4021811"/>
              <a:ext cx="1116453" cy="129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7598497" y="2368924"/>
              <a:ext cx="45720" cy="148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4676686" y="2346036"/>
              <a:ext cx="36473" cy="102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 flipV="1">
              <a:off x="5308228" y="2368924"/>
              <a:ext cx="64856" cy="182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5873551" y="2368925"/>
              <a:ext cx="93293" cy="26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87928" y="4035721"/>
              <a:ext cx="430328" cy="8537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/>
                <a:t>. . . . .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7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Net-SNMP: SNMP Agent/Manager</a:t>
            </a:r>
            <a:endParaRPr lang="ko-KR" altLang="en-US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" y="1648023"/>
            <a:ext cx="4858164" cy="1219073"/>
          </a:xfrm>
          <a:prstGeom prst="rect">
            <a:avLst/>
          </a:prstGeom>
        </p:spPr>
      </p:pic>
      <p:pic>
        <p:nvPicPr>
          <p:cNvPr id="1026" name="Picture 2" descr="Image result for s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0" y="4754618"/>
            <a:ext cx="4180201" cy="19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nmp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2" y="3309994"/>
            <a:ext cx="1826271" cy="1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t snm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" y="753133"/>
            <a:ext cx="1856105" cy="5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내용 개체 틀 2"/>
          <p:cNvSpPr>
            <a:spLocks noGrp="1"/>
          </p:cNvSpPr>
          <p:nvPr>
            <p:ph idx="1"/>
          </p:nvPr>
        </p:nvSpPr>
        <p:spPr>
          <a:xfrm>
            <a:off x="541155" y="4511675"/>
            <a:ext cx="3402404" cy="23463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(Simple </a:t>
            </a:r>
            <a:r>
              <a:rPr lang="en-US" altLang="ko-KR" sz="1800" b="1" dirty="0">
                <a:latin typeface="+mn-ea"/>
                <a:cs typeface="Times New Roman" panose="02020603050405020304" pitchFamily="18" charset="0"/>
              </a:rPr>
              <a:t>Network Management </a:t>
            </a: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Protocol): </a:t>
            </a:r>
            <a:b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Used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in network management systems to monitor network-attached 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devices, which include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routers, switches, servers, workstations, printers, modem racks and more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21382" y="1543657"/>
            <a:ext cx="414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 dirty="0"/>
              <a:t>Manager</a:t>
            </a:r>
            <a:r>
              <a:rPr lang="en-US" altLang="ko-KR" sz="1600" dirty="0"/>
              <a:t> : polls agents on the network, correlates and displays information</a:t>
            </a:r>
          </a:p>
          <a:p>
            <a:pPr lvl="1"/>
            <a:r>
              <a:rPr lang="en-US" altLang="ko-KR" sz="1600" b="1" dirty="0"/>
              <a:t>Agent</a:t>
            </a:r>
            <a:r>
              <a:rPr lang="en-US" altLang="ko-KR" sz="1600" dirty="0"/>
              <a:t> : collects and stores information, responds to manager requests for information, generates traps</a:t>
            </a:r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2242358" y="847560"/>
            <a:ext cx="6818515" cy="43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A suite of software for using and deploying the SNMP Protocol</a:t>
            </a:r>
          </a:p>
          <a:p>
            <a:pPr marL="0" indent="0">
              <a:buNone/>
            </a:pPr>
            <a:endParaRPr lang="en-US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5226</TotalTime>
  <Words>2110</Words>
  <Application>Microsoft Office PowerPoint</Application>
  <PresentationFormat>화면 슬라이드 쇼(4:3)</PresentationFormat>
  <Paragraphs>667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HY견고딕</vt:lpstr>
      <vt:lpstr>굴림</vt:lpstr>
      <vt:lpstr>나눔고딕코딩</vt:lpstr>
      <vt:lpstr>맑은 고딕</vt:lpstr>
      <vt:lpstr>맑은 고딕 (본문)</vt:lpstr>
      <vt:lpstr>Arial</vt:lpstr>
      <vt:lpstr>Calibri</vt:lpstr>
      <vt:lpstr>Calibri Light</vt:lpstr>
      <vt:lpstr>Comic Sans MS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Computer System: Inter-Connected Functions inside/across Boxes/Sites</vt:lpstr>
      <vt:lpstr>PowerPoint 프레젠테이션</vt:lpstr>
      <vt:lpstr>PowerPoint 프레젠테이션</vt:lpstr>
      <vt:lpstr>PowerPoint 프레젠테이션</vt:lpstr>
      <vt:lpstr>PowerPoint 프레젠테이션</vt:lpstr>
      <vt:lpstr>Docker: Light-weight Process (Application) Container</vt:lpstr>
      <vt:lpstr>PowerPoint 프레젠테이션</vt:lpstr>
      <vt:lpstr>NAME: NUC5i5MYHE (NUC PC) CPU: i5-5300U @2.30GHz CORE: 4 Memory: 16GB DDR3  HDD: 94GB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주성</dc:creator>
  <cp:lastModifiedBy>jongwon</cp:lastModifiedBy>
  <cp:revision>122</cp:revision>
  <dcterms:created xsi:type="dcterms:W3CDTF">2018-10-02T10:07:38Z</dcterms:created>
  <dcterms:modified xsi:type="dcterms:W3CDTF">2018-11-26T12:36:04Z</dcterms:modified>
</cp:coreProperties>
</file>