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72" r:id="rId5"/>
    <p:sldId id="270" r:id="rId6"/>
    <p:sldId id="271" r:id="rId7"/>
    <p:sldId id="259" r:id="rId8"/>
    <p:sldId id="264" r:id="rId9"/>
    <p:sldId id="265" r:id="rId10"/>
    <p:sldId id="266" r:id="rId11"/>
    <p:sldId id="267" r:id="rId12"/>
    <p:sldId id="260" r:id="rId13"/>
    <p:sldId id="261" r:id="rId14"/>
    <p:sldId id="268" r:id="rId15"/>
    <p:sldId id="269" r:id="rId16"/>
    <p:sldId id="262" r:id="rId17"/>
    <p:sldId id="26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0" autoAdjust="0"/>
    <p:restoredTop sz="94364" autoAdjust="0"/>
  </p:normalViewPr>
  <p:slideViewPr>
    <p:cSldViewPr snapToGrid="0">
      <p:cViewPr varScale="1">
        <p:scale>
          <a:sx n="109" d="100"/>
          <a:sy n="109" d="100"/>
        </p:scale>
        <p:origin x="142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rgbClr val="33363A"/>
                </a:solidFill>
                <a:latin typeface="Arial" panose="020B0604020202020204" pitchFamily="34" charset="0"/>
                <a:ea typeface="+mn-ea"/>
                <a:cs typeface="Arial" panose="020B0604020202020204" pitchFamily="34" charset="0"/>
              </a:defRPr>
            </a:pPr>
            <a:r>
              <a:rPr lang="en-US"/>
              <a:t>Students Performance by Feedback Condition</a:t>
            </a:r>
          </a:p>
        </c:rich>
      </c:tx>
      <c:overlay val="0"/>
      <c:spPr>
        <a:noFill/>
        <a:ln>
          <a:noFill/>
        </a:ln>
        <a:effectLst/>
      </c:spPr>
      <c:txPr>
        <a:bodyPr rot="0" spcFirstLastPara="1" vertOverflow="ellipsis" vert="horz" wrap="square" anchor="ctr" anchorCtr="1"/>
        <a:lstStyle/>
        <a:p>
          <a:pPr>
            <a:defRPr sz="1680" b="0" i="0" u="none" strike="noStrike" kern="1200" spc="0" baseline="0">
              <a:solidFill>
                <a:srgbClr val="33363A"/>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33363A"/>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Sheet1!$A$9:$D$9</c:f>
              <c:strCache>
                <c:ptCount val="4"/>
                <c:pt idx="0">
                  <c:v>No Feedback</c:v>
                </c:pt>
                <c:pt idx="1">
                  <c:v>Grades Only</c:v>
                </c:pt>
                <c:pt idx="2">
                  <c:v>Comments</c:v>
                </c:pt>
                <c:pt idx="3">
                  <c:v>Comments and Grades</c:v>
                </c:pt>
              </c:strCache>
            </c:strRef>
          </c:cat>
          <c:val>
            <c:numRef>
              <c:f>Sheet1!$A$10:$D$10</c:f>
              <c:numCache>
                <c:formatCode>General</c:formatCode>
                <c:ptCount val="4"/>
                <c:pt idx="0">
                  <c:v>12.4</c:v>
                </c:pt>
                <c:pt idx="1">
                  <c:v>12.95</c:v>
                </c:pt>
                <c:pt idx="2">
                  <c:v>17.414999999999999</c:v>
                </c:pt>
                <c:pt idx="3">
                  <c:v>13.29</c:v>
                </c:pt>
              </c:numCache>
            </c:numRef>
          </c:val>
          <c:extLst>
            <c:ext xmlns:c16="http://schemas.microsoft.com/office/drawing/2014/chart" uri="{C3380CC4-5D6E-409C-BE32-E72D297353CC}">
              <c16:uniqueId val="{00000000-EB75-47B3-A1F1-DCC952C0CBCB}"/>
            </c:ext>
          </c:extLst>
        </c:ser>
        <c:dLbls>
          <c:dLblPos val="outEnd"/>
          <c:showLegendKey val="0"/>
          <c:showVal val="1"/>
          <c:showCatName val="0"/>
          <c:showSerName val="0"/>
          <c:showPercent val="0"/>
          <c:showBubbleSize val="0"/>
        </c:dLbls>
        <c:gapWidth val="219"/>
        <c:overlap val="-27"/>
        <c:axId val="1322833520"/>
        <c:axId val="1320887984"/>
      </c:barChart>
      <c:catAx>
        <c:axId val="1322833520"/>
        <c:scaling>
          <c:orientation val="minMax"/>
        </c:scaling>
        <c:delete val="0"/>
        <c:axPos val="b"/>
        <c:title>
          <c:tx>
            <c:rich>
              <a:bodyPr rot="0" spcFirstLastPara="1" vertOverflow="ellipsis" vert="horz" wrap="square" anchor="ctr" anchorCtr="1"/>
              <a:lstStyle/>
              <a:p>
                <a:pPr>
                  <a:defRPr sz="1400" b="0" i="0" u="none" strike="noStrike" kern="1200" baseline="0">
                    <a:solidFill>
                      <a:srgbClr val="33363A"/>
                    </a:solidFill>
                    <a:latin typeface="Arial" panose="020B0604020202020204" pitchFamily="34" charset="0"/>
                    <a:ea typeface="+mn-ea"/>
                    <a:cs typeface="Arial" panose="020B0604020202020204" pitchFamily="34" charset="0"/>
                  </a:defRPr>
                </a:pPr>
                <a:r>
                  <a:rPr lang="en-US"/>
                  <a:t>Feedback Condition</a:t>
                </a:r>
              </a:p>
            </c:rich>
          </c:tx>
          <c:overlay val="0"/>
          <c:spPr>
            <a:noFill/>
            <a:ln>
              <a:noFill/>
            </a:ln>
            <a:effectLst/>
          </c:spPr>
          <c:txPr>
            <a:bodyPr rot="0" spcFirstLastPara="1" vertOverflow="ellipsis" vert="horz" wrap="square" anchor="ctr" anchorCtr="1"/>
            <a:lstStyle/>
            <a:p>
              <a:pPr>
                <a:defRPr sz="1400" b="0" i="0" u="none" strike="noStrike" kern="1200" baseline="0">
                  <a:solidFill>
                    <a:srgbClr val="33363A"/>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rgbClr val="33363A"/>
                </a:solidFill>
                <a:latin typeface="Arial" panose="020B0604020202020204" pitchFamily="34" charset="0"/>
                <a:ea typeface="+mn-ea"/>
                <a:cs typeface="Arial" panose="020B0604020202020204" pitchFamily="34" charset="0"/>
              </a:defRPr>
            </a:pPr>
            <a:endParaRPr lang="en-US"/>
          </a:p>
        </c:txPr>
        <c:crossAx val="1320887984"/>
        <c:crosses val="autoZero"/>
        <c:auto val="1"/>
        <c:lblAlgn val="ctr"/>
        <c:lblOffset val="100"/>
        <c:noMultiLvlLbl val="0"/>
      </c:catAx>
      <c:valAx>
        <c:axId val="1320887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rgbClr val="33363A"/>
                    </a:solidFill>
                    <a:latin typeface="Arial" panose="020B0604020202020204" pitchFamily="34" charset="0"/>
                    <a:ea typeface="+mn-ea"/>
                    <a:cs typeface="Arial" panose="020B0604020202020204" pitchFamily="34" charset="0"/>
                  </a:defRPr>
                </a:pPr>
                <a:r>
                  <a:rPr lang="en-US"/>
                  <a:t>Final Test Scores</a:t>
                </a:r>
              </a:p>
            </c:rich>
          </c:tx>
          <c:overlay val="0"/>
          <c:spPr>
            <a:noFill/>
            <a:ln>
              <a:noFill/>
            </a:ln>
            <a:effectLst/>
          </c:spPr>
          <c:txPr>
            <a:bodyPr rot="-5400000" spcFirstLastPara="1" vertOverflow="ellipsis" vert="horz" wrap="square" anchor="ctr" anchorCtr="1"/>
            <a:lstStyle/>
            <a:p>
              <a:pPr>
                <a:defRPr sz="1400" b="0" i="0" u="none" strike="noStrike" kern="1200" baseline="0">
                  <a:solidFill>
                    <a:srgbClr val="33363A"/>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rgbClr val="33363A"/>
                </a:solidFill>
                <a:latin typeface="Arial" panose="020B0604020202020204" pitchFamily="34" charset="0"/>
                <a:ea typeface="+mn-ea"/>
                <a:cs typeface="Arial" panose="020B0604020202020204" pitchFamily="34" charset="0"/>
              </a:defRPr>
            </a:pPr>
            <a:endParaRPr lang="en-US"/>
          </a:p>
        </c:txPr>
        <c:crossAx val="1322833520"/>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rgbClr val="33363A"/>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rgbClr val="33363A"/>
                </a:solidFill>
                <a:latin typeface="Arial" panose="020B0604020202020204" pitchFamily="34" charset="0"/>
                <a:ea typeface="+mn-ea"/>
                <a:cs typeface="Arial" panose="020B0604020202020204" pitchFamily="34" charset="0"/>
              </a:defRPr>
            </a:pPr>
            <a:r>
              <a:rPr lang="en-US"/>
              <a:t>Effect of Teacher's Use of Student Data on Student Performance</a:t>
            </a:r>
          </a:p>
        </c:rich>
      </c:tx>
      <c:overlay val="0"/>
      <c:spPr>
        <a:noFill/>
        <a:ln>
          <a:noFill/>
        </a:ln>
        <a:effectLst/>
      </c:spPr>
      <c:txPr>
        <a:bodyPr rot="0" spcFirstLastPara="1" vertOverflow="ellipsis" vert="horz" wrap="square" anchor="ctr" anchorCtr="1"/>
        <a:lstStyle/>
        <a:p>
          <a:pPr>
            <a:defRPr sz="1680" b="0" i="0" u="none" strike="noStrike" kern="1200" spc="0" baseline="0">
              <a:solidFill>
                <a:srgbClr val="33363A"/>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spPr>
            <a:solidFill>
              <a:schemeClr val="bg2"/>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rgbClr val="33363A"/>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Sheet2!$A$1:$C$1</c:f>
              <c:strCache>
                <c:ptCount val="3"/>
                <c:pt idx="0">
                  <c:v>Only Collected</c:v>
                </c:pt>
                <c:pt idx="1">
                  <c:v>Collected and Graphed</c:v>
                </c:pt>
                <c:pt idx="2">
                  <c:v>Collected and Analyzed Following Guidelines</c:v>
                </c:pt>
              </c:strCache>
            </c:strRef>
          </c:cat>
          <c:val>
            <c:numRef>
              <c:f>Sheet2!$A$2:$C$2</c:f>
              <c:numCache>
                <c:formatCode>General</c:formatCode>
                <c:ptCount val="3"/>
                <c:pt idx="0">
                  <c:v>0.26</c:v>
                </c:pt>
                <c:pt idx="1">
                  <c:v>0.7</c:v>
                </c:pt>
                <c:pt idx="2">
                  <c:v>0.91</c:v>
                </c:pt>
              </c:numCache>
            </c:numRef>
          </c:val>
          <c:extLst>
            <c:ext xmlns:c16="http://schemas.microsoft.com/office/drawing/2014/chart" uri="{C3380CC4-5D6E-409C-BE32-E72D297353CC}">
              <c16:uniqueId val="{00000000-CE52-4EB9-8BF4-03BA5D80813A}"/>
            </c:ext>
          </c:extLst>
        </c:ser>
        <c:dLbls>
          <c:dLblPos val="outEnd"/>
          <c:showLegendKey val="0"/>
          <c:showVal val="1"/>
          <c:showCatName val="0"/>
          <c:showSerName val="0"/>
          <c:showPercent val="0"/>
          <c:showBubbleSize val="0"/>
        </c:dLbls>
        <c:gapWidth val="219"/>
        <c:overlap val="-27"/>
        <c:axId val="1291399040"/>
        <c:axId val="1291399872"/>
      </c:barChart>
      <c:catAx>
        <c:axId val="1291399040"/>
        <c:scaling>
          <c:orientation val="minMax"/>
        </c:scaling>
        <c:delete val="0"/>
        <c:axPos val="b"/>
        <c:title>
          <c:tx>
            <c:rich>
              <a:bodyPr rot="0" spcFirstLastPara="1" vertOverflow="ellipsis" vert="horz" wrap="square" anchor="ctr" anchorCtr="1"/>
              <a:lstStyle/>
              <a:p>
                <a:pPr>
                  <a:defRPr sz="1400" b="0" i="0" u="none" strike="noStrike" kern="1200" baseline="0">
                    <a:solidFill>
                      <a:srgbClr val="33363A"/>
                    </a:solidFill>
                    <a:latin typeface="Arial" panose="020B0604020202020204" pitchFamily="34" charset="0"/>
                    <a:ea typeface="+mn-ea"/>
                    <a:cs typeface="Arial" panose="020B0604020202020204" pitchFamily="34" charset="0"/>
                  </a:defRPr>
                </a:pPr>
                <a:r>
                  <a:rPr lang="en-US"/>
                  <a:t>Use of Student Performance Data</a:t>
                </a:r>
              </a:p>
            </c:rich>
          </c:tx>
          <c:overlay val="0"/>
          <c:spPr>
            <a:noFill/>
            <a:ln>
              <a:noFill/>
            </a:ln>
            <a:effectLst/>
          </c:spPr>
          <c:txPr>
            <a:bodyPr rot="0" spcFirstLastPara="1" vertOverflow="ellipsis" vert="horz" wrap="square" anchor="ctr" anchorCtr="1"/>
            <a:lstStyle/>
            <a:p>
              <a:pPr>
                <a:defRPr sz="1400" b="0" i="0" u="none" strike="noStrike" kern="1200" baseline="0">
                  <a:solidFill>
                    <a:srgbClr val="33363A"/>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rgbClr val="33363A"/>
                </a:solidFill>
                <a:latin typeface="Arial" panose="020B0604020202020204" pitchFamily="34" charset="0"/>
                <a:ea typeface="+mn-ea"/>
                <a:cs typeface="Arial" panose="020B0604020202020204" pitchFamily="34" charset="0"/>
              </a:defRPr>
            </a:pPr>
            <a:endParaRPr lang="en-US"/>
          </a:p>
        </c:txPr>
        <c:crossAx val="1291399872"/>
        <c:crosses val="autoZero"/>
        <c:auto val="1"/>
        <c:lblAlgn val="ctr"/>
        <c:lblOffset val="100"/>
        <c:noMultiLvlLbl val="0"/>
      </c:catAx>
      <c:valAx>
        <c:axId val="12913998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rgbClr val="33363A"/>
                    </a:solidFill>
                    <a:latin typeface="Arial" panose="020B0604020202020204" pitchFamily="34" charset="0"/>
                    <a:ea typeface="+mn-ea"/>
                    <a:cs typeface="Arial" panose="020B0604020202020204" pitchFamily="34" charset="0"/>
                  </a:defRPr>
                </a:pPr>
                <a:r>
                  <a:rPr lang="en-US"/>
                  <a:t>Effect Size</a:t>
                </a:r>
              </a:p>
            </c:rich>
          </c:tx>
          <c:overlay val="0"/>
          <c:spPr>
            <a:noFill/>
            <a:ln>
              <a:noFill/>
            </a:ln>
            <a:effectLst/>
          </c:spPr>
          <c:txPr>
            <a:bodyPr rot="-5400000" spcFirstLastPara="1" vertOverflow="ellipsis" vert="horz" wrap="square" anchor="ctr" anchorCtr="1"/>
            <a:lstStyle/>
            <a:p>
              <a:pPr>
                <a:defRPr sz="1400" b="0" i="0" u="none" strike="noStrike" kern="1200" baseline="0">
                  <a:solidFill>
                    <a:srgbClr val="33363A"/>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rgbClr val="33363A"/>
                </a:solidFill>
                <a:latin typeface="Arial" panose="020B0604020202020204" pitchFamily="34" charset="0"/>
                <a:ea typeface="+mn-ea"/>
                <a:cs typeface="Arial" panose="020B0604020202020204" pitchFamily="34" charset="0"/>
              </a:defRPr>
            </a:pPr>
            <a:endParaRPr lang="en-US"/>
          </a:p>
        </c:txPr>
        <c:crossAx val="1291399040"/>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rgbClr val="33363A"/>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6A5C0B-2E81-46CF-9DD8-44B7BD4562EF}" type="datetimeFigureOut">
              <a:rPr lang="en-US" smtClean="0"/>
              <a:t>2/8/2018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B2E7E2-7D3B-422D-A273-ADA9AC48CE65}" type="slidenum">
              <a:rPr lang="en-US" smtClean="0"/>
              <a:t>‹#›</a:t>
            </a:fld>
            <a:endParaRPr lang="en-US"/>
          </a:p>
        </p:txBody>
      </p:sp>
    </p:spTree>
    <p:extLst>
      <p:ext uri="{BB962C8B-B14F-4D97-AF65-F5344CB8AC3E}">
        <p14:creationId xmlns:p14="http://schemas.microsoft.com/office/powerpoint/2010/main" val="2739000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Article from Forbes</a:t>
            </a:r>
            <a:r>
              <a:rPr lang="en-US" baseline="0" dirty="0" smtClean="0"/>
              <a:t> about Learn, Unlearn, Relearn Concept. </a:t>
            </a:r>
          </a:p>
          <a:p>
            <a:r>
              <a:rPr lang="en-US" dirty="0" smtClean="0"/>
              <a:t>https://www.forbes.com/sites/margiewarrell/2014/02/03/learn-unlearn-and-relearn/#6b5e2c90676f</a:t>
            </a:r>
          </a:p>
          <a:p>
            <a:endParaRPr lang="en-US" dirty="0" smtClean="0"/>
          </a:p>
          <a:p>
            <a:r>
              <a:rPr lang="en-US" dirty="0" smtClean="0"/>
              <a:t>Learning is up to the individual.</a:t>
            </a:r>
            <a:r>
              <a:rPr lang="en-US" baseline="0" dirty="0" smtClean="0"/>
              <a:t> For this activity, ask educators to think about their learning needs and ask them to be aware of what they already know and open to new understandings. Some information will be new, some will challenge what we already believe, and some will adapt and </a:t>
            </a:r>
            <a:r>
              <a:rPr lang="en-US" baseline="0" dirty="0" err="1" smtClean="0"/>
              <a:t>deeping</a:t>
            </a:r>
            <a:r>
              <a:rPr lang="en-US" baseline="0" dirty="0" smtClean="0"/>
              <a:t> our understanding.</a:t>
            </a:r>
            <a:endParaRPr lang="en-US" dirty="0"/>
          </a:p>
        </p:txBody>
      </p:sp>
      <p:sp>
        <p:nvSpPr>
          <p:cNvPr id="4" name="Slide Number Placeholder 3"/>
          <p:cNvSpPr>
            <a:spLocks noGrp="1"/>
          </p:cNvSpPr>
          <p:nvPr>
            <p:ph type="sldNum" sz="quarter" idx="10"/>
          </p:nvPr>
        </p:nvSpPr>
        <p:spPr/>
        <p:txBody>
          <a:bodyPr/>
          <a:lstStyle/>
          <a:p>
            <a:fld id="{9C908DC6-76CC-4FA1-9A52-66A21BCC65C8}" type="slidenum">
              <a:rPr lang="en-US" smtClean="0"/>
              <a:pPr/>
              <a:t>2</a:t>
            </a:fld>
            <a:endParaRPr lang="en-US"/>
          </a:p>
        </p:txBody>
      </p:sp>
    </p:spTree>
    <p:extLst>
      <p:ext uri="{BB962C8B-B14F-4D97-AF65-F5344CB8AC3E}">
        <p14:creationId xmlns:p14="http://schemas.microsoft.com/office/powerpoint/2010/main" val="3669409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Prior to getting</a:t>
            </a:r>
            <a:r>
              <a:rPr lang="en-US" baseline="0" dirty="0" smtClean="0"/>
              <a:t> started, share the graphic organizer and establish the success criteria together. Depending on the levels of previous understanding for participants, the Success Criteria may be difference for those who are new to this topic and those who already have a deep understanding. By establishing the success criteria for this activity together, participants are able to take charge of their learning. </a:t>
            </a:r>
            <a:endParaRPr lang="en-US" dirty="0"/>
          </a:p>
        </p:txBody>
      </p:sp>
      <p:sp>
        <p:nvSpPr>
          <p:cNvPr id="4" name="Slide Number Placeholder 3"/>
          <p:cNvSpPr>
            <a:spLocks noGrp="1"/>
          </p:cNvSpPr>
          <p:nvPr>
            <p:ph type="sldNum" sz="quarter" idx="10"/>
          </p:nvPr>
        </p:nvSpPr>
        <p:spPr/>
        <p:txBody>
          <a:bodyPr/>
          <a:lstStyle/>
          <a:p>
            <a:fld id="{A2B2E7E2-7D3B-422D-A273-ADA9AC48CE65}" type="slidenum">
              <a:rPr lang="en-US" smtClean="0"/>
              <a:t>3</a:t>
            </a:fld>
            <a:endParaRPr lang="en-US"/>
          </a:p>
        </p:txBody>
      </p:sp>
    </p:spTree>
    <p:extLst>
      <p:ext uri="{BB962C8B-B14F-4D97-AF65-F5344CB8AC3E}">
        <p14:creationId xmlns:p14="http://schemas.microsoft.com/office/powerpoint/2010/main" val="1509773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2E7E2-7D3B-422D-A273-ADA9AC48CE65}" type="slidenum">
              <a:rPr lang="en-US" smtClean="0"/>
              <a:t>4</a:t>
            </a:fld>
            <a:endParaRPr lang="en-US"/>
          </a:p>
        </p:txBody>
      </p:sp>
    </p:spTree>
    <p:extLst>
      <p:ext uri="{BB962C8B-B14F-4D97-AF65-F5344CB8AC3E}">
        <p14:creationId xmlns:p14="http://schemas.microsoft.com/office/powerpoint/2010/main" val="1403737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2E7E2-7D3B-422D-A273-ADA9AC48CE65}" type="slidenum">
              <a:rPr lang="en-US" smtClean="0"/>
              <a:t>10</a:t>
            </a:fld>
            <a:endParaRPr lang="en-US"/>
          </a:p>
        </p:txBody>
      </p:sp>
    </p:spTree>
    <p:extLst>
      <p:ext uri="{BB962C8B-B14F-4D97-AF65-F5344CB8AC3E}">
        <p14:creationId xmlns:p14="http://schemas.microsoft.com/office/powerpoint/2010/main" val="2923566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08DC6-76CC-4FA1-9A52-66A21BCC65C8}" type="slidenum">
              <a:rPr lang="en-US" smtClean="0"/>
              <a:pPr/>
              <a:t>11</a:t>
            </a:fld>
            <a:endParaRPr lang="en-US"/>
          </a:p>
        </p:txBody>
      </p:sp>
    </p:spTree>
    <p:extLst>
      <p:ext uri="{BB962C8B-B14F-4D97-AF65-F5344CB8AC3E}">
        <p14:creationId xmlns:p14="http://schemas.microsoft.com/office/powerpoint/2010/main" val="4190820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08DC6-76CC-4FA1-9A52-66A21BCC65C8}" type="slidenum">
              <a:rPr lang="en-US" smtClean="0"/>
              <a:pPr/>
              <a:t>12</a:t>
            </a:fld>
            <a:endParaRPr lang="en-US"/>
          </a:p>
        </p:txBody>
      </p:sp>
    </p:spTree>
    <p:extLst>
      <p:ext uri="{BB962C8B-B14F-4D97-AF65-F5344CB8AC3E}">
        <p14:creationId xmlns:p14="http://schemas.microsoft.com/office/powerpoint/2010/main" val="3674038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B2E7E2-7D3B-422D-A273-ADA9AC48CE65}" type="slidenum">
              <a:rPr lang="en-US" smtClean="0"/>
              <a:t>14</a:t>
            </a:fld>
            <a:endParaRPr lang="en-US"/>
          </a:p>
        </p:txBody>
      </p:sp>
    </p:spTree>
    <p:extLst>
      <p:ext uri="{BB962C8B-B14F-4D97-AF65-F5344CB8AC3E}">
        <p14:creationId xmlns:p14="http://schemas.microsoft.com/office/powerpoint/2010/main" val="1047963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956C94E-7F1A-4D0C-A30D-17958123ED45}"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5D6AA-3B41-4035-8E9F-170068A5AA72}" type="slidenum">
              <a:rPr lang="en-US" smtClean="0"/>
              <a:t>‹#›</a:t>
            </a:fld>
            <a:endParaRPr lang="en-US"/>
          </a:p>
        </p:txBody>
      </p:sp>
    </p:spTree>
    <p:extLst>
      <p:ext uri="{BB962C8B-B14F-4D97-AF65-F5344CB8AC3E}">
        <p14:creationId xmlns:p14="http://schemas.microsoft.com/office/powerpoint/2010/main" val="3373303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56C94E-7F1A-4D0C-A30D-17958123ED45}"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5D6AA-3B41-4035-8E9F-170068A5AA72}" type="slidenum">
              <a:rPr lang="en-US" smtClean="0"/>
              <a:t>‹#›</a:t>
            </a:fld>
            <a:endParaRPr lang="en-US"/>
          </a:p>
        </p:txBody>
      </p:sp>
    </p:spTree>
    <p:extLst>
      <p:ext uri="{BB962C8B-B14F-4D97-AF65-F5344CB8AC3E}">
        <p14:creationId xmlns:p14="http://schemas.microsoft.com/office/powerpoint/2010/main" val="1929424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56C94E-7F1A-4D0C-A30D-17958123ED45}"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5D6AA-3B41-4035-8E9F-170068A5AA72}" type="slidenum">
              <a:rPr lang="en-US" smtClean="0"/>
              <a:t>‹#›</a:t>
            </a:fld>
            <a:endParaRPr lang="en-US"/>
          </a:p>
        </p:txBody>
      </p:sp>
    </p:spTree>
    <p:extLst>
      <p:ext uri="{BB962C8B-B14F-4D97-AF65-F5344CB8AC3E}">
        <p14:creationId xmlns:p14="http://schemas.microsoft.com/office/powerpoint/2010/main" val="1334919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56C94E-7F1A-4D0C-A30D-17958123ED45}"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5D6AA-3B41-4035-8E9F-170068A5AA72}" type="slidenum">
              <a:rPr lang="en-US" smtClean="0"/>
              <a:t>‹#›</a:t>
            </a:fld>
            <a:endParaRPr lang="en-US"/>
          </a:p>
        </p:txBody>
      </p:sp>
    </p:spTree>
    <p:extLst>
      <p:ext uri="{BB962C8B-B14F-4D97-AF65-F5344CB8AC3E}">
        <p14:creationId xmlns:p14="http://schemas.microsoft.com/office/powerpoint/2010/main" val="3933128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956C94E-7F1A-4D0C-A30D-17958123ED45}"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5D6AA-3B41-4035-8E9F-170068A5AA72}" type="slidenum">
              <a:rPr lang="en-US" smtClean="0"/>
              <a:t>‹#›</a:t>
            </a:fld>
            <a:endParaRPr lang="en-US"/>
          </a:p>
        </p:txBody>
      </p:sp>
    </p:spTree>
    <p:extLst>
      <p:ext uri="{BB962C8B-B14F-4D97-AF65-F5344CB8AC3E}">
        <p14:creationId xmlns:p14="http://schemas.microsoft.com/office/powerpoint/2010/main" val="3577281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56C94E-7F1A-4D0C-A30D-17958123ED45}" type="datetimeFigureOut">
              <a:rPr lang="en-US" smtClean="0"/>
              <a:t>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5D6AA-3B41-4035-8E9F-170068A5AA72}" type="slidenum">
              <a:rPr lang="en-US" smtClean="0"/>
              <a:t>‹#›</a:t>
            </a:fld>
            <a:endParaRPr lang="en-US"/>
          </a:p>
        </p:txBody>
      </p:sp>
    </p:spTree>
    <p:extLst>
      <p:ext uri="{BB962C8B-B14F-4D97-AF65-F5344CB8AC3E}">
        <p14:creationId xmlns:p14="http://schemas.microsoft.com/office/powerpoint/2010/main" val="530008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956C94E-7F1A-4D0C-A30D-17958123ED45}" type="datetimeFigureOut">
              <a:rPr lang="en-US" smtClean="0"/>
              <a:t>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45D6AA-3B41-4035-8E9F-170068A5AA72}" type="slidenum">
              <a:rPr lang="en-US" smtClean="0"/>
              <a:t>‹#›</a:t>
            </a:fld>
            <a:endParaRPr lang="en-US"/>
          </a:p>
        </p:txBody>
      </p:sp>
    </p:spTree>
    <p:extLst>
      <p:ext uri="{BB962C8B-B14F-4D97-AF65-F5344CB8AC3E}">
        <p14:creationId xmlns:p14="http://schemas.microsoft.com/office/powerpoint/2010/main" val="1832038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956C94E-7F1A-4D0C-A30D-17958123ED45}" type="datetimeFigureOut">
              <a:rPr lang="en-US" smtClean="0"/>
              <a:t>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45D6AA-3B41-4035-8E9F-170068A5AA72}" type="slidenum">
              <a:rPr lang="en-US" smtClean="0"/>
              <a:t>‹#›</a:t>
            </a:fld>
            <a:endParaRPr lang="en-US"/>
          </a:p>
        </p:txBody>
      </p:sp>
    </p:spTree>
    <p:extLst>
      <p:ext uri="{BB962C8B-B14F-4D97-AF65-F5344CB8AC3E}">
        <p14:creationId xmlns:p14="http://schemas.microsoft.com/office/powerpoint/2010/main" val="2535964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6C94E-7F1A-4D0C-A30D-17958123ED45}" type="datetimeFigureOut">
              <a:rPr lang="en-US" smtClean="0"/>
              <a:t>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45D6AA-3B41-4035-8E9F-170068A5AA72}" type="slidenum">
              <a:rPr lang="en-US" smtClean="0"/>
              <a:t>‹#›</a:t>
            </a:fld>
            <a:endParaRPr lang="en-US"/>
          </a:p>
        </p:txBody>
      </p:sp>
    </p:spTree>
    <p:extLst>
      <p:ext uri="{BB962C8B-B14F-4D97-AF65-F5344CB8AC3E}">
        <p14:creationId xmlns:p14="http://schemas.microsoft.com/office/powerpoint/2010/main" val="3064310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956C94E-7F1A-4D0C-A30D-17958123ED45}" type="datetimeFigureOut">
              <a:rPr lang="en-US" smtClean="0"/>
              <a:t>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5D6AA-3B41-4035-8E9F-170068A5AA72}" type="slidenum">
              <a:rPr lang="en-US" smtClean="0"/>
              <a:t>‹#›</a:t>
            </a:fld>
            <a:endParaRPr lang="en-US"/>
          </a:p>
        </p:txBody>
      </p:sp>
    </p:spTree>
    <p:extLst>
      <p:ext uri="{BB962C8B-B14F-4D97-AF65-F5344CB8AC3E}">
        <p14:creationId xmlns:p14="http://schemas.microsoft.com/office/powerpoint/2010/main" val="3279076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956C94E-7F1A-4D0C-A30D-17958123ED45}" type="datetimeFigureOut">
              <a:rPr lang="en-US" smtClean="0"/>
              <a:t>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5D6AA-3B41-4035-8E9F-170068A5AA72}" type="slidenum">
              <a:rPr lang="en-US" smtClean="0"/>
              <a:t>‹#›</a:t>
            </a:fld>
            <a:endParaRPr lang="en-US"/>
          </a:p>
        </p:txBody>
      </p:sp>
    </p:spTree>
    <p:extLst>
      <p:ext uri="{BB962C8B-B14F-4D97-AF65-F5344CB8AC3E}">
        <p14:creationId xmlns:p14="http://schemas.microsoft.com/office/powerpoint/2010/main" val="2496583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56C94E-7F1A-4D0C-A30D-17958123ED45}" type="datetimeFigureOut">
              <a:rPr lang="en-US" smtClean="0"/>
              <a:t>2/8/2018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45D6AA-3B41-4035-8E9F-170068A5AA72}" type="slidenum">
              <a:rPr lang="en-US" smtClean="0"/>
              <a:t>‹#›</a:t>
            </a:fld>
            <a:endParaRPr lang="en-US"/>
          </a:p>
        </p:txBody>
      </p:sp>
    </p:spTree>
    <p:extLst>
      <p:ext uri="{BB962C8B-B14F-4D97-AF65-F5344CB8AC3E}">
        <p14:creationId xmlns:p14="http://schemas.microsoft.com/office/powerpoint/2010/main" val="20865346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047" y="1699022"/>
            <a:ext cx="9386047" cy="1790700"/>
          </a:xfrm>
        </p:spPr>
        <p:txBody>
          <a:bodyPr>
            <a:normAutofit fontScale="90000"/>
          </a:bodyPr>
          <a:lstStyle/>
          <a:p>
            <a:r>
              <a:rPr lang="en-US" sz="9600" b="1" dirty="0">
                <a:solidFill>
                  <a:schemeClr val="accent6"/>
                </a:solidFill>
              </a:rPr>
              <a:t>Gallery Walk/</a:t>
            </a:r>
            <a:br>
              <a:rPr lang="en-US" sz="9600" b="1" dirty="0">
                <a:solidFill>
                  <a:schemeClr val="accent6"/>
                </a:solidFill>
              </a:rPr>
            </a:br>
            <a:r>
              <a:rPr lang="en-US" sz="9600" b="1" dirty="0">
                <a:solidFill>
                  <a:schemeClr val="accent6"/>
                </a:solidFill>
              </a:rPr>
              <a:t>Chat Stations</a:t>
            </a:r>
            <a:r>
              <a:rPr lang="en-US" dirty="0"/>
              <a:t/>
            </a:r>
            <a:br>
              <a:rPr lang="en-US" dirty="0"/>
            </a:br>
            <a:endParaRPr lang="en-US" sz="2700" dirty="0"/>
          </a:p>
        </p:txBody>
      </p:sp>
      <p:sp>
        <p:nvSpPr>
          <p:cNvPr id="3" name="Subtitle 2"/>
          <p:cNvSpPr>
            <a:spLocks noGrp="1"/>
          </p:cNvSpPr>
          <p:nvPr>
            <p:ph type="subTitle" idx="1"/>
          </p:nvPr>
        </p:nvSpPr>
        <p:spPr>
          <a:xfrm>
            <a:off x="1879226" y="4857277"/>
            <a:ext cx="5143500" cy="1604208"/>
          </a:xfrm>
        </p:spPr>
        <p:txBody>
          <a:bodyPr>
            <a:normAutofit fontScale="85000" lnSpcReduction="20000"/>
          </a:bodyPr>
          <a:lstStyle/>
          <a:p>
            <a:r>
              <a:rPr lang="en-US" sz="3450" dirty="0"/>
              <a:t>Deepening Understanding and Use </a:t>
            </a:r>
          </a:p>
          <a:p>
            <a:r>
              <a:rPr lang="en-US" sz="3450" dirty="0"/>
              <a:t>of the</a:t>
            </a:r>
          </a:p>
          <a:p>
            <a:r>
              <a:rPr lang="en-US" sz="3450" dirty="0"/>
              <a:t>Formative Assessment Process</a:t>
            </a:r>
          </a:p>
          <a:p>
            <a:endParaRPr lang="en-US" dirty="0"/>
          </a:p>
        </p:txBody>
      </p:sp>
      <p:pic>
        <p:nvPicPr>
          <p:cNvPr id="5" name="Content Placeholder 3" descr="See the source image"/>
          <p:cNvPicPr>
            <a:picLocks/>
          </p:cNvPicPr>
          <p:nvPr/>
        </p:nvPicPr>
        <p:blipFill>
          <a:blip r:embed="rId2" cstate="print">
            <a:extLst>
              <a:ext uri="{28A0092B-C50C-407E-A947-70E740481C1C}">
                <a14:useLocalDpi xmlns:a14="http://schemas.microsoft.com/office/drawing/2010/main" val="0"/>
              </a:ext>
            </a:extLst>
          </a:blip>
          <a:stretch>
            <a:fillRect/>
          </a:stretch>
        </p:blipFill>
        <p:spPr bwMode="auto">
          <a:xfrm>
            <a:off x="460992" y="3158435"/>
            <a:ext cx="1674068" cy="1238632"/>
          </a:xfrm>
          <a:prstGeom prst="rect">
            <a:avLst/>
          </a:prstGeom>
          <a:noFill/>
          <a:ln>
            <a:noFill/>
          </a:ln>
        </p:spPr>
      </p:pic>
      <p:pic>
        <p:nvPicPr>
          <p:cNvPr id="6" name="Content Placeholder 3"/>
          <p:cNvPicPr>
            <a:picLocks/>
          </p:cNvPicPr>
          <p:nvPr/>
        </p:nvPicPr>
        <p:blipFill>
          <a:blip r:embed="rId3" cstate="print">
            <a:extLst>
              <a:ext uri="{28A0092B-C50C-407E-A947-70E740481C1C}">
                <a14:useLocalDpi xmlns:a14="http://schemas.microsoft.com/office/drawing/2010/main" val="0"/>
              </a:ext>
            </a:extLst>
          </a:blip>
          <a:stretch>
            <a:fillRect/>
          </a:stretch>
        </p:blipFill>
        <p:spPr bwMode="auto">
          <a:xfrm>
            <a:off x="2401452" y="3230317"/>
            <a:ext cx="1197155" cy="1266125"/>
          </a:xfrm>
          <a:prstGeom prst="rect">
            <a:avLst/>
          </a:prstGeom>
          <a:noFill/>
          <a:ln>
            <a:noFill/>
          </a:ln>
        </p:spPr>
      </p:pic>
      <p:pic>
        <p:nvPicPr>
          <p:cNvPr id="7" name="Content Placeholder 3"/>
          <p:cNvPicPr>
            <a:picLocks/>
          </p:cNvPicPr>
          <p:nvPr/>
        </p:nvPicPr>
        <p:blipFill>
          <a:blip r:embed="rId4">
            <a:extLst>
              <a:ext uri="{28A0092B-C50C-407E-A947-70E740481C1C}">
                <a14:useLocalDpi xmlns:a14="http://schemas.microsoft.com/office/drawing/2010/main" val="0"/>
              </a:ext>
            </a:extLst>
          </a:blip>
          <a:stretch>
            <a:fillRect/>
          </a:stretch>
        </p:blipFill>
        <p:spPr bwMode="auto">
          <a:xfrm>
            <a:off x="3905968" y="3260541"/>
            <a:ext cx="1383995" cy="1367441"/>
          </a:xfrm>
          <a:prstGeom prst="rect">
            <a:avLst/>
          </a:prstGeom>
          <a:noFill/>
          <a:ln>
            <a:noFill/>
          </a:ln>
        </p:spPr>
      </p:pic>
      <p:pic>
        <p:nvPicPr>
          <p:cNvPr id="8" name="Content Placeholder 3"/>
          <p:cNvPicPr>
            <a:picLocks/>
          </p:cNvPicPr>
          <p:nvPr/>
        </p:nvPicPr>
        <p:blipFill>
          <a:blip r:embed="rId5">
            <a:extLst>
              <a:ext uri="{28A0092B-C50C-407E-A947-70E740481C1C}">
                <a14:useLocalDpi xmlns:a14="http://schemas.microsoft.com/office/drawing/2010/main" val="0"/>
              </a:ext>
            </a:extLst>
          </a:blip>
          <a:stretch>
            <a:fillRect/>
          </a:stretch>
        </p:blipFill>
        <p:spPr bwMode="auto">
          <a:xfrm>
            <a:off x="5599493" y="3260541"/>
            <a:ext cx="1560013" cy="1277135"/>
          </a:xfrm>
          <a:prstGeom prst="rect">
            <a:avLst/>
          </a:prstGeom>
          <a:noFill/>
          <a:ln>
            <a:noFill/>
          </a:ln>
        </p:spPr>
      </p:pic>
      <p:pic>
        <p:nvPicPr>
          <p:cNvPr id="9" name="Content Placeholder 3"/>
          <p:cNvPicPr>
            <a:picLocks/>
          </p:cNvPicPr>
          <p:nvPr/>
        </p:nvPicPr>
        <p:blipFill>
          <a:blip r:embed="rId6" cstate="print">
            <a:biLevel thresh="75000"/>
            <a:extLst>
              <a:ext uri="{28A0092B-C50C-407E-A947-70E740481C1C}">
                <a14:useLocalDpi xmlns:a14="http://schemas.microsoft.com/office/drawing/2010/main" val="0"/>
              </a:ext>
            </a:extLst>
          </a:blip>
          <a:stretch>
            <a:fillRect/>
          </a:stretch>
        </p:blipFill>
        <p:spPr bwMode="auto">
          <a:xfrm>
            <a:off x="6998140" y="3307340"/>
            <a:ext cx="1773354" cy="1189102"/>
          </a:xfrm>
          <a:prstGeom prst="rect">
            <a:avLst/>
          </a:prstGeom>
          <a:noFill/>
          <a:ln>
            <a:noFill/>
          </a:ln>
        </p:spPr>
      </p:pic>
    </p:spTree>
    <p:extLst>
      <p:ext uri="{BB962C8B-B14F-4D97-AF65-F5344CB8AC3E}">
        <p14:creationId xmlns:p14="http://schemas.microsoft.com/office/powerpoint/2010/main" val="4290222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8515350" cy="994172"/>
          </a:xfrm>
        </p:spPr>
        <p:txBody>
          <a:bodyPr>
            <a:normAutofit fontScale="90000"/>
          </a:bodyPr>
          <a:lstStyle/>
          <a:p>
            <a:r>
              <a:rPr lang="en-US" dirty="0"/>
              <a:t>Success Criteria and Student Self-Evaluation—</a:t>
            </a:r>
            <a:r>
              <a:rPr lang="en-US" b="1" dirty="0"/>
              <a:t>Video</a:t>
            </a:r>
            <a:r>
              <a:rPr lang="en-US" dirty="0"/>
              <a:t> </a:t>
            </a:r>
            <a:endParaRPr lang="en-US" b="1" dirty="0"/>
          </a:p>
        </p:txBody>
      </p:sp>
      <p:pic>
        <p:nvPicPr>
          <p:cNvPr id="4" name="Content Placeholder 3"/>
          <p:cNvPicPr>
            <a:picLocks noGrp="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1439298" y="2049499"/>
            <a:ext cx="2270687" cy="2157153"/>
          </a:xfrm>
          <a:prstGeom prst="rect">
            <a:avLst/>
          </a:prstGeom>
          <a:noFill/>
          <a:ln>
            <a:noFill/>
          </a:ln>
        </p:spPr>
      </p:pic>
      <p:sp>
        <p:nvSpPr>
          <p:cNvPr id="5" name="Content Placeholder 4"/>
          <p:cNvSpPr>
            <a:spLocks noGrp="1"/>
          </p:cNvSpPr>
          <p:nvPr>
            <p:ph sz="half" idx="2"/>
          </p:nvPr>
        </p:nvSpPr>
        <p:spPr>
          <a:xfrm>
            <a:off x="4959581" y="2207765"/>
            <a:ext cx="3886200" cy="3263504"/>
          </a:xfrm>
        </p:spPr>
        <p:txBody>
          <a:bodyPr>
            <a:normAutofit fontScale="85000" lnSpcReduction="20000"/>
          </a:bodyPr>
          <a:lstStyle/>
          <a:p>
            <a:pPr marL="0" indent="0">
              <a:buNone/>
            </a:pPr>
            <a:r>
              <a:rPr lang="en-US" sz="2700" b="1" dirty="0">
                <a:latin typeface="+mj-lt"/>
              </a:rPr>
              <a:t>Purpose: Close Viewing Questions</a:t>
            </a:r>
          </a:p>
          <a:p>
            <a:pPr marL="0" indent="0">
              <a:buNone/>
            </a:pPr>
            <a:endParaRPr lang="en-US" sz="1425" b="1" dirty="0">
              <a:latin typeface="+mj-lt"/>
            </a:endParaRPr>
          </a:p>
          <a:p>
            <a:r>
              <a:rPr lang="en-US" sz="2250" dirty="0">
                <a:latin typeface="+mj-lt"/>
              </a:rPr>
              <a:t>What does the teacher do to support student self-evaluation in the classroom?</a:t>
            </a:r>
          </a:p>
          <a:p>
            <a:r>
              <a:rPr lang="en-US" sz="2250" dirty="0">
                <a:latin typeface="+mj-lt"/>
              </a:rPr>
              <a:t>What is success criteria and how is it explicitly connected to high quality student learning?</a:t>
            </a:r>
          </a:p>
          <a:p>
            <a:r>
              <a:rPr lang="en-US" sz="2250" dirty="0">
                <a:latin typeface="+mj-lt"/>
              </a:rPr>
              <a:t>How do these two videos complement each other as a professional learning resource?</a:t>
            </a:r>
          </a:p>
        </p:txBody>
      </p:sp>
      <p:sp>
        <p:nvSpPr>
          <p:cNvPr id="6" name="Rectangle 5"/>
          <p:cNvSpPr/>
          <p:nvPr/>
        </p:nvSpPr>
        <p:spPr>
          <a:xfrm>
            <a:off x="647904" y="4206652"/>
            <a:ext cx="4250261" cy="1061829"/>
          </a:xfrm>
          <a:prstGeom prst="rect">
            <a:avLst/>
          </a:prstGeom>
          <a:ln w="12700">
            <a:solidFill>
              <a:schemeClr val="tx1"/>
            </a:solidFill>
          </a:ln>
        </p:spPr>
        <p:txBody>
          <a:bodyPr wrap="square">
            <a:spAutoFit/>
          </a:bodyPr>
          <a:lstStyle/>
          <a:p>
            <a:r>
              <a:rPr lang="en-US" sz="2100" dirty="0">
                <a:latin typeface="+mj-lt"/>
              </a:rPr>
              <a:t>Review Purpose (30 seconds)</a:t>
            </a:r>
          </a:p>
          <a:p>
            <a:r>
              <a:rPr lang="en-US" sz="2100" dirty="0">
                <a:latin typeface="+mj-lt"/>
              </a:rPr>
              <a:t>Watch Videos &amp; Jot Notes (6 minutes)</a:t>
            </a:r>
          </a:p>
          <a:p>
            <a:r>
              <a:rPr lang="en-US" sz="2100" dirty="0">
                <a:latin typeface="+mj-lt"/>
              </a:rPr>
              <a:t>Discuss (1.5 minutes)</a:t>
            </a:r>
          </a:p>
        </p:txBody>
      </p:sp>
    </p:spTree>
    <p:extLst>
      <p:ext uri="{BB962C8B-B14F-4D97-AF65-F5344CB8AC3E}">
        <p14:creationId xmlns:p14="http://schemas.microsoft.com/office/powerpoint/2010/main" val="152424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 Criteria and Student Self-Evaluation—</a:t>
            </a:r>
            <a:r>
              <a:rPr lang="en-US" b="1" dirty="0"/>
              <a:t>Video</a:t>
            </a:r>
            <a:r>
              <a:rPr lang="en-US" dirty="0"/>
              <a:t> </a:t>
            </a:r>
          </a:p>
        </p:txBody>
      </p:sp>
      <p:sp>
        <p:nvSpPr>
          <p:cNvPr id="3" name="Content Placeholder 2"/>
          <p:cNvSpPr>
            <a:spLocks noGrp="1"/>
          </p:cNvSpPr>
          <p:nvPr>
            <p:ph idx="1"/>
          </p:nvPr>
        </p:nvSpPr>
        <p:spPr>
          <a:xfrm>
            <a:off x="628650" y="1948463"/>
            <a:ext cx="7886700" cy="4351338"/>
          </a:xfrm>
        </p:spPr>
        <p:txBody>
          <a:bodyPr/>
          <a:lstStyle/>
          <a:p>
            <a:pPr marL="0" indent="0">
              <a:buNone/>
            </a:pPr>
            <a:r>
              <a:rPr lang="en-US" dirty="0" smtClean="0"/>
              <a:t>Video #1: Student Self-Evaluation Classroom Video</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2767838"/>
            <a:ext cx="3810000" cy="3810000"/>
          </a:xfrm>
          <a:prstGeom prst="rect">
            <a:avLst/>
          </a:prstGeom>
        </p:spPr>
      </p:pic>
    </p:spTree>
    <p:extLst>
      <p:ext uri="{BB962C8B-B14F-4D97-AF65-F5344CB8AC3E}">
        <p14:creationId xmlns:p14="http://schemas.microsoft.com/office/powerpoint/2010/main" val="3754583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 Criteria and Student Self-Evaluation—</a:t>
            </a:r>
            <a:r>
              <a:rPr lang="en-US" b="1" dirty="0"/>
              <a:t>Video</a:t>
            </a:r>
            <a:r>
              <a:rPr lang="en-US" dirty="0"/>
              <a:t> </a:t>
            </a:r>
          </a:p>
        </p:txBody>
      </p:sp>
      <p:sp>
        <p:nvSpPr>
          <p:cNvPr id="3" name="Content Placeholder 2"/>
          <p:cNvSpPr>
            <a:spLocks noGrp="1"/>
          </p:cNvSpPr>
          <p:nvPr>
            <p:ph idx="1"/>
          </p:nvPr>
        </p:nvSpPr>
        <p:spPr/>
        <p:txBody>
          <a:bodyPr/>
          <a:lstStyle/>
          <a:p>
            <a:pPr marL="0" indent="0">
              <a:buNone/>
            </a:pPr>
            <a:r>
              <a:rPr lang="en-US" dirty="0"/>
              <a:t>Video #2: What on Earth are Success Criteria</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704" y="2545007"/>
            <a:ext cx="3810000" cy="3810000"/>
          </a:xfrm>
          <a:prstGeom prst="rect">
            <a:avLst/>
          </a:prstGeom>
        </p:spPr>
      </p:pic>
    </p:spTree>
    <p:extLst>
      <p:ext uri="{BB962C8B-B14F-4D97-AF65-F5344CB8AC3E}">
        <p14:creationId xmlns:p14="http://schemas.microsoft.com/office/powerpoint/2010/main" val="2791714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79165"/>
            <a:ext cx="7886700" cy="994172"/>
          </a:xfrm>
        </p:spPr>
        <p:txBody>
          <a:bodyPr>
            <a:normAutofit fontScale="90000"/>
          </a:bodyPr>
          <a:lstStyle/>
          <a:p>
            <a:r>
              <a:rPr lang="en-US" dirty="0"/>
              <a:t>Using </a:t>
            </a:r>
            <a:r>
              <a:rPr lang="en-US" b="1" dirty="0"/>
              <a:t>Technology</a:t>
            </a:r>
            <a:r>
              <a:rPr lang="en-US" dirty="0"/>
              <a:t> as a Tool to enhance the Formative Assessment Process</a:t>
            </a:r>
            <a:endParaRPr lang="en-US" b="1" dirty="0"/>
          </a:p>
        </p:txBody>
      </p:sp>
      <p:pic>
        <p:nvPicPr>
          <p:cNvPr id="4" name="Content Placeholder 3"/>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629968" y="2623713"/>
            <a:ext cx="2157153" cy="2157153"/>
          </a:xfrm>
          <a:prstGeom prst="rect">
            <a:avLst/>
          </a:prstGeom>
          <a:noFill/>
          <a:ln>
            <a:noFill/>
          </a:ln>
        </p:spPr>
      </p:pic>
      <p:sp>
        <p:nvSpPr>
          <p:cNvPr id="5" name="Content Placeholder 4"/>
          <p:cNvSpPr>
            <a:spLocks noGrp="1"/>
          </p:cNvSpPr>
          <p:nvPr>
            <p:ph sz="half" idx="2"/>
          </p:nvPr>
        </p:nvSpPr>
        <p:spPr>
          <a:xfrm>
            <a:off x="4959581" y="2207765"/>
            <a:ext cx="3886200" cy="3713240"/>
          </a:xfrm>
        </p:spPr>
        <p:txBody>
          <a:bodyPr>
            <a:normAutofit fontScale="62500" lnSpcReduction="20000"/>
          </a:bodyPr>
          <a:lstStyle/>
          <a:p>
            <a:pPr marL="0" indent="0">
              <a:buNone/>
            </a:pPr>
            <a:r>
              <a:rPr lang="en-US" sz="2850" b="1" dirty="0">
                <a:latin typeface="+mj-lt"/>
              </a:rPr>
              <a:t>Process for Sharing:</a:t>
            </a:r>
          </a:p>
          <a:p>
            <a:pPr marL="0" indent="0">
              <a:buNone/>
            </a:pPr>
            <a:endParaRPr lang="en-US" sz="975" b="1" dirty="0">
              <a:latin typeface="+mj-lt"/>
            </a:endParaRPr>
          </a:p>
          <a:p>
            <a:pPr marL="0" indent="0">
              <a:buNone/>
            </a:pPr>
            <a:r>
              <a:rPr lang="en-US" dirty="0">
                <a:latin typeface="+mj-lt"/>
              </a:rPr>
              <a:t>Start with Silent Sharing or Review:</a:t>
            </a:r>
          </a:p>
          <a:p>
            <a:r>
              <a:rPr lang="en-US" dirty="0">
                <a:latin typeface="+mj-lt"/>
              </a:rPr>
              <a:t>Add to the list of tech resources that you use in your classroom on the poster (if already there, add a tally).</a:t>
            </a:r>
          </a:p>
          <a:p>
            <a:pPr marL="0" indent="0" algn="ctr">
              <a:buNone/>
            </a:pPr>
            <a:r>
              <a:rPr lang="en-US" b="1" i="1" dirty="0">
                <a:latin typeface="+mj-lt"/>
              </a:rPr>
              <a:t>or</a:t>
            </a:r>
          </a:p>
          <a:p>
            <a:r>
              <a:rPr lang="en-US" dirty="0">
                <a:latin typeface="+mj-lt"/>
              </a:rPr>
              <a:t>Search and review one of the listed options.</a:t>
            </a:r>
          </a:p>
          <a:p>
            <a:pPr marL="0" indent="0">
              <a:spcBef>
                <a:spcPts val="1350"/>
              </a:spcBef>
              <a:buNone/>
            </a:pPr>
            <a:r>
              <a:rPr lang="en-US" dirty="0">
                <a:latin typeface="+mj-lt"/>
              </a:rPr>
              <a:t>Share/Discuss Tech Options:</a:t>
            </a:r>
          </a:p>
          <a:p>
            <a:r>
              <a:rPr lang="en-US" dirty="0">
                <a:latin typeface="+mj-lt"/>
              </a:rPr>
              <a:t>Benefits</a:t>
            </a:r>
          </a:p>
          <a:p>
            <a:r>
              <a:rPr lang="en-US" dirty="0">
                <a:latin typeface="+mj-lt"/>
              </a:rPr>
              <a:t>Options</a:t>
            </a:r>
          </a:p>
          <a:p>
            <a:r>
              <a:rPr lang="en-US" dirty="0">
                <a:latin typeface="+mj-lt"/>
              </a:rPr>
              <a:t>Uses</a:t>
            </a:r>
          </a:p>
        </p:txBody>
      </p:sp>
      <p:sp>
        <p:nvSpPr>
          <p:cNvPr id="6" name="Rectangle 5"/>
          <p:cNvSpPr/>
          <p:nvPr/>
        </p:nvSpPr>
        <p:spPr>
          <a:xfrm>
            <a:off x="631851" y="4964097"/>
            <a:ext cx="3835664" cy="1061829"/>
          </a:xfrm>
          <a:prstGeom prst="rect">
            <a:avLst/>
          </a:prstGeom>
          <a:ln w="12700">
            <a:solidFill>
              <a:schemeClr val="tx1"/>
            </a:solidFill>
          </a:ln>
        </p:spPr>
        <p:txBody>
          <a:bodyPr wrap="square">
            <a:spAutoFit/>
          </a:bodyPr>
          <a:lstStyle/>
          <a:p>
            <a:r>
              <a:rPr lang="en-US" sz="2100" dirty="0">
                <a:latin typeface="+mj-lt"/>
              </a:rPr>
              <a:t>Silent Share/Review (2 minutes)</a:t>
            </a:r>
          </a:p>
          <a:p>
            <a:r>
              <a:rPr lang="en-US" sz="2100" dirty="0">
                <a:latin typeface="+mj-lt"/>
              </a:rPr>
              <a:t>Discuss Tech Options (5 minutes)</a:t>
            </a:r>
          </a:p>
          <a:p>
            <a:r>
              <a:rPr lang="en-US" sz="2100" dirty="0">
                <a:latin typeface="+mj-lt"/>
              </a:rPr>
              <a:t>Jot a resource to try (1 minute)</a:t>
            </a:r>
          </a:p>
        </p:txBody>
      </p:sp>
    </p:spTree>
    <p:extLst>
      <p:ext uri="{BB962C8B-B14F-4D97-AF65-F5344CB8AC3E}">
        <p14:creationId xmlns:p14="http://schemas.microsoft.com/office/powerpoint/2010/main" val="1482288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8515350" cy="994172"/>
          </a:xfrm>
        </p:spPr>
        <p:txBody>
          <a:bodyPr/>
          <a:lstStyle/>
          <a:p>
            <a:r>
              <a:rPr lang="en-US" b="1" dirty="0"/>
              <a:t>Text as Expert</a:t>
            </a:r>
            <a:r>
              <a:rPr lang="en-US" dirty="0"/>
              <a:t>—Quote Jigsaw</a:t>
            </a:r>
            <a:endParaRPr lang="en-US" b="1" dirty="0"/>
          </a:p>
        </p:txBody>
      </p:sp>
      <p:pic>
        <p:nvPicPr>
          <p:cNvPr id="4" name="Content Placeholder 3"/>
          <p:cNvPicPr>
            <a:picLocks noGrp="1"/>
          </p:cNvPicPr>
          <p:nvPr>
            <p:ph sz="half" idx="1"/>
          </p:nvPr>
        </p:nvPicPr>
        <p:blipFill>
          <a:blip r:embed="rId3" cstate="print">
            <a:biLevel thresh="75000"/>
            <a:extLst>
              <a:ext uri="{28A0092B-C50C-407E-A947-70E740481C1C}">
                <a14:useLocalDpi xmlns:a14="http://schemas.microsoft.com/office/drawing/2010/main" val="0"/>
              </a:ext>
            </a:extLst>
          </a:blip>
          <a:stretch>
            <a:fillRect/>
          </a:stretch>
        </p:blipFill>
        <p:spPr bwMode="auto">
          <a:xfrm>
            <a:off x="1439297" y="2125267"/>
            <a:ext cx="2571836" cy="1772477"/>
          </a:xfrm>
          <a:prstGeom prst="rect">
            <a:avLst/>
          </a:prstGeom>
          <a:noFill/>
          <a:ln>
            <a:noFill/>
          </a:ln>
        </p:spPr>
      </p:pic>
      <p:sp>
        <p:nvSpPr>
          <p:cNvPr id="5" name="Content Placeholder 4"/>
          <p:cNvSpPr>
            <a:spLocks noGrp="1"/>
          </p:cNvSpPr>
          <p:nvPr>
            <p:ph sz="half" idx="2"/>
          </p:nvPr>
        </p:nvSpPr>
        <p:spPr>
          <a:xfrm>
            <a:off x="4959581" y="2207765"/>
            <a:ext cx="3886200" cy="3263504"/>
          </a:xfrm>
        </p:spPr>
        <p:txBody>
          <a:bodyPr>
            <a:normAutofit fontScale="85000" lnSpcReduction="20000"/>
          </a:bodyPr>
          <a:lstStyle/>
          <a:p>
            <a:pPr marL="0" indent="0">
              <a:buNone/>
            </a:pPr>
            <a:r>
              <a:rPr lang="en-US" sz="2700" b="1" dirty="0">
                <a:latin typeface="+mj-lt"/>
              </a:rPr>
              <a:t>Jigsaw Protocol:</a:t>
            </a:r>
          </a:p>
          <a:p>
            <a:pPr marL="0" indent="0">
              <a:buNone/>
            </a:pPr>
            <a:endParaRPr lang="en-US" sz="1050" b="1" dirty="0">
              <a:latin typeface="+mj-lt"/>
            </a:endParaRPr>
          </a:p>
          <a:p>
            <a:r>
              <a:rPr lang="en-US" sz="2400" dirty="0">
                <a:latin typeface="+mj-lt"/>
              </a:rPr>
              <a:t>Identify 1-2 quotes to share out and discuss from your excerpt.</a:t>
            </a:r>
          </a:p>
          <a:p>
            <a:r>
              <a:rPr lang="en-US" sz="2400" dirty="0">
                <a:latin typeface="+mj-lt"/>
              </a:rPr>
              <a:t>Share quote and reason for selecting.</a:t>
            </a:r>
          </a:p>
          <a:p>
            <a:r>
              <a:rPr lang="en-US" sz="2400" dirty="0">
                <a:latin typeface="+mj-lt"/>
              </a:rPr>
              <a:t>Discuss how you will apply information to your current role and with colleagues.</a:t>
            </a:r>
          </a:p>
          <a:p>
            <a:r>
              <a:rPr lang="en-US" sz="2400" dirty="0">
                <a:latin typeface="+mj-lt"/>
              </a:rPr>
              <a:t>Record any quotes that resonate with you.</a:t>
            </a:r>
          </a:p>
          <a:p>
            <a:endParaRPr lang="en-US" dirty="0">
              <a:latin typeface="+mj-lt"/>
            </a:endParaRPr>
          </a:p>
          <a:p>
            <a:endParaRPr lang="en-US" dirty="0">
              <a:latin typeface="+mj-lt"/>
            </a:endParaRPr>
          </a:p>
        </p:txBody>
      </p:sp>
      <p:sp>
        <p:nvSpPr>
          <p:cNvPr id="6" name="Rectangle 5"/>
          <p:cNvSpPr/>
          <p:nvPr/>
        </p:nvSpPr>
        <p:spPr>
          <a:xfrm>
            <a:off x="709320" y="4206652"/>
            <a:ext cx="4083305" cy="1061829"/>
          </a:xfrm>
          <a:prstGeom prst="rect">
            <a:avLst/>
          </a:prstGeom>
          <a:ln w="12700">
            <a:solidFill>
              <a:schemeClr val="tx1"/>
            </a:solidFill>
          </a:ln>
        </p:spPr>
        <p:txBody>
          <a:bodyPr wrap="square">
            <a:spAutoFit/>
          </a:bodyPr>
          <a:lstStyle/>
          <a:p>
            <a:r>
              <a:rPr lang="en-US" sz="2100" dirty="0">
                <a:latin typeface="+mj-lt"/>
              </a:rPr>
              <a:t>Read Excerpt (3 minutes)</a:t>
            </a:r>
          </a:p>
          <a:p>
            <a:r>
              <a:rPr lang="en-US" sz="2100" dirty="0">
                <a:latin typeface="+mj-lt"/>
              </a:rPr>
              <a:t>Share Quotes &amp; Discuss (4 minutes)</a:t>
            </a:r>
          </a:p>
          <a:p>
            <a:r>
              <a:rPr lang="en-US" sz="2100" dirty="0">
                <a:latin typeface="+mj-lt"/>
              </a:rPr>
              <a:t>Jot Down Quotes (1 minute)</a:t>
            </a:r>
          </a:p>
        </p:txBody>
      </p:sp>
    </p:spTree>
    <p:extLst>
      <p:ext uri="{BB962C8B-B14F-4D97-AF65-F5344CB8AC3E}">
        <p14:creationId xmlns:p14="http://schemas.microsoft.com/office/powerpoint/2010/main" val="3465494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86449" y="167982"/>
            <a:ext cx="10067757" cy="6593036"/>
          </a:xfrm>
          <a:prstGeom prst="rect">
            <a:avLst/>
          </a:prstGeom>
        </p:spPr>
      </p:pic>
    </p:spTree>
    <p:extLst>
      <p:ext uri="{BB962C8B-B14F-4D97-AF65-F5344CB8AC3E}">
        <p14:creationId xmlns:p14="http://schemas.microsoft.com/office/powerpoint/2010/main" val="3822077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 y="1"/>
            <a:ext cx="1644160" cy="1696149"/>
          </a:xfrm>
          <a:prstGeom prst="rect">
            <a:avLst/>
          </a:prstGeom>
        </p:spPr>
      </p:pic>
      <p:sp>
        <p:nvSpPr>
          <p:cNvPr id="2" name="Title 1"/>
          <p:cNvSpPr>
            <a:spLocks noGrp="1"/>
          </p:cNvSpPr>
          <p:nvPr>
            <p:ph type="ctrTitle"/>
          </p:nvPr>
        </p:nvSpPr>
        <p:spPr>
          <a:xfrm>
            <a:off x="1125416" y="1020527"/>
            <a:ext cx="6858000" cy="2387600"/>
          </a:xfrm>
        </p:spPr>
        <p:txBody>
          <a:bodyPr>
            <a:normAutofit/>
          </a:bodyPr>
          <a:lstStyle/>
          <a:p>
            <a:r>
              <a:rPr lang="en-US" sz="6000" dirty="0"/>
              <a:t>Clarify Intended Learning</a:t>
            </a:r>
            <a:r>
              <a:rPr lang="en-US" dirty="0"/>
              <a:t/>
            </a:r>
            <a:br>
              <a:rPr lang="en-US" dirty="0"/>
            </a:br>
            <a:endParaRPr lang="en-US" sz="3600" dirty="0"/>
          </a:p>
        </p:txBody>
      </p:sp>
      <p:sp>
        <p:nvSpPr>
          <p:cNvPr id="3" name="Subtitle 2"/>
          <p:cNvSpPr>
            <a:spLocks noGrp="1"/>
          </p:cNvSpPr>
          <p:nvPr>
            <p:ph type="subTitle" idx="1"/>
          </p:nvPr>
        </p:nvSpPr>
        <p:spPr>
          <a:xfrm>
            <a:off x="773723" y="3509963"/>
            <a:ext cx="7842739" cy="2138944"/>
          </a:xfrm>
        </p:spPr>
        <p:txBody>
          <a:bodyPr>
            <a:normAutofit/>
          </a:bodyPr>
          <a:lstStyle/>
          <a:p>
            <a:pPr algn="l"/>
            <a:r>
              <a:rPr lang="en-US" sz="2400" b="1" dirty="0">
                <a:solidFill>
                  <a:schemeClr val="tx1">
                    <a:lumMod val="75000"/>
                  </a:schemeClr>
                </a:solidFill>
              </a:rPr>
              <a:t>Learning Goal: </a:t>
            </a:r>
            <a:r>
              <a:rPr lang="en-US" sz="2400" dirty="0"/>
              <a:t>Participants will deepen understanding of the formative process</a:t>
            </a:r>
          </a:p>
          <a:p>
            <a:pPr algn="l"/>
            <a:endParaRPr lang="en-US" sz="2400" dirty="0"/>
          </a:p>
          <a:p>
            <a:pPr algn="l"/>
            <a:r>
              <a:rPr lang="en-US" sz="2400" b="1" dirty="0">
                <a:solidFill>
                  <a:schemeClr val="tx1">
                    <a:lumMod val="75000"/>
                  </a:schemeClr>
                </a:solidFill>
              </a:rPr>
              <a:t>Success Criteria</a:t>
            </a:r>
            <a:r>
              <a:rPr lang="en-US" sz="2400" dirty="0">
                <a:solidFill>
                  <a:schemeClr val="tx1">
                    <a:lumMod val="75000"/>
                  </a:schemeClr>
                </a:solidFill>
              </a:rPr>
              <a:t>: </a:t>
            </a:r>
            <a:r>
              <a:rPr lang="en-US" sz="2400" dirty="0"/>
              <a:t>(looks like, sounds like, feels like)</a:t>
            </a:r>
          </a:p>
        </p:txBody>
      </p:sp>
      <p:sp>
        <p:nvSpPr>
          <p:cNvPr id="7" name="Rectangle 6"/>
          <p:cNvSpPr/>
          <p:nvPr/>
        </p:nvSpPr>
        <p:spPr>
          <a:xfrm>
            <a:off x="4245081" y="5085406"/>
            <a:ext cx="2436822" cy="461665"/>
          </a:xfrm>
          <a:prstGeom prst="rect">
            <a:avLst/>
          </a:prstGeom>
          <a:solidFill>
            <a:schemeClr val="bg1">
              <a:lumMod val="85000"/>
            </a:schemeClr>
          </a:solidFill>
        </p:spPr>
        <p:txBody>
          <a:bodyPr wrap="none" lIns="91440" tIns="45720" rIns="91440" bIns="45720">
            <a:spAutoFit/>
          </a:bodyPr>
          <a:lstStyle/>
          <a:p>
            <a:pPr algn="ctr"/>
            <a:r>
              <a:rPr lang="en-US" sz="2400" i="1" u="sng" dirty="0">
                <a:ln w="0"/>
                <a:effectLst>
                  <a:outerShdw blurRad="38100" dist="19050" dir="2700000" algn="tl" rotWithShape="0">
                    <a:schemeClr val="dk1">
                      <a:alpha val="40000"/>
                    </a:schemeClr>
                  </a:outerShdw>
                </a:effectLst>
              </a:rPr>
              <a:t>e</a:t>
            </a:r>
            <a:r>
              <a:rPr lang="en-US" sz="2400" b="0" i="1" u="sng" cap="none" spc="0" dirty="0">
                <a:ln w="0"/>
                <a:solidFill>
                  <a:schemeClr val="tx1"/>
                </a:solidFill>
                <a:effectLst>
                  <a:outerShdw blurRad="38100" dist="19050" dir="2700000" algn="tl" rotWithShape="0">
                    <a:schemeClr val="dk1">
                      <a:alpha val="40000"/>
                    </a:schemeClr>
                  </a:outerShdw>
                </a:effectLst>
              </a:rPr>
              <a:t>stablish together</a:t>
            </a:r>
          </a:p>
        </p:txBody>
      </p:sp>
    </p:spTree>
    <p:extLst>
      <p:ext uri="{BB962C8B-B14F-4D97-AF65-F5344CB8AC3E}">
        <p14:creationId xmlns:p14="http://schemas.microsoft.com/office/powerpoint/2010/main" val="1954631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b="1" dirty="0"/>
              <a:t>Data</a:t>
            </a:r>
            <a:r>
              <a:rPr lang="en-US" dirty="0"/>
              <a:t> to Inform Instruction </a:t>
            </a:r>
          </a:p>
        </p:txBody>
      </p:sp>
      <p:pic>
        <p:nvPicPr>
          <p:cNvPr id="4" name="Content Placeholder 3" descr="See the source image"/>
          <p:cNvPicPr>
            <a:picLocks noGrp="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709320" y="1948296"/>
            <a:ext cx="3835664" cy="2157153"/>
          </a:xfrm>
          <a:prstGeom prst="rect">
            <a:avLst/>
          </a:prstGeom>
          <a:noFill/>
          <a:ln>
            <a:noFill/>
          </a:ln>
        </p:spPr>
      </p:pic>
      <p:sp>
        <p:nvSpPr>
          <p:cNvPr id="5" name="Content Placeholder 4"/>
          <p:cNvSpPr>
            <a:spLocks noGrp="1"/>
          </p:cNvSpPr>
          <p:nvPr>
            <p:ph sz="half" idx="2"/>
          </p:nvPr>
        </p:nvSpPr>
        <p:spPr>
          <a:xfrm>
            <a:off x="4959581" y="2207765"/>
            <a:ext cx="3886200" cy="3263504"/>
          </a:xfrm>
        </p:spPr>
        <p:txBody>
          <a:bodyPr>
            <a:normAutofit fontScale="85000" lnSpcReduction="20000"/>
          </a:bodyPr>
          <a:lstStyle/>
          <a:p>
            <a:pPr marL="0" indent="0">
              <a:buNone/>
            </a:pPr>
            <a:r>
              <a:rPr lang="en-US" sz="2700" b="1" dirty="0">
                <a:latin typeface="+mj-lt"/>
              </a:rPr>
              <a:t>Guiding Questions:</a:t>
            </a:r>
          </a:p>
          <a:p>
            <a:pPr marL="0" indent="0">
              <a:buNone/>
            </a:pPr>
            <a:endParaRPr lang="en-US" sz="1200" dirty="0">
              <a:latin typeface="+mj-lt"/>
            </a:endParaRPr>
          </a:p>
          <a:p>
            <a:r>
              <a:rPr lang="en-US" dirty="0">
                <a:latin typeface="+mj-lt"/>
              </a:rPr>
              <a:t>How does this data apply to instructional practices?</a:t>
            </a:r>
          </a:p>
          <a:p>
            <a:r>
              <a:rPr lang="en-US" dirty="0">
                <a:latin typeface="+mj-lt"/>
              </a:rPr>
              <a:t>How will you apply this data as you create resources?</a:t>
            </a:r>
          </a:p>
          <a:p>
            <a:r>
              <a:rPr lang="en-US" dirty="0">
                <a:latin typeface="+mj-lt"/>
              </a:rPr>
              <a:t>How will you apply this data in your current role?</a:t>
            </a:r>
          </a:p>
          <a:p>
            <a:r>
              <a:rPr lang="en-US" dirty="0">
                <a:latin typeface="+mj-lt"/>
              </a:rPr>
              <a:t>What will you share about this data with others?</a:t>
            </a:r>
          </a:p>
        </p:txBody>
      </p:sp>
      <p:sp>
        <p:nvSpPr>
          <p:cNvPr id="6" name="Rectangle 5"/>
          <p:cNvSpPr/>
          <p:nvPr/>
        </p:nvSpPr>
        <p:spPr>
          <a:xfrm>
            <a:off x="709320" y="4206652"/>
            <a:ext cx="3835664" cy="1061829"/>
          </a:xfrm>
          <a:prstGeom prst="rect">
            <a:avLst/>
          </a:prstGeom>
          <a:ln w="12700">
            <a:solidFill>
              <a:schemeClr val="tx1"/>
            </a:solidFill>
          </a:ln>
        </p:spPr>
        <p:txBody>
          <a:bodyPr wrap="square">
            <a:spAutoFit/>
          </a:bodyPr>
          <a:lstStyle/>
          <a:p>
            <a:r>
              <a:rPr lang="en-US" sz="2100" dirty="0">
                <a:latin typeface="+mj-lt"/>
              </a:rPr>
              <a:t>Review Data Charts (2 minutes)</a:t>
            </a:r>
          </a:p>
          <a:p>
            <a:r>
              <a:rPr lang="en-US" sz="2100" dirty="0">
                <a:latin typeface="+mj-lt"/>
              </a:rPr>
              <a:t>Discuss (5 minutes)</a:t>
            </a:r>
          </a:p>
          <a:p>
            <a:r>
              <a:rPr lang="en-US" sz="2100" dirty="0">
                <a:latin typeface="+mj-lt"/>
              </a:rPr>
              <a:t>Reflect/Jot Notes (1 minute)</a:t>
            </a:r>
          </a:p>
        </p:txBody>
      </p:sp>
    </p:spTree>
    <p:extLst>
      <p:ext uri="{BB962C8B-B14F-4D97-AF65-F5344CB8AC3E}">
        <p14:creationId xmlns:p14="http://schemas.microsoft.com/office/powerpoint/2010/main" val="2332124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nvPr>
        </p:nvGraphicFramePr>
        <p:xfrm>
          <a:off x="1683833" y="206298"/>
          <a:ext cx="5475249" cy="3272882"/>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6"/>
          <p:cNvSpPr>
            <a:spLocks noGrp="1"/>
          </p:cNvSpPr>
          <p:nvPr>
            <p:ph idx="1"/>
          </p:nvPr>
        </p:nvSpPr>
        <p:spPr>
          <a:xfrm>
            <a:off x="457200" y="3479180"/>
            <a:ext cx="8229600" cy="2470859"/>
          </a:xfrm>
        </p:spPr>
        <p:txBody>
          <a:bodyPr>
            <a:normAutofit fontScale="85000" lnSpcReduction="10000"/>
          </a:bodyPr>
          <a:lstStyle/>
          <a:p>
            <a:r>
              <a:rPr lang="en-US" dirty="0" smtClean="0"/>
              <a:t>“Those given feedback as marks are likely to see it as a way to compare themselves with others (ego-involvement), those given only comments see it as helping them to improve (task-involvement): the latter group out-perform the former.”</a:t>
            </a:r>
          </a:p>
          <a:p>
            <a:pPr marL="0" indent="0">
              <a:buNone/>
            </a:pPr>
            <a:endParaRPr lang="en-US" dirty="0" smtClean="0"/>
          </a:p>
          <a:p>
            <a:r>
              <a:rPr lang="en-US" dirty="0" smtClean="0"/>
              <a:t>“Feedback given as rewards or grades enhances ego rather than task involvement.” </a:t>
            </a:r>
            <a:endParaRPr lang="en-US" dirty="0"/>
          </a:p>
        </p:txBody>
      </p:sp>
      <p:sp>
        <p:nvSpPr>
          <p:cNvPr id="8" name="TextBox 7"/>
          <p:cNvSpPr txBox="1"/>
          <p:nvPr/>
        </p:nvSpPr>
        <p:spPr>
          <a:xfrm>
            <a:off x="457200" y="5950039"/>
            <a:ext cx="8229600" cy="738664"/>
          </a:xfrm>
          <a:prstGeom prst="rect">
            <a:avLst/>
          </a:prstGeom>
          <a:noFill/>
        </p:spPr>
        <p:txBody>
          <a:bodyPr wrap="square" rtlCol="0">
            <a:spAutoFit/>
          </a:bodyPr>
          <a:lstStyle/>
          <a:p>
            <a:r>
              <a:rPr lang="en-US" sz="1400" dirty="0" smtClean="0"/>
              <a:t>Data and Quotes from: Butler</a:t>
            </a:r>
            <a:r>
              <a:rPr lang="en-US" sz="1400" dirty="0"/>
              <a:t>, R. (1987). Task-involving and ego-involving properties of evaluation: Effects of different feedback conditions on motivational perceptions, interest, and performance. </a:t>
            </a:r>
            <a:r>
              <a:rPr lang="en-US" sz="1400" i="1" dirty="0"/>
              <a:t>Journal of educational psychology</a:t>
            </a:r>
            <a:r>
              <a:rPr lang="en-US" sz="1400" dirty="0"/>
              <a:t>, </a:t>
            </a:r>
            <a:r>
              <a:rPr lang="en-US" sz="1400" i="1" dirty="0"/>
              <a:t>79</a:t>
            </a:r>
            <a:r>
              <a:rPr lang="en-US" sz="1400" dirty="0"/>
              <a:t>(4), 474.</a:t>
            </a:r>
          </a:p>
        </p:txBody>
      </p:sp>
    </p:spTree>
    <p:extLst>
      <p:ext uri="{BB962C8B-B14F-4D97-AF65-F5344CB8AC3E}">
        <p14:creationId xmlns:p14="http://schemas.microsoft.com/office/powerpoint/2010/main" val="3355734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3479180"/>
            <a:ext cx="8229600" cy="2470859"/>
          </a:xfrm>
        </p:spPr>
        <p:txBody>
          <a:bodyPr>
            <a:normAutofit fontScale="92500" lnSpcReduction="10000"/>
          </a:bodyPr>
          <a:lstStyle/>
          <a:p>
            <a:pPr marL="0" indent="0">
              <a:buNone/>
            </a:pPr>
            <a:r>
              <a:rPr lang="en-US" dirty="0" smtClean="0"/>
              <a:t>“When teachers were required to employ data-utilization rules, effect sizes were higher than when data were evaluated by teacher judgement. Data-evaluation rules required practitioners to analyze student performance at regular intervals and, if the data suggested certain patterns, to introduce instructional changes into a student’s educational program.”</a:t>
            </a:r>
          </a:p>
        </p:txBody>
      </p:sp>
      <p:sp>
        <p:nvSpPr>
          <p:cNvPr id="8" name="TextBox 7"/>
          <p:cNvSpPr txBox="1"/>
          <p:nvPr/>
        </p:nvSpPr>
        <p:spPr>
          <a:xfrm>
            <a:off x="457200" y="5950039"/>
            <a:ext cx="8229600" cy="523220"/>
          </a:xfrm>
          <a:prstGeom prst="rect">
            <a:avLst/>
          </a:prstGeom>
          <a:noFill/>
        </p:spPr>
        <p:txBody>
          <a:bodyPr wrap="square" rtlCol="0">
            <a:spAutoFit/>
          </a:bodyPr>
          <a:lstStyle/>
          <a:p>
            <a:r>
              <a:rPr lang="en-US" sz="1400" dirty="0" smtClean="0"/>
              <a:t>Data and Quote from: </a:t>
            </a:r>
            <a:r>
              <a:rPr lang="en-US" sz="1400" dirty="0"/>
              <a:t>Fuchs, L. S., &amp; Fuchs, D. (1986). Effects of systematic formative evaluation: A meta-analysis. </a:t>
            </a:r>
            <a:r>
              <a:rPr lang="en-US" sz="1400" i="1" dirty="0"/>
              <a:t>Exceptional children</a:t>
            </a:r>
            <a:r>
              <a:rPr lang="en-US" sz="1400" dirty="0"/>
              <a:t>, </a:t>
            </a:r>
            <a:r>
              <a:rPr lang="en-US" sz="1400" i="1" dirty="0"/>
              <a:t>53</a:t>
            </a:r>
            <a:r>
              <a:rPr lang="en-US" sz="1400" dirty="0"/>
              <a:t>(3), 199-208.</a:t>
            </a:r>
          </a:p>
        </p:txBody>
      </p:sp>
      <p:graphicFrame>
        <p:nvGraphicFramePr>
          <p:cNvPr id="6" name="Chart 5"/>
          <p:cNvGraphicFramePr>
            <a:graphicFrameLocks/>
          </p:cNvGraphicFramePr>
          <p:nvPr>
            <p:extLst/>
          </p:nvPr>
        </p:nvGraphicFramePr>
        <p:xfrm>
          <a:off x="805218" y="149126"/>
          <a:ext cx="7356143" cy="33300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20954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640" y="607932"/>
            <a:ext cx="4223979" cy="626883"/>
          </a:xfrm>
        </p:spPr>
        <p:txBody>
          <a:bodyPr/>
          <a:lstStyle/>
          <a:p>
            <a:r>
              <a:rPr lang="en-US" sz="1680" b="0" dirty="0" smtClean="0">
                <a:solidFill>
                  <a:schemeClr val="tx2"/>
                </a:solidFill>
              </a:rPr>
              <a:t>Effect of Goal Setting on Performance</a:t>
            </a:r>
            <a:endParaRPr lang="en-US" sz="1680" b="0" dirty="0">
              <a:solidFill>
                <a:schemeClr val="tx2"/>
              </a:solidFill>
            </a:endParaRPr>
          </a:p>
        </p:txBody>
      </p:sp>
      <p:sp>
        <p:nvSpPr>
          <p:cNvPr id="4" name="TextBox 3"/>
          <p:cNvSpPr txBox="1"/>
          <p:nvPr/>
        </p:nvSpPr>
        <p:spPr>
          <a:xfrm>
            <a:off x="457200" y="5950039"/>
            <a:ext cx="8222776" cy="523220"/>
          </a:xfrm>
          <a:prstGeom prst="rect">
            <a:avLst/>
          </a:prstGeom>
          <a:noFill/>
        </p:spPr>
        <p:txBody>
          <a:bodyPr wrap="square" rtlCol="0">
            <a:spAutoFit/>
          </a:bodyPr>
          <a:lstStyle/>
          <a:p>
            <a:r>
              <a:rPr lang="en-US" sz="1400" dirty="0"/>
              <a:t>From Latham, G. P., &amp; </a:t>
            </a:r>
            <a:r>
              <a:rPr lang="en-US" sz="1400" dirty="0" err="1"/>
              <a:t>Kinne</a:t>
            </a:r>
            <a:r>
              <a:rPr lang="en-US" sz="1400" dirty="0"/>
              <a:t>, S. B. (1974). Improving job performance through training in goal setting. Journal of Applied Psychology, 59(2), 187.</a:t>
            </a:r>
          </a:p>
        </p:txBody>
      </p:sp>
      <p:pic>
        <p:nvPicPr>
          <p:cNvPr id="1026" name="Picture 2" descr="Related image"/>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3247" t="5296" r="15920" b="2862"/>
          <a:stretch/>
        </p:blipFill>
        <p:spPr bwMode="auto">
          <a:xfrm>
            <a:off x="996275" y="989615"/>
            <a:ext cx="4339992" cy="42444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214641" y="5234069"/>
            <a:ext cx="3971499" cy="369332"/>
          </a:xfrm>
          <a:prstGeom prst="rect">
            <a:avLst/>
          </a:prstGeom>
          <a:noFill/>
        </p:spPr>
        <p:txBody>
          <a:bodyPr wrap="square" rtlCol="0">
            <a:spAutoFit/>
          </a:bodyPr>
          <a:lstStyle/>
          <a:p>
            <a:pPr algn="ctr"/>
            <a:r>
              <a:rPr lang="en-US" dirty="0" smtClean="0">
                <a:solidFill>
                  <a:schemeClr val="tx2"/>
                </a:solidFill>
              </a:rPr>
              <a:t>Time (weeks)</a:t>
            </a:r>
            <a:endParaRPr lang="en-US" dirty="0">
              <a:solidFill>
                <a:schemeClr val="tx2"/>
              </a:solidFill>
            </a:endParaRPr>
          </a:p>
        </p:txBody>
      </p:sp>
      <p:sp>
        <p:nvSpPr>
          <p:cNvPr id="8" name="TextBox 7"/>
          <p:cNvSpPr txBox="1"/>
          <p:nvPr/>
        </p:nvSpPr>
        <p:spPr>
          <a:xfrm rot="16200000">
            <a:off x="-1280624" y="2790698"/>
            <a:ext cx="3971499" cy="369332"/>
          </a:xfrm>
          <a:prstGeom prst="rect">
            <a:avLst/>
          </a:prstGeom>
          <a:noFill/>
        </p:spPr>
        <p:txBody>
          <a:bodyPr wrap="square" rtlCol="0">
            <a:spAutoFit/>
          </a:bodyPr>
          <a:lstStyle/>
          <a:p>
            <a:pPr algn="ctr"/>
            <a:r>
              <a:rPr lang="en-US" dirty="0" smtClean="0">
                <a:solidFill>
                  <a:schemeClr val="tx2"/>
                </a:solidFill>
              </a:rPr>
              <a:t>Performance</a:t>
            </a:r>
            <a:endParaRPr lang="en-US" dirty="0">
              <a:solidFill>
                <a:schemeClr val="tx2"/>
              </a:solidFill>
            </a:endParaRPr>
          </a:p>
        </p:txBody>
      </p:sp>
      <p:sp>
        <p:nvSpPr>
          <p:cNvPr id="7" name="Rectangle 6"/>
          <p:cNvSpPr/>
          <p:nvPr/>
        </p:nvSpPr>
        <p:spPr>
          <a:xfrm>
            <a:off x="3193567" y="3978482"/>
            <a:ext cx="968991" cy="39578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2185038" y="3953547"/>
            <a:ext cx="2808626" cy="430887"/>
          </a:xfrm>
          <a:prstGeom prst="rect">
            <a:avLst/>
          </a:prstGeom>
          <a:noFill/>
          <a:ln>
            <a:solidFill>
              <a:schemeClr val="tx2"/>
            </a:solidFill>
          </a:ln>
        </p:spPr>
        <p:txBody>
          <a:bodyPr wrap="square" rtlCol="0">
            <a:spAutoFit/>
          </a:bodyPr>
          <a:lstStyle/>
          <a:p>
            <a:r>
              <a:rPr lang="en-US" sz="1050" dirty="0" smtClean="0">
                <a:solidFill>
                  <a:schemeClr val="tx2"/>
                </a:solidFill>
              </a:rPr>
              <a:t>                  Told, “Just do your best”</a:t>
            </a:r>
          </a:p>
          <a:p>
            <a:r>
              <a:rPr lang="en-US" sz="1050" dirty="0" smtClean="0">
                <a:solidFill>
                  <a:schemeClr val="tx2"/>
                </a:solidFill>
              </a:rPr>
              <a:t>Given a specific &amp; challenging goal</a:t>
            </a:r>
          </a:p>
        </p:txBody>
      </p:sp>
      <p:sp>
        <p:nvSpPr>
          <p:cNvPr id="11" name="Content Placeholder 2"/>
          <p:cNvSpPr txBox="1">
            <a:spLocks/>
          </p:cNvSpPr>
          <p:nvPr/>
        </p:nvSpPr>
        <p:spPr>
          <a:xfrm>
            <a:off x="5700176" y="1020650"/>
            <a:ext cx="3311439" cy="4929389"/>
          </a:xfrm>
          <a:prstGeom prst="rect">
            <a:avLst/>
          </a:prstGeom>
        </p:spPr>
        <p:txBody>
          <a:bodyPr vert="horz" lIns="91440" tIns="45720" rIns="91440" bIns="45720" rtlCol="0">
            <a:normAutofit/>
          </a:bodyPr>
          <a:lstStyle>
            <a:lvl1pPr marL="457200" indent="-457200" algn="l" defTabSz="457200" rtl="0" eaLnBrk="1" latinLnBrk="0" hangingPunct="1">
              <a:lnSpc>
                <a:spcPct val="90000"/>
              </a:lnSpc>
              <a:spcBef>
                <a:spcPts val="568"/>
              </a:spcBef>
              <a:buClr>
                <a:srgbClr val="299D37"/>
              </a:buClr>
              <a:buSzPct val="150000"/>
              <a:buFont typeface="Arial"/>
              <a:buChar char="•"/>
              <a:defRPr lang="en-US" sz="3200" kern="1200" dirty="0" smtClean="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lnSpc>
                <a:spcPct val="90000"/>
              </a:lnSpc>
              <a:spcBef>
                <a:spcPts val="568"/>
              </a:spcBef>
              <a:buFont typeface="Arial"/>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lnSpc>
                <a:spcPct val="90000"/>
              </a:lnSpc>
              <a:spcBef>
                <a:spcPts val="568"/>
              </a:spcBef>
              <a:buFont typeface="Arial"/>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lnSpc>
                <a:spcPct val="90000"/>
              </a:lnSpc>
              <a:spcBef>
                <a:spcPts val="568"/>
              </a:spcBef>
              <a:buFont typeface="Arial"/>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lnSpc>
                <a:spcPct val="90000"/>
              </a:lnSpc>
              <a:spcBef>
                <a:spcPts val="568"/>
              </a:spcBef>
              <a:buFont typeface="Arial"/>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Specific and challenging goals are more effective than vague and easy ones.</a:t>
            </a:r>
          </a:p>
          <a:p>
            <a:pPr marL="0" indent="0">
              <a:buNone/>
            </a:pPr>
            <a:endParaRPr lang="en-US" sz="2400" dirty="0" smtClean="0"/>
          </a:p>
          <a:p>
            <a:r>
              <a:rPr lang="en-US" sz="2400" dirty="0" smtClean="0"/>
              <a:t>Effective goals are SMART</a:t>
            </a:r>
          </a:p>
          <a:p>
            <a:pPr lvl="1"/>
            <a:r>
              <a:rPr lang="en-US" sz="2000" b="1" dirty="0" smtClean="0"/>
              <a:t>S</a:t>
            </a:r>
            <a:r>
              <a:rPr lang="en-US" sz="2000" dirty="0" smtClean="0"/>
              <a:t>pecific</a:t>
            </a:r>
          </a:p>
          <a:p>
            <a:pPr lvl="1"/>
            <a:r>
              <a:rPr lang="en-US" sz="2000" b="1" dirty="0"/>
              <a:t>M</a:t>
            </a:r>
            <a:r>
              <a:rPr lang="en-US" sz="2000" dirty="0" smtClean="0"/>
              <a:t>easureable</a:t>
            </a:r>
          </a:p>
          <a:p>
            <a:pPr lvl="1"/>
            <a:r>
              <a:rPr lang="en-US" sz="2000" b="1" dirty="0" smtClean="0"/>
              <a:t>A</a:t>
            </a:r>
            <a:r>
              <a:rPr lang="en-US" sz="2000" dirty="0" smtClean="0"/>
              <a:t>ttainable</a:t>
            </a:r>
          </a:p>
          <a:p>
            <a:pPr lvl="1"/>
            <a:r>
              <a:rPr lang="en-US" sz="2000" b="1" dirty="0" smtClean="0"/>
              <a:t>R</a:t>
            </a:r>
            <a:r>
              <a:rPr lang="en-US" sz="2000" dirty="0" smtClean="0"/>
              <a:t>elevant</a:t>
            </a:r>
          </a:p>
          <a:p>
            <a:pPr lvl="1"/>
            <a:r>
              <a:rPr lang="en-US" sz="2000" b="1" dirty="0" smtClean="0"/>
              <a:t>T</a:t>
            </a:r>
            <a:r>
              <a:rPr lang="en-US" sz="2000" dirty="0" smtClean="0"/>
              <a:t>ime-Bound</a:t>
            </a:r>
          </a:p>
          <a:p>
            <a:pPr lvl="1"/>
            <a:endParaRPr lang="en-US" sz="2000" dirty="0"/>
          </a:p>
        </p:txBody>
      </p:sp>
    </p:spTree>
    <p:extLst>
      <p:ext uri="{BB962C8B-B14F-4D97-AF65-F5344CB8AC3E}">
        <p14:creationId xmlns:p14="http://schemas.microsoft.com/office/powerpoint/2010/main" val="1332500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10750" y="518436"/>
            <a:ext cx="2769226" cy="4929389"/>
          </a:xfrm>
        </p:spPr>
        <p:txBody>
          <a:bodyPr>
            <a:noAutofit/>
          </a:bodyPr>
          <a:lstStyle/>
          <a:p>
            <a:r>
              <a:rPr lang="en-US" sz="2400" dirty="0"/>
              <a:t>For goals to be effective, people </a:t>
            </a:r>
            <a:r>
              <a:rPr lang="en-US" sz="2400" b="1" dirty="0"/>
              <a:t>need </a:t>
            </a:r>
            <a:r>
              <a:rPr lang="en-US" sz="2400" b="1" dirty="0" smtClean="0"/>
              <a:t>feedback </a:t>
            </a:r>
            <a:r>
              <a:rPr lang="en-US" sz="2400" dirty="0"/>
              <a:t>that reveals </a:t>
            </a:r>
            <a:r>
              <a:rPr lang="en-US" sz="2400" dirty="0" smtClean="0"/>
              <a:t>their performance relative to the goal. If </a:t>
            </a:r>
            <a:r>
              <a:rPr lang="en-US" sz="2400" dirty="0"/>
              <a:t>they do not know how they are doing, it is difficult or impossible for them to </a:t>
            </a:r>
            <a:r>
              <a:rPr lang="en-US" sz="2400" b="1" dirty="0" smtClean="0"/>
              <a:t>adjust </a:t>
            </a:r>
            <a:r>
              <a:rPr lang="en-US" sz="2400" b="1" dirty="0"/>
              <a:t>their </a:t>
            </a:r>
            <a:r>
              <a:rPr lang="en-US" sz="2400" b="1" dirty="0" smtClean="0"/>
              <a:t>performance</a:t>
            </a:r>
            <a:r>
              <a:rPr lang="en-US" sz="2400" dirty="0" smtClean="0"/>
              <a:t>.</a:t>
            </a:r>
          </a:p>
          <a:p>
            <a:endParaRPr lang="en-US" sz="2400" dirty="0"/>
          </a:p>
          <a:p>
            <a:endParaRPr lang="en-US" sz="2400" dirty="0"/>
          </a:p>
        </p:txBody>
      </p:sp>
      <p:pic>
        <p:nvPicPr>
          <p:cNvPr id="2050" name="Picture 2" descr="importance of feedback 2"/>
          <p:cNvPicPr>
            <a:picLocks noChangeAspect="1" noChangeArrowheads="1"/>
          </p:cNvPicPr>
          <p:nvPr/>
        </p:nvPicPr>
        <p:blipFill rotWithShape="1">
          <a:blip r:embed="rId2">
            <a:extLst>
              <a:ext uri="{28A0092B-C50C-407E-A947-70E740481C1C}">
                <a14:useLocalDpi xmlns:a14="http://schemas.microsoft.com/office/drawing/2010/main" val="0"/>
              </a:ext>
            </a:extLst>
          </a:blip>
          <a:srcRect t="6135"/>
          <a:stretch/>
        </p:blipFill>
        <p:spPr bwMode="auto">
          <a:xfrm>
            <a:off x="401236" y="1020650"/>
            <a:ext cx="5286375" cy="392496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1214640" y="393767"/>
            <a:ext cx="4223979" cy="626883"/>
          </a:xfrm>
        </p:spPr>
        <p:txBody>
          <a:bodyPr/>
          <a:lstStyle/>
          <a:p>
            <a:r>
              <a:rPr lang="en-US" sz="1680" b="0" dirty="0" smtClean="0">
                <a:solidFill>
                  <a:schemeClr val="tx2"/>
                </a:solidFill>
              </a:rPr>
              <a:t>Relationship Between Goal-Setting and Feedback</a:t>
            </a:r>
            <a:endParaRPr lang="en-US" sz="1680" b="0" dirty="0">
              <a:solidFill>
                <a:schemeClr val="tx2"/>
              </a:solidFill>
            </a:endParaRPr>
          </a:p>
        </p:txBody>
      </p:sp>
      <p:sp>
        <p:nvSpPr>
          <p:cNvPr id="7" name="TextBox 6"/>
          <p:cNvSpPr txBox="1"/>
          <p:nvPr/>
        </p:nvSpPr>
        <p:spPr>
          <a:xfrm>
            <a:off x="457200" y="5447825"/>
            <a:ext cx="8099946" cy="1169551"/>
          </a:xfrm>
          <a:prstGeom prst="rect">
            <a:avLst/>
          </a:prstGeom>
          <a:noFill/>
        </p:spPr>
        <p:txBody>
          <a:bodyPr wrap="square" rtlCol="0">
            <a:spAutoFit/>
          </a:bodyPr>
          <a:lstStyle/>
          <a:p>
            <a:r>
              <a:rPr lang="en-US" sz="1400" dirty="0"/>
              <a:t>Locke, E. A., Shaw, K. N., </a:t>
            </a:r>
            <a:r>
              <a:rPr lang="en-US" sz="1400" dirty="0" err="1"/>
              <a:t>Saari</a:t>
            </a:r>
            <a:r>
              <a:rPr lang="en-US" sz="1400" dirty="0"/>
              <a:t>, L. M., &amp; Latham, G. P. (1981). Goal setting and task performance: 1969–1980. Psychological bulletin, 90(1), 125</a:t>
            </a:r>
            <a:r>
              <a:rPr lang="en-US" sz="1400" dirty="0" smtClean="0"/>
              <a:t>.</a:t>
            </a:r>
          </a:p>
          <a:p>
            <a:endParaRPr lang="en-US" sz="1400" dirty="0"/>
          </a:p>
          <a:p>
            <a:r>
              <a:rPr lang="en-US" sz="1400" dirty="0" err="1"/>
              <a:t>Reber</a:t>
            </a:r>
            <a:r>
              <a:rPr lang="en-US" sz="1400" dirty="0"/>
              <a:t>, R. A., </a:t>
            </a:r>
            <a:r>
              <a:rPr lang="en-US" sz="1400" dirty="0" err="1"/>
              <a:t>Wallin</a:t>
            </a:r>
            <a:r>
              <a:rPr lang="en-US" sz="1400" dirty="0"/>
              <a:t>, J. A., &amp; </a:t>
            </a:r>
            <a:r>
              <a:rPr lang="en-US" sz="1400" dirty="0" err="1"/>
              <a:t>Chhokar</a:t>
            </a:r>
            <a:r>
              <a:rPr lang="en-US" sz="1400" dirty="0"/>
              <a:t>, J. S. (1990). Improving safety performance with goal setting and feedback. </a:t>
            </a:r>
            <a:r>
              <a:rPr lang="en-US" sz="1400" i="1" dirty="0"/>
              <a:t>Human Performance</a:t>
            </a:r>
            <a:r>
              <a:rPr lang="en-US" sz="1400" dirty="0"/>
              <a:t>, </a:t>
            </a:r>
            <a:r>
              <a:rPr lang="en-US" sz="1400" i="1" dirty="0"/>
              <a:t>3</a:t>
            </a:r>
            <a:r>
              <a:rPr lang="en-US" sz="1400" dirty="0"/>
              <a:t>(1), 51-61.</a:t>
            </a:r>
            <a:endParaRPr lang="en-US" sz="1100" dirty="0"/>
          </a:p>
        </p:txBody>
      </p:sp>
    </p:spTree>
    <p:extLst>
      <p:ext uri="{BB962C8B-B14F-4D97-AF65-F5344CB8AC3E}">
        <p14:creationId xmlns:p14="http://schemas.microsoft.com/office/powerpoint/2010/main" val="1536389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Formative Assessment Process </a:t>
            </a:r>
            <a:r>
              <a:rPr lang="en-US" b="1" dirty="0"/>
              <a:t>Updated Flier</a:t>
            </a:r>
          </a:p>
        </p:txBody>
      </p:sp>
      <p:pic>
        <p:nvPicPr>
          <p:cNvPr id="4" name="Content Placeholder 3"/>
          <p:cNvPicPr>
            <a:picLocks noGrp="1"/>
          </p:cNvPicPr>
          <p:nvPr>
            <p:ph sz="half" idx="1"/>
          </p:nvPr>
        </p:nvPicPr>
        <p:blipFill>
          <a:blip r:embed="rId2" cstate="print">
            <a:extLst>
              <a:ext uri="{28A0092B-C50C-407E-A947-70E740481C1C}">
                <a14:useLocalDpi xmlns:a14="http://schemas.microsoft.com/office/drawing/2010/main" val="0"/>
              </a:ext>
            </a:extLst>
          </a:blip>
          <a:stretch>
            <a:fillRect/>
          </a:stretch>
        </p:blipFill>
        <p:spPr bwMode="auto">
          <a:xfrm>
            <a:off x="1046951" y="1929592"/>
            <a:ext cx="2718715" cy="2157153"/>
          </a:xfrm>
          <a:prstGeom prst="rect">
            <a:avLst/>
          </a:prstGeom>
          <a:noFill/>
          <a:ln>
            <a:noFill/>
          </a:ln>
        </p:spPr>
      </p:pic>
      <p:sp>
        <p:nvSpPr>
          <p:cNvPr id="5" name="Content Placeholder 4"/>
          <p:cNvSpPr>
            <a:spLocks noGrp="1"/>
          </p:cNvSpPr>
          <p:nvPr>
            <p:ph sz="half" idx="2"/>
          </p:nvPr>
        </p:nvSpPr>
        <p:spPr>
          <a:xfrm>
            <a:off x="4959581" y="2207765"/>
            <a:ext cx="3886200" cy="3419378"/>
          </a:xfrm>
        </p:spPr>
        <p:txBody>
          <a:bodyPr>
            <a:normAutofit fontScale="62500" lnSpcReduction="20000"/>
          </a:bodyPr>
          <a:lstStyle/>
          <a:p>
            <a:pPr marL="0" indent="0">
              <a:buNone/>
            </a:pPr>
            <a:r>
              <a:rPr lang="en-US" sz="2625" b="1" dirty="0">
                <a:latin typeface="+mj-lt"/>
              </a:rPr>
              <a:t>Practices Tasks (your choice):</a:t>
            </a:r>
          </a:p>
          <a:p>
            <a:pPr marL="0" indent="0">
              <a:buNone/>
            </a:pPr>
            <a:endParaRPr lang="en-US" sz="1125" b="1" dirty="0">
              <a:latin typeface="+mj-lt"/>
            </a:endParaRPr>
          </a:p>
          <a:p>
            <a:r>
              <a:rPr lang="en-US" dirty="0">
                <a:latin typeface="+mj-lt"/>
              </a:rPr>
              <a:t>Create a 30-60 second elevator speech describing the formative assessment process.</a:t>
            </a:r>
          </a:p>
          <a:p>
            <a:r>
              <a:rPr lang="en-US" dirty="0">
                <a:latin typeface="+mj-lt"/>
              </a:rPr>
              <a:t>Restate the definition of the formative assessment process in your own words (new SNEs).</a:t>
            </a:r>
          </a:p>
          <a:p>
            <a:r>
              <a:rPr lang="en-US" dirty="0">
                <a:latin typeface="+mj-lt"/>
              </a:rPr>
              <a:t>Restate AND dive deeper into the four attributes of the formative assessment process and explain how it can improve student learning outcomes (experienced SNEs).</a:t>
            </a:r>
          </a:p>
        </p:txBody>
      </p:sp>
      <p:sp>
        <p:nvSpPr>
          <p:cNvPr id="6" name="Rectangle 5"/>
          <p:cNvSpPr/>
          <p:nvPr/>
        </p:nvSpPr>
        <p:spPr>
          <a:xfrm>
            <a:off x="709320" y="4206652"/>
            <a:ext cx="3960355" cy="1061829"/>
          </a:xfrm>
          <a:prstGeom prst="rect">
            <a:avLst/>
          </a:prstGeom>
          <a:ln w="12700">
            <a:solidFill>
              <a:schemeClr val="tx1"/>
            </a:solidFill>
          </a:ln>
        </p:spPr>
        <p:txBody>
          <a:bodyPr wrap="square">
            <a:spAutoFit/>
          </a:bodyPr>
          <a:lstStyle/>
          <a:p>
            <a:r>
              <a:rPr lang="en-US" sz="2100" dirty="0">
                <a:latin typeface="+mj-lt"/>
              </a:rPr>
              <a:t>Review Flier (2 minutes)</a:t>
            </a:r>
          </a:p>
          <a:p>
            <a:r>
              <a:rPr lang="en-US" sz="2100" dirty="0">
                <a:latin typeface="+mj-lt"/>
              </a:rPr>
              <a:t>Practice Tasks (5 minutes)</a:t>
            </a:r>
          </a:p>
          <a:p>
            <a:r>
              <a:rPr lang="en-US" sz="2100" dirty="0">
                <a:latin typeface="+mj-lt"/>
              </a:rPr>
              <a:t>Share with a partner (1 minute)</a:t>
            </a:r>
          </a:p>
        </p:txBody>
      </p:sp>
    </p:spTree>
    <p:extLst>
      <p:ext uri="{BB962C8B-B14F-4D97-AF65-F5344CB8AC3E}">
        <p14:creationId xmlns:p14="http://schemas.microsoft.com/office/powerpoint/2010/main" val="48950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43D42BC67AA5F46A0DB51F0674DCCB6" ma:contentTypeVersion="9" ma:contentTypeDescription="Create a new document." ma:contentTypeScope="" ma:versionID="bfea59c287b92df314983fe5bfc96bb0">
  <xsd:schema xmlns:xsd="http://www.w3.org/2001/XMLSchema" xmlns:xs="http://www.w3.org/2001/XMLSchema" xmlns:p="http://schemas.microsoft.com/office/2006/metadata/properties" xmlns:ns2="731cb999-7407-44db-a120-bcceeb1cac4d" xmlns:ns3="e556f37e-2269-4362-849b-5bffb61b521a" targetNamespace="http://schemas.microsoft.com/office/2006/metadata/properties" ma:root="true" ma:fieldsID="cf0d4f48b1742f7625a0ccb1a61dad71" ns2:_="" ns3:_="">
    <xsd:import namespace="731cb999-7407-44db-a120-bcceeb1cac4d"/>
    <xsd:import namespace="e556f37e-2269-4362-849b-5bffb61b521a"/>
    <xsd:element name="properties">
      <xsd:complexType>
        <xsd:sequence>
          <xsd:element name="documentManagement">
            <xsd:complexType>
              <xsd:all>
                <xsd:element ref="ns2:MigrationWizId" minOccurs="0"/>
                <xsd:element ref="ns2:MigrationWizIdPermissions" minOccurs="0"/>
                <xsd:element ref="ns2:MigrationWizIdPermissionLevels" minOccurs="0"/>
                <xsd:element ref="ns2:MigrationWizIdDocumentLibraryPermissions" minOccurs="0"/>
                <xsd:element ref="ns2:MigrationWizIdSecurityGroups" minOccurs="0"/>
                <xsd:element ref="ns3:SharedWithUsers" minOccurs="0"/>
                <xsd:element ref="ns3:SharedWithDetails"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1cb999-7407-44db-a120-bcceeb1cac4d"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PermissionLevels" ma:index="10" nillable="true" ma:displayName="MigrationWizIdPermissionLevels" ma:description="Staff Travel and Events_ Content Events" ma:internalName="MigrationWizIdPermissionLevels">
      <xsd:simpleType>
        <xsd:restriction base="dms:Text"/>
      </xsd:simpleType>
    </xsd:element>
    <xsd:element name="MigrationWizIdDocumentLibraryPermissions" ma:index="11" nillable="true" ma:displayName="MigrationWizIdDocumentLibraryPermissions" ma:internalName="MigrationWizIdDocumentLibraryPermissions">
      <xsd:simpleType>
        <xsd:restriction base="dms:Text"/>
      </xsd:simpleType>
    </xsd:element>
    <xsd:element name="MigrationWizIdSecurityGroups" ma:index="12" nillable="true" ma:displayName="MigrationWizIdSecurityGroups" ma:description="Staff Travel and Events_ Content Events" ma:internalName="MigrationWizIdSecurityGroups">
      <xsd:simpleType>
        <xsd:restriction base="dms:Text"/>
      </xsd:simpleType>
    </xsd:element>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556f37e-2269-4362-849b-5bffb61b521a"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igrationWizIdPermissionLevels xmlns="731cb999-7407-44db-a120-bcceeb1cac4d" xsi:nil="true"/>
    <MigrationWizId xmlns="731cb999-7407-44db-a120-bcceeb1cac4d" xsi:nil="true"/>
    <MigrationWizIdPermissions xmlns="731cb999-7407-44db-a120-bcceeb1cac4d" xsi:nil="true"/>
    <MigrationWizIdSecurityGroups xmlns="731cb999-7407-44db-a120-bcceeb1cac4d" xsi:nil="true"/>
    <MigrationWizIdDocumentLibraryPermissions xmlns="731cb999-7407-44db-a120-bcceeb1cac4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738EF7-0138-48D4-BA49-F581EE8919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1cb999-7407-44db-a120-bcceeb1cac4d"/>
    <ds:schemaRef ds:uri="e556f37e-2269-4362-849b-5bffb61b52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5EA714-77D7-44DD-9D85-1508D18EB2C0}">
  <ds:schemaRefs>
    <ds:schemaRef ds:uri="731cb999-7407-44db-a120-bcceeb1cac4d"/>
    <ds:schemaRef ds:uri="http://schemas.microsoft.com/office/2006/documentManagement/types"/>
    <ds:schemaRef ds:uri="http://purl.org/dc/dcmitype/"/>
    <ds:schemaRef ds:uri="e556f37e-2269-4362-849b-5bffb61b521a"/>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DA93CFC3-A7E7-42AF-AA6F-3C35DD0930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165</TotalTime>
  <Words>1000</Words>
  <Application>Microsoft Office PowerPoint</Application>
  <PresentationFormat>On-screen Show (4:3)</PresentationFormat>
  <Paragraphs>108</Paragraphs>
  <Slides>14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Gallery Walk/ Chat Stations </vt:lpstr>
      <vt:lpstr>PowerPoint Presentation</vt:lpstr>
      <vt:lpstr>Clarify Intended Learning </vt:lpstr>
      <vt:lpstr>Using Data to Inform Instruction </vt:lpstr>
      <vt:lpstr>PowerPoint Presentation</vt:lpstr>
      <vt:lpstr>PowerPoint Presentation</vt:lpstr>
      <vt:lpstr>Effect of Goal Setting on Performance</vt:lpstr>
      <vt:lpstr>Relationship Between Goal-Setting and Feedback</vt:lpstr>
      <vt:lpstr>Formative Assessment Process Updated Flier</vt:lpstr>
      <vt:lpstr>Success Criteria and Student Self-Evaluation—Video </vt:lpstr>
      <vt:lpstr>Success Criteria and Student Self-Evaluation—Video </vt:lpstr>
      <vt:lpstr>Success Criteria and Student Self-Evaluation—Video </vt:lpstr>
      <vt:lpstr>Using Technology as a Tool to enhance the Formative Assessment Process</vt:lpstr>
      <vt:lpstr>Text as Expert—Quote Jigsaw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Gallery Walk/Chat Stations SNE Winter Workshop 2018</dc:title>
  <dc:creator>Amy Thierry</dc:creator>
  <cp:lastModifiedBy>Amy Thierry</cp:lastModifiedBy>
  <cp:revision>23</cp:revision>
  <dcterms:created xsi:type="dcterms:W3CDTF">2018-01-12T01:22:35Z</dcterms:created>
  <dcterms:modified xsi:type="dcterms:W3CDTF">2018-02-09T02:52:26Z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0x010100343D42BC67AA5F46A0DB51F0674DCCB6</vt:lpwstr>
  </property>
</Properties>
</file>