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2" r:id="rId4"/>
  </p:sldMasterIdLst>
  <p:notesMasterIdLst>
    <p:notesMasterId r:id="rId16"/>
  </p:notesMasterIdLst>
  <p:handoutMasterIdLst>
    <p:handoutMasterId r:id="rId17"/>
  </p:handoutMasterIdLst>
  <p:sldIdLst>
    <p:sldId id="392" r:id="rId5"/>
    <p:sldId id="393" r:id="rId6"/>
    <p:sldId id="394" r:id="rId7"/>
    <p:sldId id="395" r:id="rId8"/>
    <p:sldId id="396" r:id="rId9"/>
    <p:sldId id="397" r:id="rId10"/>
    <p:sldId id="398" r:id="rId11"/>
    <p:sldId id="399" r:id="rId12"/>
    <p:sldId id="400" r:id="rId13"/>
    <p:sldId id="401" r:id="rId14"/>
    <p:sldId id="402" r:id="rId15"/>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i" initials="JEK" lastIdx="1" clrIdx="0"/>
  <p:cmAuthor id="1" name="Amy Thierry" initials="AT" lastIdx="2" clrIdx="1">
    <p:extLst>
      <p:ext uri="{19B8F6BF-5375-455C-9EA6-DF929625EA0E}">
        <p15:presenceInfo xmlns:p15="http://schemas.microsoft.com/office/powerpoint/2012/main" userId="Amy Thierry" providerId="None"/>
      </p:ext>
    </p:extLst>
  </p:cmAuthor>
  <p:cmAuthor id="2" name="Renee Basick" initials="RB" lastIdx="3" clrIdx="2">
    <p:extLst>
      <p:ext uri="{19B8F6BF-5375-455C-9EA6-DF929625EA0E}">
        <p15:presenceInfo xmlns:p15="http://schemas.microsoft.com/office/powerpoint/2012/main" userId="Renee Basi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63A"/>
    <a:srgbClr val="CBE5F4"/>
    <a:srgbClr val="63666A"/>
    <a:srgbClr val="0085AD"/>
    <a:srgbClr val="006E8F"/>
    <a:srgbClr val="009644"/>
    <a:srgbClr val="E7F3FA"/>
    <a:srgbClr val="E9F2E8"/>
    <a:srgbClr val="299D3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440" autoAdjust="0"/>
  </p:normalViewPr>
  <p:slideViewPr>
    <p:cSldViewPr snapToGrid="0">
      <p:cViewPr varScale="1">
        <p:scale>
          <a:sx n="56" d="100"/>
          <a:sy n="56" d="100"/>
        </p:scale>
        <p:origin x="25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image" Target="../media/image9.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7E9370-D215-434E-B24D-8F65FA516A3F}"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A903F1BE-418B-4B8F-A0E2-0CA863ECA110}">
      <dgm:prSet/>
      <dgm:spPr/>
      <dgm:t>
        <a:bodyPr/>
        <a:lstStyle/>
        <a:p>
          <a:pPr rtl="0"/>
          <a:r>
            <a:rPr lang="en-US" dirty="0"/>
            <a:t>4 Videos</a:t>
          </a:r>
        </a:p>
      </dgm:t>
    </dgm:pt>
    <dgm:pt modelId="{F575365B-7C73-45D4-B08B-34DCE499E479}" type="parTrans" cxnId="{C9F00CF5-A61D-49D8-8664-4BFE3EBB65B1}">
      <dgm:prSet/>
      <dgm:spPr/>
      <dgm:t>
        <a:bodyPr/>
        <a:lstStyle/>
        <a:p>
          <a:endParaRPr lang="en-US"/>
        </a:p>
      </dgm:t>
    </dgm:pt>
    <dgm:pt modelId="{B2722CDB-131D-4B39-8889-0A024E06296E}" type="sibTrans" cxnId="{C9F00CF5-A61D-49D8-8664-4BFE3EBB65B1}">
      <dgm:prSet/>
      <dgm:spPr/>
      <dgm:t>
        <a:bodyPr/>
        <a:lstStyle/>
        <a:p>
          <a:endParaRPr lang="en-US"/>
        </a:p>
      </dgm:t>
    </dgm:pt>
    <dgm:pt modelId="{ECBF994F-F79B-4411-9F4B-2B9C4120B784}">
      <dgm:prSet/>
      <dgm:spPr/>
      <dgm:t>
        <a:bodyPr/>
        <a:lstStyle/>
        <a:p>
          <a:pPr rtl="0"/>
          <a:r>
            <a:rPr lang="en-US" dirty="0"/>
            <a:t>Guided Viewing Qs</a:t>
          </a:r>
        </a:p>
      </dgm:t>
    </dgm:pt>
    <dgm:pt modelId="{D8CCDB27-B118-4A98-961D-E61691EFC09B}" type="parTrans" cxnId="{31BBBE83-2968-4518-BB31-52A841DF520E}">
      <dgm:prSet/>
      <dgm:spPr/>
      <dgm:t>
        <a:bodyPr/>
        <a:lstStyle/>
        <a:p>
          <a:endParaRPr lang="en-US"/>
        </a:p>
      </dgm:t>
    </dgm:pt>
    <dgm:pt modelId="{4103894C-0B37-448E-BF06-81B55C8DFD40}" type="sibTrans" cxnId="{31BBBE83-2968-4518-BB31-52A841DF520E}">
      <dgm:prSet/>
      <dgm:spPr/>
      <dgm:t>
        <a:bodyPr/>
        <a:lstStyle/>
        <a:p>
          <a:endParaRPr lang="en-US"/>
        </a:p>
      </dgm:t>
    </dgm:pt>
    <dgm:pt modelId="{62FAF614-06AF-40DE-AF0B-A92534ABD3E5}">
      <dgm:prSet/>
      <dgm:spPr/>
      <dgm:t>
        <a:bodyPr/>
        <a:lstStyle/>
        <a:p>
          <a:pPr rtl="0"/>
          <a:r>
            <a:rPr lang="en-US" dirty="0"/>
            <a:t>Discuss &amp; Reflect</a:t>
          </a:r>
        </a:p>
      </dgm:t>
    </dgm:pt>
    <dgm:pt modelId="{5E7B2CFE-57AF-42AB-9AD8-B95059294CB5}" type="parTrans" cxnId="{C3541C77-1A7B-4AB5-ACAF-7235DF380D57}">
      <dgm:prSet/>
      <dgm:spPr/>
      <dgm:t>
        <a:bodyPr/>
        <a:lstStyle/>
        <a:p>
          <a:endParaRPr lang="en-US"/>
        </a:p>
      </dgm:t>
    </dgm:pt>
    <dgm:pt modelId="{E5FBF048-A8BF-47F1-B859-E4C18703AA24}" type="sibTrans" cxnId="{C3541C77-1A7B-4AB5-ACAF-7235DF380D57}">
      <dgm:prSet/>
      <dgm:spPr/>
      <dgm:t>
        <a:bodyPr/>
        <a:lstStyle/>
        <a:p>
          <a:endParaRPr lang="en-US"/>
        </a:p>
      </dgm:t>
    </dgm:pt>
    <dgm:pt modelId="{8A948242-C753-4FDD-97CF-13B99EDFE6A7}" type="pres">
      <dgm:prSet presAssocID="{877E9370-D215-434E-B24D-8F65FA516A3F}" presName="linearFlow" presStyleCnt="0">
        <dgm:presLayoutVars>
          <dgm:dir/>
          <dgm:resizeHandles val="exact"/>
        </dgm:presLayoutVars>
      </dgm:prSet>
      <dgm:spPr/>
      <dgm:t>
        <a:bodyPr/>
        <a:lstStyle/>
        <a:p>
          <a:endParaRPr lang="en-US"/>
        </a:p>
      </dgm:t>
    </dgm:pt>
    <dgm:pt modelId="{3E4AC892-9924-4646-A845-37D355E78C0F}" type="pres">
      <dgm:prSet presAssocID="{A903F1BE-418B-4B8F-A0E2-0CA863ECA110}" presName="composite" presStyleCnt="0"/>
      <dgm:spPr/>
    </dgm:pt>
    <dgm:pt modelId="{DC04602C-4E74-4A70-AF8E-458C7E540660}" type="pres">
      <dgm:prSet presAssocID="{A903F1BE-418B-4B8F-A0E2-0CA863ECA110}" presName="imgShp" presStyleLbl="fgImgPlace1" presStyleIdx="0" presStyleCnt="3" custLinFactNeighborX="-1972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894952E-D3AD-4549-93FC-1D624D2EE9CD}" type="pres">
      <dgm:prSet presAssocID="{A903F1BE-418B-4B8F-A0E2-0CA863ECA110}" presName="txShp" presStyleLbl="node1" presStyleIdx="0" presStyleCnt="3">
        <dgm:presLayoutVars>
          <dgm:bulletEnabled val="1"/>
        </dgm:presLayoutVars>
      </dgm:prSet>
      <dgm:spPr/>
      <dgm:t>
        <a:bodyPr/>
        <a:lstStyle/>
        <a:p>
          <a:endParaRPr lang="en-US"/>
        </a:p>
      </dgm:t>
    </dgm:pt>
    <dgm:pt modelId="{828F2F47-E230-4EDC-9E37-157ABD528001}" type="pres">
      <dgm:prSet presAssocID="{B2722CDB-131D-4B39-8889-0A024E06296E}" presName="spacing" presStyleCnt="0"/>
      <dgm:spPr/>
    </dgm:pt>
    <dgm:pt modelId="{FCFE4DA4-6A3A-4367-8966-57DBFDBED975}" type="pres">
      <dgm:prSet presAssocID="{ECBF994F-F79B-4411-9F4B-2B9C4120B784}" presName="composite" presStyleCnt="0"/>
      <dgm:spPr/>
    </dgm:pt>
    <dgm:pt modelId="{1BD492A3-9EDE-42AB-ABE5-54CDED0CFA31}" type="pres">
      <dgm:prSet presAssocID="{ECBF994F-F79B-4411-9F4B-2B9C4120B784}" presName="imgShp" presStyleLbl="fgImgPlace1" presStyleIdx="1" presStyleCnt="3" custLinFactNeighborX="-21912" custLinFactNeighborY="-2191"/>
      <dgm:spPr>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dgm:spPr>
    </dgm:pt>
    <dgm:pt modelId="{438A991A-FEB5-4391-83E8-80C8A217BC05}" type="pres">
      <dgm:prSet presAssocID="{ECBF994F-F79B-4411-9F4B-2B9C4120B784}" presName="txShp" presStyleLbl="node1" presStyleIdx="1" presStyleCnt="3">
        <dgm:presLayoutVars>
          <dgm:bulletEnabled val="1"/>
        </dgm:presLayoutVars>
      </dgm:prSet>
      <dgm:spPr/>
      <dgm:t>
        <a:bodyPr/>
        <a:lstStyle/>
        <a:p>
          <a:endParaRPr lang="en-US"/>
        </a:p>
      </dgm:t>
    </dgm:pt>
    <dgm:pt modelId="{18BA830A-80C1-4EE4-87B6-D2ADFB2D40AB}" type="pres">
      <dgm:prSet presAssocID="{4103894C-0B37-448E-BF06-81B55C8DFD40}" presName="spacing" presStyleCnt="0"/>
      <dgm:spPr/>
    </dgm:pt>
    <dgm:pt modelId="{7F2CC615-9457-4FC6-8593-9745143E4598}" type="pres">
      <dgm:prSet presAssocID="{62FAF614-06AF-40DE-AF0B-A92534ABD3E5}" presName="composite" presStyleCnt="0"/>
      <dgm:spPr/>
    </dgm:pt>
    <dgm:pt modelId="{2ED72246-CE5A-42BA-8278-8598ABF8584D}" type="pres">
      <dgm:prSet presAssocID="{62FAF614-06AF-40DE-AF0B-A92534ABD3E5}" presName="imgShp" presStyleLbl="fgImgPlace1" presStyleIdx="2" presStyleCnt="3" custLinFactNeighborX="-24103" custLinFactNeighborY="2191"/>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61DCBE0D-3CC8-4BF6-8CFD-F74787CB36BC}" type="pres">
      <dgm:prSet presAssocID="{62FAF614-06AF-40DE-AF0B-A92534ABD3E5}" presName="txShp" presStyleLbl="node1" presStyleIdx="2" presStyleCnt="3">
        <dgm:presLayoutVars>
          <dgm:bulletEnabled val="1"/>
        </dgm:presLayoutVars>
      </dgm:prSet>
      <dgm:spPr/>
      <dgm:t>
        <a:bodyPr/>
        <a:lstStyle/>
        <a:p>
          <a:endParaRPr lang="en-US"/>
        </a:p>
      </dgm:t>
    </dgm:pt>
  </dgm:ptLst>
  <dgm:cxnLst>
    <dgm:cxn modelId="{C9E990E9-5B0E-483D-9461-C562D9B5630A}" type="presOf" srcId="{ECBF994F-F79B-4411-9F4B-2B9C4120B784}" destId="{438A991A-FEB5-4391-83E8-80C8A217BC05}" srcOrd="0" destOrd="0" presId="urn:microsoft.com/office/officeart/2005/8/layout/vList3"/>
    <dgm:cxn modelId="{C3541C77-1A7B-4AB5-ACAF-7235DF380D57}" srcId="{877E9370-D215-434E-B24D-8F65FA516A3F}" destId="{62FAF614-06AF-40DE-AF0B-A92534ABD3E5}" srcOrd="2" destOrd="0" parTransId="{5E7B2CFE-57AF-42AB-9AD8-B95059294CB5}" sibTransId="{E5FBF048-A8BF-47F1-B859-E4C18703AA24}"/>
    <dgm:cxn modelId="{C9F00CF5-A61D-49D8-8664-4BFE3EBB65B1}" srcId="{877E9370-D215-434E-B24D-8F65FA516A3F}" destId="{A903F1BE-418B-4B8F-A0E2-0CA863ECA110}" srcOrd="0" destOrd="0" parTransId="{F575365B-7C73-45D4-B08B-34DCE499E479}" sibTransId="{B2722CDB-131D-4B39-8889-0A024E06296E}"/>
    <dgm:cxn modelId="{037A9ECB-A46E-4E4D-8379-8185FACEC2DE}" type="presOf" srcId="{877E9370-D215-434E-B24D-8F65FA516A3F}" destId="{8A948242-C753-4FDD-97CF-13B99EDFE6A7}" srcOrd="0" destOrd="0" presId="urn:microsoft.com/office/officeart/2005/8/layout/vList3"/>
    <dgm:cxn modelId="{8D950C85-0B40-401E-BFC3-055052479E65}" type="presOf" srcId="{62FAF614-06AF-40DE-AF0B-A92534ABD3E5}" destId="{61DCBE0D-3CC8-4BF6-8CFD-F74787CB36BC}" srcOrd="0" destOrd="0" presId="urn:microsoft.com/office/officeart/2005/8/layout/vList3"/>
    <dgm:cxn modelId="{3A51ECC6-BFDD-4FCE-9F0B-078D72DA2651}" type="presOf" srcId="{A903F1BE-418B-4B8F-A0E2-0CA863ECA110}" destId="{3894952E-D3AD-4549-93FC-1D624D2EE9CD}" srcOrd="0" destOrd="0" presId="urn:microsoft.com/office/officeart/2005/8/layout/vList3"/>
    <dgm:cxn modelId="{31BBBE83-2968-4518-BB31-52A841DF520E}" srcId="{877E9370-D215-434E-B24D-8F65FA516A3F}" destId="{ECBF994F-F79B-4411-9F4B-2B9C4120B784}" srcOrd="1" destOrd="0" parTransId="{D8CCDB27-B118-4A98-961D-E61691EFC09B}" sibTransId="{4103894C-0B37-448E-BF06-81B55C8DFD40}"/>
    <dgm:cxn modelId="{39511190-F003-4919-A43F-3444C4D78F4A}" type="presParOf" srcId="{8A948242-C753-4FDD-97CF-13B99EDFE6A7}" destId="{3E4AC892-9924-4646-A845-37D355E78C0F}" srcOrd="0" destOrd="0" presId="urn:microsoft.com/office/officeart/2005/8/layout/vList3"/>
    <dgm:cxn modelId="{2359B4F1-C56A-4D76-BC3D-9FDDC5FCF1EE}" type="presParOf" srcId="{3E4AC892-9924-4646-A845-37D355E78C0F}" destId="{DC04602C-4E74-4A70-AF8E-458C7E540660}" srcOrd="0" destOrd="0" presId="urn:microsoft.com/office/officeart/2005/8/layout/vList3"/>
    <dgm:cxn modelId="{F7B166FB-4800-4A34-8CC6-49C84C5C8B67}" type="presParOf" srcId="{3E4AC892-9924-4646-A845-37D355E78C0F}" destId="{3894952E-D3AD-4549-93FC-1D624D2EE9CD}" srcOrd="1" destOrd="0" presId="urn:microsoft.com/office/officeart/2005/8/layout/vList3"/>
    <dgm:cxn modelId="{4AE51673-D366-4006-A61B-B65A28BAB7D5}" type="presParOf" srcId="{8A948242-C753-4FDD-97CF-13B99EDFE6A7}" destId="{828F2F47-E230-4EDC-9E37-157ABD528001}" srcOrd="1" destOrd="0" presId="urn:microsoft.com/office/officeart/2005/8/layout/vList3"/>
    <dgm:cxn modelId="{A217551D-BEA4-4767-A0DC-37B3F5C5418F}" type="presParOf" srcId="{8A948242-C753-4FDD-97CF-13B99EDFE6A7}" destId="{FCFE4DA4-6A3A-4367-8966-57DBFDBED975}" srcOrd="2" destOrd="0" presId="urn:microsoft.com/office/officeart/2005/8/layout/vList3"/>
    <dgm:cxn modelId="{3A3B5554-B70F-43C2-8CCB-703F29E9D39B}" type="presParOf" srcId="{FCFE4DA4-6A3A-4367-8966-57DBFDBED975}" destId="{1BD492A3-9EDE-42AB-ABE5-54CDED0CFA31}" srcOrd="0" destOrd="0" presId="urn:microsoft.com/office/officeart/2005/8/layout/vList3"/>
    <dgm:cxn modelId="{9D4C7456-5E7D-4932-BB62-8F4445CDB42F}" type="presParOf" srcId="{FCFE4DA4-6A3A-4367-8966-57DBFDBED975}" destId="{438A991A-FEB5-4391-83E8-80C8A217BC05}" srcOrd="1" destOrd="0" presId="urn:microsoft.com/office/officeart/2005/8/layout/vList3"/>
    <dgm:cxn modelId="{BBB1B0A8-1233-4F0D-9F49-DE6F56C08486}" type="presParOf" srcId="{8A948242-C753-4FDD-97CF-13B99EDFE6A7}" destId="{18BA830A-80C1-4EE4-87B6-D2ADFB2D40AB}" srcOrd="3" destOrd="0" presId="urn:microsoft.com/office/officeart/2005/8/layout/vList3"/>
    <dgm:cxn modelId="{25F4FCA3-5E46-45DA-9D84-521F4BECBCF3}" type="presParOf" srcId="{8A948242-C753-4FDD-97CF-13B99EDFE6A7}" destId="{7F2CC615-9457-4FC6-8593-9745143E4598}" srcOrd="4" destOrd="0" presId="urn:microsoft.com/office/officeart/2005/8/layout/vList3"/>
    <dgm:cxn modelId="{CAFDD497-E9E9-4B29-A9DA-1902F99318E5}" type="presParOf" srcId="{7F2CC615-9457-4FC6-8593-9745143E4598}" destId="{2ED72246-CE5A-42BA-8278-8598ABF8584D}" srcOrd="0" destOrd="0" presId="urn:microsoft.com/office/officeart/2005/8/layout/vList3"/>
    <dgm:cxn modelId="{87E0C10C-9A18-4DCE-AB94-F1D59E2513C9}" type="presParOf" srcId="{7F2CC615-9457-4FC6-8593-9745143E4598}" destId="{61DCBE0D-3CC8-4BF6-8CFD-F74787CB36BC}"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4952E-D3AD-4549-93FC-1D624D2EE9CD}">
      <dsp:nvSpPr>
        <dsp:cNvPr id="0" name=""/>
        <dsp:cNvSpPr/>
      </dsp:nvSpPr>
      <dsp:spPr>
        <a:xfrm rot="10800000">
          <a:off x="1530270" y="1397"/>
          <a:ext cx="4957141" cy="112666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830" tIns="148590" rIns="277368" bIns="148590" numCol="1" spcCol="1270" anchor="ctr" anchorCtr="0">
          <a:noAutofit/>
        </a:bodyPr>
        <a:lstStyle/>
        <a:p>
          <a:pPr lvl="0" algn="ctr" defTabSz="1733550" rtl="0">
            <a:lnSpc>
              <a:spcPct val="90000"/>
            </a:lnSpc>
            <a:spcBef>
              <a:spcPct val="0"/>
            </a:spcBef>
            <a:spcAft>
              <a:spcPct val="35000"/>
            </a:spcAft>
          </a:pPr>
          <a:r>
            <a:rPr lang="en-US" sz="3900" kern="1200" dirty="0"/>
            <a:t>4 Videos</a:t>
          </a:r>
        </a:p>
      </dsp:txBody>
      <dsp:txXfrm rot="10800000">
        <a:off x="1811937" y="1397"/>
        <a:ext cx="4675474" cy="1126669"/>
      </dsp:txXfrm>
    </dsp:sp>
    <dsp:sp modelId="{DC04602C-4E74-4A70-AF8E-458C7E540660}">
      <dsp:nvSpPr>
        <dsp:cNvPr id="0" name=""/>
        <dsp:cNvSpPr/>
      </dsp:nvSpPr>
      <dsp:spPr>
        <a:xfrm>
          <a:off x="744745" y="1397"/>
          <a:ext cx="1126669" cy="112666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8A991A-FEB5-4391-83E8-80C8A217BC05}">
      <dsp:nvSpPr>
        <dsp:cNvPr id="0" name=""/>
        <dsp:cNvSpPr/>
      </dsp:nvSpPr>
      <dsp:spPr>
        <a:xfrm rot="10800000">
          <a:off x="1530270" y="1464386"/>
          <a:ext cx="4957141" cy="112666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830" tIns="148590" rIns="277368" bIns="148590" numCol="1" spcCol="1270" anchor="ctr" anchorCtr="0">
          <a:noAutofit/>
        </a:bodyPr>
        <a:lstStyle/>
        <a:p>
          <a:pPr lvl="0" algn="ctr" defTabSz="1733550" rtl="0">
            <a:lnSpc>
              <a:spcPct val="90000"/>
            </a:lnSpc>
            <a:spcBef>
              <a:spcPct val="0"/>
            </a:spcBef>
            <a:spcAft>
              <a:spcPct val="35000"/>
            </a:spcAft>
          </a:pPr>
          <a:r>
            <a:rPr lang="en-US" sz="3900" kern="1200" dirty="0"/>
            <a:t>Guided Viewing Qs</a:t>
          </a:r>
        </a:p>
      </dsp:txBody>
      <dsp:txXfrm rot="10800000">
        <a:off x="1811937" y="1464386"/>
        <a:ext cx="4675474" cy="1126669"/>
      </dsp:txXfrm>
    </dsp:sp>
    <dsp:sp modelId="{1BD492A3-9EDE-42AB-ABE5-54CDED0CFA31}">
      <dsp:nvSpPr>
        <dsp:cNvPr id="0" name=""/>
        <dsp:cNvSpPr/>
      </dsp:nvSpPr>
      <dsp:spPr>
        <a:xfrm>
          <a:off x="720060" y="1439700"/>
          <a:ext cx="1126669" cy="112666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DCBE0D-3CC8-4BF6-8CFD-F74787CB36BC}">
      <dsp:nvSpPr>
        <dsp:cNvPr id="0" name=""/>
        <dsp:cNvSpPr/>
      </dsp:nvSpPr>
      <dsp:spPr>
        <a:xfrm rot="10800000">
          <a:off x="1530270" y="2927374"/>
          <a:ext cx="4957141" cy="112666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830" tIns="148590" rIns="277368" bIns="148590" numCol="1" spcCol="1270" anchor="ctr" anchorCtr="0">
          <a:noAutofit/>
        </a:bodyPr>
        <a:lstStyle/>
        <a:p>
          <a:pPr lvl="0" algn="ctr" defTabSz="1733550" rtl="0">
            <a:lnSpc>
              <a:spcPct val="90000"/>
            </a:lnSpc>
            <a:spcBef>
              <a:spcPct val="0"/>
            </a:spcBef>
            <a:spcAft>
              <a:spcPct val="35000"/>
            </a:spcAft>
          </a:pPr>
          <a:r>
            <a:rPr lang="en-US" sz="3900" kern="1200" dirty="0"/>
            <a:t>Discuss &amp; Reflect</a:t>
          </a:r>
        </a:p>
      </dsp:txBody>
      <dsp:txXfrm rot="10800000">
        <a:off x="1811937" y="2927374"/>
        <a:ext cx="4675474" cy="1126669"/>
      </dsp:txXfrm>
    </dsp:sp>
    <dsp:sp modelId="{2ED72246-CE5A-42BA-8278-8598ABF8584D}">
      <dsp:nvSpPr>
        <dsp:cNvPr id="0" name=""/>
        <dsp:cNvSpPr/>
      </dsp:nvSpPr>
      <dsp:spPr>
        <a:xfrm>
          <a:off x="695374" y="2928772"/>
          <a:ext cx="1126669" cy="112666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646" tIns="47823" rIns="95646" bIns="4782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646" tIns="47823" rIns="95646" bIns="47823" rtlCol="0"/>
          <a:lstStyle>
            <a:lvl1pPr algn="r">
              <a:defRPr sz="1300"/>
            </a:lvl1pPr>
          </a:lstStyle>
          <a:p>
            <a:fld id="{60C2CBD3-3B1E-4FCF-8A69-C24AA3D349E0}" type="datetimeFigureOut">
              <a:rPr lang="en-US" smtClean="0"/>
              <a:pPr/>
              <a:t>8/3/2018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646" tIns="47823" rIns="95646" bIns="4782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646" tIns="47823" rIns="95646" bIns="47823" rtlCol="0" anchor="b"/>
          <a:lstStyle>
            <a:lvl1pPr algn="r">
              <a:defRPr sz="1300"/>
            </a:lvl1pPr>
          </a:lstStyle>
          <a:p>
            <a:fld id="{52528071-0556-440F-851F-2366FC7DDA00}" type="slidenum">
              <a:rPr lang="en-US" smtClean="0"/>
              <a:pPr/>
              <a:t>‹#›</a:t>
            </a:fld>
            <a:endParaRPr lang="en-US"/>
          </a:p>
        </p:txBody>
      </p:sp>
    </p:spTree>
    <p:extLst>
      <p:ext uri="{BB962C8B-B14F-4D97-AF65-F5344CB8AC3E}">
        <p14:creationId xmlns:p14="http://schemas.microsoft.com/office/powerpoint/2010/main" val="16564986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646" tIns="47823" rIns="95646" bIns="4782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646" tIns="47823" rIns="95646" bIns="47823" rtlCol="0"/>
          <a:lstStyle>
            <a:lvl1pPr algn="r">
              <a:defRPr sz="1300"/>
            </a:lvl1pPr>
          </a:lstStyle>
          <a:p>
            <a:fld id="{9CF472EF-1A88-4A48-ACF4-7D9F645572ED}" type="datetimeFigureOut">
              <a:rPr lang="en-US" smtClean="0"/>
              <a:pPr/>
              <a:t>8/3/2018</a:t>
            </a:fld>
            <a:endParaRPr lang="en-US"/>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5646" tIns="47823" rIns="95646" bIns="4782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646" tIns="47823" rIns="95646" bIns="478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646" tIns="47823" rIns="95646" bIns="4782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646" tIns="47823" rIns="95646" bIns="47823" rtlCol="0" anchor="b"/>
          <a:lstStyle>
            <a:lvl1pPr algn="r">
              <a:defRPr sz="1300"/>
            </a:lvl1pPr>
          </a:lstStyle>
          <a:p>
            <a:fld id="{9C908DC6-76CC-4FA1-9A52-66A21BCC65C8}" type="slidenum">
              <a:rPr lang="en-US" smtClean="0"/>
              <a:pPr/>
              <a:t>‹#›</a:t>
            </a:fld>
            <a:endParaRPr lang="en-US"/>
          </a:p>
        </p:txBody>
      </p:sp>
    </p:spTree>
    <p:extLst>
      <p:ext uri="{BB962C8B-B14F-4D97-AF65-F5344CB8AC3E}">
        <p14:creationId xmlns:p14="http://schemas.microsoft.com/office/powerpoint/2010/main" val="62937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MzDuiqaGqA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v=S770g-LULF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youtube.com/watch?v=m-_ZyUSq3L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Reminder: All professional learning is personal. The individual learner is at the center of the experience and will get of this opportunity what he or she puts into it. We all come to the table with different experiences, past learning, etc. Thus, it is important to remember and be attentive to what is “new learning,” what is “re-learning,” and what is something that we may need to “un-learn” (possibly a past misconception or a new shift in thinking).</a:t>
            </a:r>
            <a:endParaRPr lang="en-US" dirty="0"/>
          </a:p>
        </p:txBody>
      </p:sp>
      <p:sp>
        <p:nvSpPr>
          <p:cNvPr id="4" name="Slide Number Placeholder 3"/>
          <p:cNvSpPr>
            <a:spLocks noGrp="1"/>
          </p:cNvSpPr>
          <p:nvPr>
            <p:ph type="sldNum" sz="quarter" idx="10"/>
          </p:nvPr>
        </p:nvSpPr>
        <p:spPr/>
        <p:txBody>
          <a:bodyPr/>
          <a:lstStyle/>
          <a:p>
            <a:fld id="{9C908DC6-76CC-4FA1-9A52-66A21BCC65C8}" type="slidenum">
              <a:rPr lang="en-US" smtClean="0"/>
              <a:pPr/>
              <a:t>1</a:t>
            </a:fld>
            <a:endParaRPr lang="en-US"/>
          </a:p>
        </p:txBody>
      </p:sp>
    </p:spTree>
    <p:extLst>
      <p:ext uri="{BB962C8B-B14F-4D97-AF65-F5344CB8AC3E}">
        <p14:creationId xmlns:p14="http://schemas.microsoft.com/office/powerpoint/2010/main" val="4088172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Review success criteria. Ask learners to self-identify where they are on success criteria. </a:t>
            </a:r>
          </a:p>
          <a:p>
            <a:pPr lvl="0"/>
            <a:r>
              <a:rPr lang="en-US" sz="1200" kern="1200" dirty="0">
                <a:solidFill>
                  <a:schemeClr val="tx1"/>
                </a:solidFill>
                <a:effectLst/>
                <a:latin typeface="+mn-lt"/>
                <a:ea typeface="+mn-ea"/>
                <a:cs typeface="+mn-cs"/>
              </a:rPr>
              <a:t>Question 1 (Explain)</a:t>
            </a:r>
          </a:p>
          <a:p>
            <a:pPr lvl="1"/>
            <a:r>
              <a:rPr lang="en-US" sz="1200" kern="1200" dirty="0">
                <a:solidFill>
                  <a:schemeClr val="tx1"/>
                </a:solidFill>
                <a:effectLst/>
                <a:latin typeface="+mn-lt"/>
                <a:ea typeface="+mn-ea"/>
                <a:cs typeface="+mn-cs"/>
              </a:rPr>
              <a:t>Option 1: Thumbs up, down, sideways—can they explain at least two different types of feedback?  </a:t>
            </a:r>
          </a:p>
          <a:p>
            <a:pPr lvl="1"/>
            <a:r>
              <a:rPr lang="en-US" sz="1200" kern="1200" dirty="0">
                <a:solidFill>
                  <a:schemeClr val="tx1"/>
                </a:solidFill>
                <a:effectLst/>
                <a:latin typeface="+mn-lt"/>
                <a:ea typeface="+mn-ea"/>
                <a:cs typeface="+mn-cs"/>
              </a:rPr>
              <a:t>Option 2: Fist to five—ask learners to identify how many different types of feedback they can now explain. Fist is zero. Five is five different types. Use this information to determine next steps in professional learning on feedback. </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 Question 2 (Application) </a:t>
            </a:r>
          </a:p>
          <a:p>
            <a:pPr lvl="1"/>
            <a:r>
              <a:rPr lang="en-US" sz="1200" kern="1200" dirty="0">
                <a:solidFill>
                  <a:schemeClr val="tx1"/>
                </a:solidFill>
                <a:effectLst/>
                <a:latin typeface="+mn-lt"/>
                <a:ea typeface="+mn-ea"/>
                <a:cs typeface="+mn-cs"/>
              </a:rPr>
              <a:t>Option 1: Ask how likely learners are to use one of the different types of feedback with students or colleagues today/tomorrow. </a:t>
            </a:r>
          </a:p>
          <a:p>
            <a:pPr lvl="1"/>
            <a:r>
              <a:rPr lang="en-US" sz="1200" kern="1200" dirty="0">
                <a:solidFill>
                  <a:schemeClr val="tx1"/>
                </a:solidFill>
                <a:effectLst/>
                <a:latin typeface="+mn-lt"/>
                <a:ea typeface="+mn-ea"/>
                <a:cs typeface="+mn-cs"/>
              </a:rPr>
              <a:t>Option 2: Observe over the next few days and collect examples of educators using the different types of feedback. This could be done in peer observations, self-identification, etc.</a:t>
            </a:r>
          </a:p>
          <a:p>
            <a:endParaRPr lang="en-US" dirty="0"/>
          </a:p>
        </p:txBody>
      </p:sp>
      <p:sp>
        <p:nvSpPr>
          <p:cNvPr id="4" name="Slide Number Placeholder 3"/>
          <p:cNvSpPr>
            <a:spLocks noGrp="1"/>
          </p:cNvSpPr>
          <p:nvPr>
            <p:ph type="sldNum" sz="quarter" idx="10"/>
          </p:nvPr>
        </p:nvSpPr>
        <p:spPr/>
        <p:txBody>
          <a:bodyPr/>
          <a:lstStyle/>
          <a:p>
            <a:fld id="{9C908DC6-76CC-4FA1-9A52-66A21BCC65C8}" type="slidenum">
              <a:rPr lang="en-US" smtClean="0"/>
              <a:pPr/>
              <a:t>10</a:t>
            </a:fld>
            <a:endParaRPr lang="en-US"/>
          </a:p>
        </p:txBody>
      </p:sp>
    </p:spTree>
    <p:extLst>
      <p:ext uri="{BB962C8B-B14F-4D97-AF65-F5344CB8AC3E}">
        <p14:creationId xmlns:p14="http://schemas.microsoft.com/office/powerpoint/2010/main" val="2460642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Wrap up learning by reflection on the professional learning experience. As individuals, learners should reflect on the following: What did the learner learn, un-learn, and/or relearn? </a:t>
            </a:r>
          </a:p>
        </p:txBody>
      </p:sp>
      <p:sp>
        <p:nvSpPr>
          <p:cNvPr id="4" name="Slide Number Placeholder 3"/>
          <p:cNvSpPr>
            <a:spLocks noGrp="1"/>
          </p:cNvSpPr>
          <p:nvPr>
            <p:ph type="sldNum" sz="quarter" idx="10"/>
          </p:nvPr>
        </p:nvSpPr>
        <p:spPr/>
        <p:txBody>
          <a:bodyPr/>
          <a:lstStyle/>
          <a:p>
            <a:fld id="{9C908DC6-76CC-4FA1-9A52-66A21BCC65C8}" type="slidenum">
              <a:rPr lang="en-US" smtClean="0"/>
              <a:pPr/>
              <a:t>11</a:t>
            </a:fld>
            <a:endParaRPr lang="en-US"/>
          </a:p>
        </p:txBody>
      </p:sp>
    </p:spTree>
    <p:extLst>
      <p:ext uri="{BB962C8B-B14F-4D97-AF65-F5344CB8AC3E}">
        <p14:creationId xmlns:p14="http://schemas.microsoft.com/office/powerpoint/2010/main" val="240883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Clarify intended learning with learners. Review the learning goals and the success criteria.</a:t>
            </a:r>
          </a:p>
          <a:p>
            <a:endParaRPr lang="en-US" dirty="0"/>
          </a:p>
        </p:txBody>
      </p:sp>
      <p:sp>
        <p:nvSpPr>
          <p:cNvPr id="4" name="Slide Number Placeholder 3"/>
          <p:cNvSpPr>
            <a:spLocks noGrp="1"/>
          </p:cNvSpPr>
          <p:nvPr>
            <p:ph type="sldNum" sz="quarter" idx="10"/>
          </p:nvPr>
        </p:nvSpPr>
        <p:spPr/>
        <p:txBody>
          <a:bodyPr/>
          <a:lstStyle/>
          <a:p>
            <a:fld id="{9C908DC6-76CC-4FA1-9A52-66A21BCC65C8}" type="slidenum">
              <a:rPr lang="en-US" smtClean="0"/>
              <a:pPr/>
              <a:t>2</a:t>
            </a:fld>
            <a:endParaRPr lang="en-US"/>
          </a:p>
        </p:txBody>
      </p:sp>
    </p:spTree>
    <p:extLst>
      <p:ext uri="{BB962C8B-B14F-4D97-AF65-F5344CB8AC3E}">
        <p14:creationId xmlns:p14="http://schemas.microsoft.com/office/powerpoint/2010/main" val="212296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Activate prior knowledge. Think about a time when feedback impacted you. It could be feedback that helped you attain a goal. Or, a non-example when feedback was given, but it wasn’t helpful, meaning that it did not impact future performance/practice.</a:t>
            </a:r>
            <a:endParaRPr lang="en-US" dirty="0"/>
          </a:p>
        </p:txBody>
      </p:sp>
      <p:sp>
        <p:nvSpPr>
          <p:cNvPr id="4" name="Slide Number Placeholder 3"/>
          <p:cNvSpPr>
            <a:spLocks noGrp="1"/>
          </p:cNvSpPr>
          <p:nvPr>
            <p:ph type="sldNum" sz="quarter" idx="10"/>
          </p:nvPr>
        </p:nvSpPr>
        <p:spPr/>
        <p:txBody>
          <a:bodyPr/>
          <a:lstStyle/>
          <a:p>
            <a:fld id="{9C908DC6-76CC-4FA1-9A52-66A21BCC65C8}" type="slidenum">
              <a:rPr lang="en-US" smtClean="0"/>
              <a:pPr/>
              <a:t>3</a:t>
            </a:fld>
            <a:endParaRPr lang="en-US"/>
          </a:p>
        </p:txBody>
      </p:sp>
    </p:spTree>
    <p:extLst>
      <p:ext uri="{BB962C8B-B14F-4D97-AF65-F5344CB8AC3E}">
        <p14:creationId xmlns:p14="http://schemas.microsoft.com/office/powerpoint/2010/main" val="712928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Provide an overview of the learning activity. We will view 4 videos with a purpose using guiding questions and we will have a brief opportunity to discuss and reflect on the content in the video after each one with a partner.</a:t>
            </a:r>
            <a:endParaRPr lang="en-US" dirty="0"/>
          </a:p>
        </p:txBody>
      </p:sp>
      <p:sp>
        <p:nvSpPr>
          <p:cNvPr id="4" name="Slide Number Placeholder 3"/>
          <p:cNvSpPr>
            <a:spLocks noGrp="1"/>
          </p:cNvSpPr>
          <p:nvPr>
            <p:ph type="sldNum" sz="quarter" idx="10"/>
          </p:nvPr>
        </p:nvSpPr>
        <p:spPr/>
        <p:txBody>
          <a:bodyPr/>
          <a:lstStyle/>
          <a:p>
            <a:fld id="{9C908DC6-76CC-4FA1-9A52-66A21BCC65C8}" type="slidenum">
              <a:rPr lang="en-US" smtClean="0"/>
              <a:pPr/>
              <a:t>4</a:t>
            </a:fld>
            <a:endParaRPr lang="en-US"/>
          </a:p>
        </p:txBody>
      </p:sp>
    </p:spTree>
    <p:extLst>
      <p:ext uri="{BB962C8B-B14F-4D97-AF65-F5344CB8AC3E}">
        <p14:creationId xmlns:p14="http://schemas.microsoft.com/office/powerpoint/2010/main" val="4279001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Provide viewing options as needed for learners and the environment for viewing.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Using the viewing guide, participants can view each video individually using the QR code. This can be used during the initial viewing activity or post viewing as educators review the videos to deepen their learning. Each viewing will prompt new layers for understanding and use. </a:t>
            </a:r>
          </a:p>
          <a:p>
            <a:endParaRPr lang="en-US" dirty="0"/>
          </a:p>
        </p:txBody>
      </p:sp>
      <p:sp>
        <p:nvSpPr>
          <p:cNvPr id="4" name="Slide Number Placeholder 3"/>
          <p:cNvSpPr>
            <a:spLocks noGrp="1"/>
          </p:cNvSpPr>
          <p:nvPr>
            <p:ph type="sldNum" sz="quarter" idx="10"/>
          </p:nvPr>
        </p:nvSpPr>
        <p:spPr/>
        <p:txBody>
          <a:bodyPr/>
          <a:lstStyle/>
          <a:p>
            <a:fld id="{9C908DC6-76CC-4FA1-9A52-66A21BCC65C8}" type="slidenum">
              <a:rPr lang="en-US" smtClean="0"/>
              <a:pPr/>
              <a:t>5</a:t>
            </a:fld>
            <a:endParaRPr lang="en-US"/>
          </a:p>
        </p:txBody>
      </p:sp>
    </p:spTree>
    <p:extLst>
      <p:ext uri="{BB962C8B-B14F-4D97-AF65-F5344CB8AC3E}">
        <p14:creationId xmlns:p14="http://schemas.microsoft.com/office/powerpoint/2010/main" val="981752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Set up each video with a brief look at the viewing questions. These are look-</a:t>
            </a:r>
            <a:r>
              <a:rPr lang="en-US" sz="1200" kern="1200" dirty="0" err="1">
                <a:solidFill>
                  <a:schemeClr val="tx1"/>
                </a:solidFill>
                <a:effectLst/>
                <a:latin typeface="+mn-lt"/>
                <a:ea typeface="+mn-ea"/>
                <a:cs typeface="+mn-cs"/>
              </a:rPr>
              <a:t>fors</a:t>
            </a:r>
            <a:r>
              <a:rPr lang="en-US" sz="1200" kern="1200" dirty="0">
                <a:solidFill>
                  <a:schemeClr val="tx1"/>
                </a:solidFill>
                <a:effectLst/>
                <a:latin typeface="+mn-lt"/>
                <a:ea typeface="+mn-ea"/>
                <a:cs typeface="+mn-cs"/>
              </a:rPr>
              <a:t> while viewing. Learners may want to jot down some notes during viewing. View the short clip, then provide 3 minutes of discussion time with a partner.</a:t>
            </a:r>
          </a:p>
          <a:p>
            <a:endParaRPr lang="en-US" dirty="0"/>
          </a:p>
          <a:p>
            <a:r>
              <a:rPr lang="en-US" dirty="0"/>
              <a:t>Video Embedded</a:t>
            </a:r>
          </a:p>
          <a:p>
            <a:r>
              <a:rPr lang="en-US" sz="1200" b="1" kern="1200" dirty="0">
                <a:solidFill>
                  <a:schemeClr val="tx1"/>
                </a:solidFill>
                <a:effectLst/>
                <a:latin typeface="+mn-lt"/>
                <a:ea typeface="+mn-ea"/>
                <a:cs typeface="+mn-cs"/>
              </a:rPr>
              <a:t>Feedback on Learning with Dylan Wiliam </a:t>
            </a:r>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hlinkClick r:id="rId3"/>
              </a:rPr>
              <a:t>https://www.youtube.com/watch?v=MzDuiqaGqAY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3:17 minutes</a:t>
            </a:r>
          </a:p>
          <a:p>
            <a:endParaRPr lang="en-US" dirty="0"/>
          </a:p>
          <a:p>
            <a:endParaRPr lang="en-US" dirty="0"/>
          </a:p>
          <a:p>
            <a:r>
              <a:rPr lang="en-US" dirty="0"/>
              <a:t>Read Question</a:t>
            </a:r>
          </a:p>
          <a:p>
            <a:r>
              <a:rPr lang="en-US" dirty="0"/>
              <a:t>3 minutes to Discuss</a:t>
            </a:r>
          </a:p>
          <a:p>
            <a:r>
              <a:rPr lang="en-US" dirty="0"/>
              <a:t>Attention</a:t>
            </a:r>
            <a:r>
              <a:rPr lang="en-US" baseline="0" dirty="0"/>
              <a:t> Grabber</a:t>
            </a:r>
          </a:p>
          <a:p>
            <a:endParaRPr lang="en-US" dirty="0"/>
          </a:p>
        </p:txBody>
      </p:sp>
      <p:sp>
        <p:nvSpPr>
          <p:cNvPr id="4" name="Slide Number Placeholder 3"/>
          <p:cNvSpPr>
            <a:spLocks noGrp="1"/>
          </p:cNvSpPr>
          <p:nvPr>
            <p:ph type="sldNum" sz="quarter" idx="10"/>
          </p:nvPr>
        </p:nvSpPr>
        <p:spPr/>
        <p:txBody>
          <a:bodyPr/>
          <a:lstStyle/>
          <a:p>
            <a:fld id="{9C908DC6-76CC-4FA1-9A52-66A21BCC65C8}" type="slidenum">
              <a:rPr lang="en-US" smtClean="0"/>
              <a:pPr/>
              <a:t>6</a:t>
            </a:fld>
            <a:endParaRPr lang="en-US"/>
          </a:p>
        </p:txBody>
      </p:sp>
    </p:spTree>
    <p:extLst>
      <p:ext uri="{BB962C8B-B14F-4D97-AF65-F5344CB8AC3E}">
        <p14:creationId xmlns:p14="http://schemas.microsoft.com/office/powerpoint/2010/main" val="1716432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Set up each video with a brief look at the viewing questions. These are look-</a:t>
            </a:r>
            <a:r>
              <a:rPr lang="en-US" sz="1200" kern="1200" dirty="0" err="1">
                <a:solidFill>
                  <a:schemeClr val="tx1"/>
                </a:solidFill>
                <a:effectLst/>
                <a:latin typeface="+mn-lt"/>
                <a:ea typeface="+mn-ea"/>
                <a:cs typeface="+mn-cs"/>
              </a:rPr>
              <a:t>fors</a:t>
            </a:r>
            <a:r>
              <a:rPr lang="en-US" sz="1200" kern="1200" dirty="0">
                <a:solidFill>
                  <a:schemeClr val="tx1"/>
                </a:solidFill>
                <a:effectLst/>
                <a:latin typeface="+mn-lt"/>
                <a:ea typeface="+mn-ea"/>
                <a:cs typeface="+mn-cs"/>
              </a:rPr>
              <a:t> while viewing. Learners may want to jot down some notes during viewing. View the short clip, then provide 3 minutes of discussion time with a partner.</a:t>
            </a:r>
            <a:endParaRPr lang="en-US"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Video Embedded</a:t>
            </a:r>
          </a:p>
          <a:p>
            <a:r>
              <a:rPr lang="en-US" sz="1200" b="1" kern="1200" dirty="0">
                <a:solidFill>
                  <a:schemeClr val="tx1"/>
                </a:solidFill>
                <a:effectLst/>
                <a:latin typeface="+mn-lt"/>
                <a:ea typeface="+mn-ea"/>
                <a:cs typeface="+mn-cs"/>
              </a:rPr>
              <a:t>The Power of Feedback </a:t>
            </a:r>
            <a:r>
              <a:rPr lang="en-US" sz="1200" kern="1200" dirty="0">
                <a:solidFill>
                  <a:schemeClr val="tx1"/>
                </a:solidFill>
                <a:effectLst/>
                <a:latin typeface="+mn-lt"/>
                <a:ea typeface="+mn-ea"/>
                <a:cs typeface="+mn-cs"/>
              </a:rPr>
              <a:t>(based on research by John Hattie and Helen Timperley)</a:t>
            </a:r>
          </a:p>
          <a:p>
            <a:r>
              <a:rPr lang="en-US" sz="1200" u="sng" kern="1200" dirty="0">
                <a:solidFill>
                  <a:schemeClr val="tx1"/>
                </a:solidFill>
                <a:effectLst/>
                <a:latin typeface="+mn-lt"/>
                <a:ea typeface="+mn-ea"/>
                <a:cs typeface="+mn-cs"/>
                <a:hlinkClick r:id="rId3"/>
              </a:rPr>
              <a:t>https://www.youtube.com/watch?v=S770g-LULFY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3:26 minutes</a:t>
            </a:r>
          </a:p>
          <a:p>
            <a:endParaRPr lang="en-US" dirty="0"/>
          </a:p>
          <a:p>
            <a:r>
              <a:rPr lang="en-US" dirty="0"/>
              <a:t>Read Question</a:t>
            </a:r>
          </a:p>
          <a:p>
            <a:r>
              <a:rPr lang="en-US" dirty="0"/>
              <a:t>3 minutes to Discuss</a:t>
            </a:r>
          </a:p>
          <a:p>
            <a:r>
              <a:rPr lang="en-US" dirty="0"/>
              <a:t>Attention</a:t>
            </a:r>
            <a:r>
              <a:rPr lang="en-US" baseline="0" dirty="0"/>
              <a:t> Grabber</a:t>
            </a:r>
          </a:p>
          <a:p>
            <a:endParaRPr lang="en-US" dirty="0"/>
          </a:p>
        </p:txBody>
      </p:sp>
      <p:sp>
        <p:nvSpPr>
          <p:cNvPr id="4" name="Slide Number Placeholder 3"/>
          <p:cNvSpPr>
            <a:spLocks noGrp="1"/>
          </p:cNvSpPr>
          <p:nvPr>
            <p:ph type="sldNum" sz="quarter" idx="10"/>
          </p:nvPr>
        </p:nvSpPr>
        <p:spPr/>
        <p:txBody>
          <a:bodyPr/>
          <a:lstStyle/>
          <a:p>
            <a:fld id="{9C908DC6-76CC-4FA1-9A52-66A21BCC65C8}" type="slidenum">
              <a:rPr lang="en-US" smtClean="0"/>
              <a:pPr/>
              <a:t>7</a:t>
            </a:fld>
            <a:endParaRPr lang="en-US"/>
          </a:p>
        </p:txBody>
      </p:sp>
    </p:spTree>
    <p:extLst>
      <p:ext uri="{BB962C8B-B14F-4D97-AF65-F5344CB8AC3E}">
        <p14:creationId xmlns:p14="http://schemas.microsoft.com/office/powerpoint/2010/main" val="3086032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Set up each video with a brief look at the viewing questions. These are look-</a:t>
            </a:r>
            <a:r>
              <a:rPr lang="en-US" sz="1200" kern="1200" dirty="0" err="1">
                <a:solidFill>
                  <a:schemeClr val="tx1"/>
                </a:solidFill>
                <a:effectLst/>
                <a:latin typeface="+mn-lt"/>
                <a:ea typeface="+mn-ea"/>
                <a:cs typeface="+mn-cs"/>
              </a:rPr>
              <a:t>fors</a:t>
            </a:r>
            <a:r>
              <a:rPr lang="en-US" sz="1200" kern="1200" dirty="0">
                <a:solidFill>
                  <a:schemeClr val="tx1"/>
                </a:solidFill>
                <a:effectLst/>
                <a:latin typeface="+mn-lt"/>
                <a:ea typeface="+mn-ea"/>
                <a:cs typeface="+mn-cs"/>
              </a:rPr>
              <a:t> while viewing. Learners may want to jot down some notes during viewing. View the short clip, then provide 3 minutes of discussion time with a partner.</a:t>
            </a:r>
            <a:endParaRPr lang="en-US" dirty="0"/>
          </a:p>
          <a:p>
            <a:endParaRPr lang="en-US" dirty="0"/>
          </a:p>
          <a:p>
            <a:r>
              <a:rPr lang="en-US" dirty="0"/>
              <a:t>Video Embedded</a:t>
            </a:r>
          </a:p>
          <a:p>
            <a:r>
              <a:rPr lang="en-US" sz="1200" b="1" kern="1200" dirty="0">
                <a:solidFill>
                  <a:schemeClr val="tx1"/>
                </a:solidFill>
                <a:effectLst/>
                <a:latin typeface="+mn-lt"/>
                <a:ea typeface="+mn-ea"/>
                <a:cs typeface="+mn-cs"/>
              </a:rPr>
              <a:t>Types of Feedback for Students </a:t>
            </a:r>
            <a:r>
              <a:rPr lang="en-US" sz="1200" kern="1200" dirty="0">
                <a:solidFill>
                  <a:schemeClr val="tx1"/>
                </a:solidFill>
                <a:effectLst/>
                <a:latin typeface="+mn-lt"/>
                <a:ea typeface="+mn-ea"/>
                <a:cs typeface="+mn-cs"/>
              </a:rPr>
              <a:t>(Teacher Solutions)</a:t>
            </a:r>
          </a:p>
          <a:p>
            <a:r>
              <a:rPr lang="en-US" sz="1200" u="sng" kern="1200" dirty="0">
                <a:solidFill>
                  <a:schemeClr val="tx1"/>
                </a:solidFill>
                <a:effectLst/>
                <a:latin typeface="+mn-lt"/>
                <a:ea typeface="+mn-ea"/>
                <a:cs typeface="+mn-cs"/>
                <a:hlinkClick r:id="rId3"/>
              </a:rPr>
              <a:t>https://www.youtube.com/watch?v=m-_ZyUSq3Lg</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2:45 minutes</a:t>
            </a:r>
          </a:p>
          <a:p>
            <a:endParaRPr lang="en-US" dirty="0"/>
          </a:p>
          <a:p>
            <a:endParaRPr lang="en-US" dirty="0"/>
          </a:p>
        </p:txBody>
      </p:sp>
      <p:sp>
        <p:nvSpPr>
          <p:cNvPr id="4" name="Slide Number Placeholder 3"/>
          <p:cNvSpPr>
            <a:spLocks noGrp="1"/>
          </p:cNvSpPr>
          <p:nvPr>
            <p:ph type="sldNum" sz="quarter" idx="10"/>
          </p:nvPr>
        </p:nvSpPr>
        <p:spPr/>
        <p:txBody>
          <a:bodyPr/>
          <a:lstStyle/>
          <a:p>
            <a:fld id="{9C908DC6-76CC-4FA1-9A52-66A21BCC65C8}" type="slidenum">
              <a:rPr lang="en-US" smtClean="0"/>
              <a:pPr/>
              <a:t>8</a:t>
            </a:fld>
            <a:endParaRPr lang="en-US"/>
          </a:p>
        </p:txBody>
      </p:sp>
    </p:spTree>
    <p:extLst>
      <p:ext uri="{BB962C8B-B14F-4D97-AF65-F5344CB8AC3E}">
        <p14:creationId xmlns:p14="http://schemas.microsoft.com/office/powerpoint/2010/main" val="2267002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a longer video. Learners may want to view the clip in its entirety on their own later. This video is a bit longer than the other three. Review the questions, view, and provide 3 minutes to discuss.</a:t>
            </a:r>
            <a:endParaRPr lang="en-US"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Video not embedded.</a:t>
            </a:r>
            <a:r>
              <a:rPr lang="en-US" sz="1200" b="1" kern="1200" baseline="0" dirty="0">
                <a:solidFill>
                  <a:schemeClr val="tx1"/>
                </a:solidFill>
                <a:effectLst/>
                <a:latin typeface="+mn-lt"/>
                <a:ea typeface="+mn-ea"/>
                <a:cs typeface="+mn-cs"/>
              </a:rPr>
              <a:t> Link will start at 43.20 </a:t>
            </a:r>
            <a:endParaRPr lang="en-US"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The Classroom Experiment </a:t>
            </a:r>
            <a:r>
              <a:rPr lang="en-US" sz="1200" kern="1200" dirty="0">
                <a:solidFill>
                  <a:schemeClr val="tx1"/>
                </a:solidFill>
                <a:effectLst/>
                <a:latin typeface="+mn-lt"/>
                <a:ea typeface="+mn-ea"/>
                <a:cs typeface="+mn-cs"/>
              </a:rPr>
              <a:t>(Dylan Wiliam, Ep.1)</a:t>
            </a:r>
          </a:p>
          <a:p>
            <a:r>
              <a:rPr lang="en-US" sz="1200" kern="1200" dirty="0">
                <a:solidFill>
                  <a:schemeClr val="tx1"/>
                </a:solidFill>
                <a:effectLst/>
                <a:latin typeface="+mn-lt"/>
                <a:ea typeface="+mn-ea"/>
                <a:cs typeface="+mn-cs"/>
              </a:rPr>
              <a:t>https://youtu.be/J25d9aC1GZA?t=2601 </a:t>
            </a:r>
          </a:p>
          <a:p>
            <a:r>
              <a:rPr lang="en-US" sz="1200" kern="1200" dirty="0">
                <a:solidFill>
                  <a:schemeClr val="tx1"/>
                </a:solidFill>
                <a:effectLst/>
                <a:latin typeface="+mn-lt"/>
                <a:ea typeface="+mn-ea"/>
                <a:cs typeface="+mn-cs"/>
              </a:rPr>
              <a:t>59 minutes—start clip at 43:20 End clip at 50:06</a:t>
            </a:r>
          </a:p>
          <a:p>
            <a:endParaRPr lang="en-US" sz="1200" kern="1200" dirty="0">
              <a:solidFill>
                <a:schemeClr val="tx1"/>
              </a:solidFill>
              <a:effectLst/>
              <a:latin typeface="+mn-lt"/>
              <a:ea typeface="+mn-ea"/>
              <a:cs typeface="+mn-cs"/>
            </a:endParaRPr>
          </a:p>
          <a:p>
            <a:r>
              <a:rPr lang="en-US" dirty="0"/>
              <a:t>Read Question</a:t>
            </a:r>
          </a:p>
          <a:p>
            <a:r>
              <a:rPr lang="en-US" dirty="0"/>
              <a:t>3 minutes to Discuss</a:t>
            </a:r>
          </a:p>
          <a:p>
            <a:r>
              <a:rPr lang="en-US" dirty="0"/>
              <a:t>Attention</a:t>
            </a:r>
            <a:r>
              <a:rPr lang="en-US" baseline="0" dirty="0"/>
              <a:t> Grabber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dirty="0"/>
              <a:t>https://youtu.be/J25d9aC1GZA?t=2603</a:t>
            </a:r>
          </a:p>
        </p:txBody>
      </p:sp>
      <p:sp>
        <p:nvSpPr>
          <p:cNvPr id="4" name="Slide Number Placeholder 3"/>
          <p:cNvSpPr>
            <a:spLocks noGrp="1"/>
          </p:cNvSpPr>
          <p:nvPr>
            <p:ph type="sldNum" sz="quarter" idx="10"/>
          </p:nvPr>
        </p:nvSpPr>
        <p:spPr/>
        <p:txBody>
          <a:bodyPr/>
          <a:lstStyle/>
          <a:p>
            <a:fld id="{9C908DC6-76CC-4FA1-9A52-66A21BCC65C8}" type="slidenum">
              <a:rPr lang="en-US" smtClean="0"/>
              <a:pPr/>
              <a:t>9</a:t>
            </a:fld>
            <a:endParaRPr lang="en-US"/>
          </a:p>
        </p:txBody>
      </p:sp>
    </p:spTree>
    <p:extLst>
      <p:ext uri="{BB962C8B-B14F-4D97-AF65-F5344CB8AC3E}">
        <p14:creationId xmlns:p14="http://schemas.microsoft.com/office/powerpoint/2010/main" val="32331258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93776" y="344778"/>
            <a:ext cx="8257032" cy="769441"/>
          </a:xfrm>
        </p:spPr>
        <p:txBody>
          <a:bodyPr>
            <a:noAutofit/>
          </a:bodyPr>
          <a:lstStyle>
            <a:lvl1pPr algn="r">
              <a:defRPr sz="4400">
                <a:solidFill>
                  <a:schemeClr val="accent1"/>
                </a:solidFill>
                <a:latin typeface="Arial" panose="020B0604020202020204" pitchFamily="34" charset="0"/>
                <a:cs typeface="Arial" panose="020B0604020202020204" pitchFamily="34" charset="0"/>
              </a:defRPr>
            </a:lvl1pPr>
          </a:lstStyle>
          <a:p>
            <a:r>
              <a:rPr lang="en-US"/>
              <a:t>Presentation Title</a:t>
            </a:r>
          </a:p>
        </p:txBody>
      </p:sp>
      <p:sp>
        <p:nvSpPr>
          <p:cNvPr id="3" name="Subtitle 2"/>
          <p:cNvSpPr>
            <a:spLocks noGrp="1"/>
          </p:cNvSpPr>
          <p:nvPr>
            <p:ph type="subTitle" idx="1" hasCustomPrompt="1"/>
          </p:nvPr>
        </p:nvSpPr>
        <p:spPr>
          <a:xfrm>
            <a:off x="493776" y="978408"/>
            <a:ext cx="8257032" cy="1209164"/>
          </a:xfrm>
        </p:spPr>
        <p:txBody>
          <a:bodyPr>
            <a:normAutofit/>
          </a:bodyPr>
          <a:lstStyle>
            <a:lvl1pPr marL="0" indent="0" algn="r">
              <a:spcBef>
                <a:spcPts val="0"/>
              </a:spcBef>
              <a:buNone/>
              <a:defRPr sz="3000" b="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a:t>
            </a:r>
          </a:p>
          <a:p>
            <a:r>
              <a:rPr lang="en-US"/>
              <a:t>Presenter</a:t>
            </a:r>
          </a:p>
          <a:p>
            <a:r>
              <a:rPr lang="en-US"/>
              <a:t>Presenter</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CC36B983-BD64-874D-86F2-B549B79A397C}" type="datetimeFigureOut">
              <a:rPr lang="en-US" smtClean="0"/>
              <a:pPr/>
              <a:t>8/3/2018</a:t>
            </a:fld>
            <a:endParaRPr lang="en-US"/>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59753" y="5822576"/>
            <a:ext cx="3255647" cy="930185"/>
          </a:xfrm>
          <a:prstGeom prst="rect">
            <a:avLst/>
          </a:prstGeom>
          <a:solidFill>
            <a:schemeClr val="bg1"/>
          </a:solidFill>
        </p:spPr>
      </p:pic>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B0BF9025-D128-CC4B-B075-F0A35CC9F153}" type="slidenum">
              <a:rPr lang="en-US" smtClean="0"/>
              <a:pPr/>
              <a:t>‹#›</a:t>
            </a:fld>
            <a:endParaRPr lang="en-US"/>
          </a:p>
        </p:txBody>
      </p:sp>
      <p:sp>
        <p:nvSpPr>
          <p:cNvPr id="13" name="Text Placeholder 9"/>
          <p:cNvSpPr>
            <a:spLocks noGrp="1"/>
          </p:cNvSpPr>
          <p:nvPr>
            <p:ph type="body" sz="quarter" idx="13" hasCustomPrompt="1"/>
          </p:nvPr>
        </p:nvSpPr>
        <p:spPr>
          <a:xfrm>
            <a:off x="1387475" y="4733925"/>
            <a:ext cx="7299325" cy="967628"/>
          </a:xfrm>
        </p:spPr>
        <p:txBody>
          <a:bodyPr>
            <a:noAutofit/>
          </a:bodyPr>
          <a:lstStyle>
            <a:lvl1pPr marL="0" indent="0" algn="r">
              <a:spcBef>
                <a:spcPts val="0"/>
              </a:spcBef>
              <a:buNone/>
              <a:defRPr sz="2400" b="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Event Name</a:t>
            </a:r>
          </a:p>
          <a:p>
            <a:pPr lvl="0"/>
            <a:r>
              <a:rPr lang="en-US"/>
              <a:t>Date</a:t>
            </a:r>
          </a:p>
        </p:txBody>
      </p:sp>
    </p:spTree>
    <p:extLst>
      <p:ext uri="{BB962C8B-B14F-4D97-AF65-F5344CB8AC3E}">
        <p14:creationId xmlns:p14="http://schemas.microsoft.com/office/powerpoint/2010/main" val="3124779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59753" y="5822576"/>
            <a:ext cx="3255647" cy="930185"/>
          </a:xfrm>
          <a:prstGeom prst="rect">
            <a:avLst/>
          </a:prstGeom>
          <a:solidFill>
            <a:schemeClr val="bg1"/>
          </a:solidFill>
        </p:spPr>
      </p:pic>
      <p:sp>
        <p:nvSpPr>
          <p:cNvPr id="4" name="Date Placeholder 3"/>
          <p:cNvSpPr>
            <a:spLocks noGrp="1"/>
          </p:cNvSpPr>
          <p:nvPr>
            <p:ph type="dt" sz="half" idx="10"/>
          </p:nvPr>
        </p:nvSpPr>
        <p:spPr>
          <a:xfrm>
            <a:off x="457200" y="6356350"/>
            <a:ext cx="2133600" cy="365125"/>
          </a:xfrm>
          <a:prstGeom prst="rect">
            <a:avLst/>
          </a:prstGeom>
        </p:spPr>
        <p:txBody>
          <a:bodyPr/>
          <a:lstStyle/>
          <a:p>
            <a:fld id="{CC36B983-BD64-874D-86F2-B549B79A397C}" type="datetimeFigureOut">
              <a:rPr lang="en-US" smtClean="0"/>
              <a:pPr/>
              <a:t>8/3/2018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0BF9025-D128-CC4B-B075-F0A35CC9F153}" type="slidenum">
              <a:rPr lang="en-US" smtClean="0"/>
              <a:pPr/>
              <a:t>‹#›</a:t>
            </a:fld>
            <a:endParaRPr lang="en-US"/>
          </a:p>
        </p:txBody>
      </p:sp>
    </p:spTree>
    <p:extLst>
      <p:ext uri="{BB962C8B-B14F-4D97-AF65-F5344CB8AC3E}">
        <p14:creationId xmlns:p14="http://schemas.microsoft.com/office/powerpoint/2010/main" val="913308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59753" y="5822576"/>
            <a:ext cx="3255647" cy="930185"/>
          </a:xfrm>
          <a:prstGeom prst="rect">
            <a:avLst/>
          </a:prstGeom>
          <a:solidFill>
            <a:schemeClr val="bg1"/>
          </a:solidFill>
        </p:spPr>
      </p:pic>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C36B983-BD64-874D-86F2-B549B79A397C}" type="datetimeFigureOut">
              <a:rPr lang="en-US" smtClean="0"/>
              <a:pPr/>
              <a:t>8/3/2018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0BF9025-D128-CC4B-B075-F0A35CC9F153}" type="slidenum">
              <a:rPr lang="en-US" smtClean="0"/>
              <a:pPr/>
              <a:t>‹#›</a:t>
            </a:fld>
            <a:endParaRPr lang="en-US"/>
          </a:p>
        </p:txBody>
      </p:sp>
    </p:spTree>
    <p:extLst>
      <p:ext uri="{BB962C8B-B14F-4D97-AF65-F5344CB8AC3E}">
        <p14:creationId xmlns:p14="http://schemas.microsoft.com/office/powerpoint/2010/main" val="1488020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_Three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12383"/>
            <a:ext cx="2560320" cy="639762"/>
          </a:xfrm>
        </p:spPr>
        <p:txBody>
          <a:bodyPr anchor="b">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52145"/>
            <a:ext cx="2560320"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300318" y="1212383"/>
            <a:ext cx="2560320" cy="639762"/>
          </a:xfrm>
        </p:spPr>
        <p:txBody>
          <a:bodyPr anchor="b">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59753" y="5822576"/>
            <a:ext cx="3255647" cy="930185"/>
          </a:xfrm>
          <a:prstGeom prst="rect">
            <a:avLst/>
          </a:prstGeom>
          <a:solidFill>
            <a:schemeClr val="bg1"/>
          </a:solidFill>
        </p:spPr>
      </p:pic>
      <p:sp>
        <p:nvSpPr>
          <p:cNvPr id="6" name="Content Placeholder 5"/>
          <p:cNvSpPr>
            <a:spLocks noGrp="1"/>
          </p:cNvSpPr>
          <p:nvPr>
            <p:ph sz="quarter" idx="4"/>
          </p:nvPr>
        </p:nvSpPr>
        <p:spPr>
          <a:xfrm>
            <a:off x="3300318" y="1852145"/>
            <a:ext cx="2560320"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4"/>
          <p:cNvSpPr>
            <a:spLocks noGrp="1"/>
          </p:cNvSpPr>
          <p:nvPr>
            <p:ph type="body" sz="quarter" idx="10"/>
          </p:nvPr>
        </p:nvSpPr>
        <p:spPr>
          <a:xfrm>
            <a:off x="6126480" y="1212383"/>
            <a:ext cx="2560320" cy="639762"/>
          </a:xfrm>
        </p:spPr>
        <p:txBody>
          <a:bodyPr anchor="b">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p:cNvSpPr>
            <a:spLocks noGrp="1"/>
          </p:cNvSpPr>
          <p:nvPr>
            <p:ph sz="quarter" idx="11"/>
          </p:nvPr>
        </p:nvSpPr>
        <p:spPr>
          <a:xfrm>
            <a:off x="6126480" y="1852145"/>
            <a:ext cx="2560320"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7196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1956C94E-7F1A-4D0C-A30D-17958123ED45}"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D6AA-3B41-4035-8E9F-170068A5AA72}" type="slidenum">
              <a:rPr lang="en-US" smtClean="0"/>
              <a:t>‹#›</a:t>
            </a:fld>
            <a:endParaRPr lang="en-US"/>
          </a:p>
        </p:txBody>
      </p:sp>
    </p:spTree>
    <p:extLst>
      <p:ext uri="{BB962C8B-B14F-4D97-AF65-F5344CB8AC3E}">
        <p14:creationId xmlns:p14="http://schemas.microsoft.com/office/powerpoint/2010/main" val="3507358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1759"/>
            <a:ext cx="8229600" cy="626883"/>
          </a:xfrm>
        </p:spPr>
        <p:txBody>
          <a:bodyPr anchor="t" anchorCtr="0">
            <a:noAutofit/>
          </a:bodyPr>
          <a:lstStyle>
            <a:lvl1pPr algn="ctr" defTabSz="457200" rtl="0" eaLnBrk="1" latinLnBrk="0" hangingPunct="1">
              <a:spcBef>
                <a:spcPct val="0"/>
              </a:spcBef>
              <a:buNone/>
              <a:defRPr lang="en-US" sz="3200" kern="1200" dirty="0">
                <a:solidFill>
                  <a:schemeClr val="accent4"/>
                </a:solidFill>
                <a:latin typeface="Arial" panose="020B0604020202020204" pitchFamily="34" charset="0"/>
                <a:ea typeface="+mj-ea"/>
                <a:cs typeface="Arial" panose="020B0604020202020204" pitchFamily="34" charset="0"/>
              </a:defRPr>
            </a:lvl1pPr>
          </a:lstStyle>
          <a:p>
            <a:r>
              <a:rPr lang="en-US"/>
              <a:t>Click to edit Master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59753" y="5822576"/>
            <a:ext cx="3255647" cy="930185"/>
          </a:xfrm>
          <a:prstGeom prst="rect">
            <a:avLst/>
          </a:prstGeom>
          <a:solidFill>
            <a:schemeClr val="bg1"/>
          </a:solidFill>
        </p:spPr>
      </p:pic>
      <p:sp>
        <p:nvSpPr>
          <p:cNvPr id="3" name="Content Placeholder 2"/>
          <p:cNvSpPr>
            <a:spLocks noGrp="1"/>
          </p:cNvSpPr>
          <p:nvPr>
            <p:ph idx="1"/>
          </p:nvPr>
        </p:nvSpPr>
        <p:spPr>
          <a:xfrm>
            <a:off x="457200" y="1020650"/>
            <a:ext cx="8229600" cy="4929389"/>
          </a:xfrm>
        </p:spPr>
        <p:txBody>
          <a:bodyPr/>
          <a:lstStyle>
            <a:lvl1pPr marL="457200" indent="-457200" algn="l" defTabSz="457200" rtl="0" eaLnBrk="1" latinLnBrk="0" hangingPunct="1">
              <a:lnSpc>
                <a:spcPct val="90000"/>
              </a:lnSpc>
              <a:spcBef>
                <a:spcPts val="568"/>
              </a:spcBef>
              <a:buClr>
                <a:srgbClr val="299D37"/>
              </a:buClr>
              <a:buSzPct val="150000"/>
              <a:buFont typeface="Arial"/>
              <a:buChar char="•"/>
              <a:defRPr lang="en-US" sz="3200" kern="1200" dirty="0" smtClean="0">
                <a:solidFill>
                  <a:schemeClr val="tx1"/>
                </a:solidFill>
                <a:latin typeface="Arial" panose="020B0604020202020204" pitchFamily="34" charset="0"/>
                <a:ea typeface="+mn-ea"/>
                <a:cs typeface="Arial" panose="020B0604020202020204" pitchFamily="34" charset="0"/>
              </a:defRPr>
            </a:lvl1pPr>
            <a:lvl2pPr>
              <a:lnSpc>
                <a:spcPct val="90000"/>
              </a:lnSpc>
              <a:spcBef>
                <a:spcPts val="568"/>
              </a:spcBef>
              <a:defRPr>
                <a:solidFill>
                  <a:schemeClr val="tx1"/>
                </a:solidFill>
                <a:latin typeface="Arial" panose="020B0604020202020204" pitchFamily="34" charset="0"/>
                <a:cs typeface="Arial" panose="020B0604020202020204" pitchFamily="34" charset="0"/>
              </a:defRPr>
            </a:lvl2pPr>
            <a:lvl3pPr>
              <a:lnSpc>
                <a:spcPct val="90000"/>
              </a:lnSpc>
              <a:spcBef>
                <a:spcPts val="568"/>
              </a:spcBef>
              <a:defRPr>
                <a:solidFill>
                  <a:schemeClr val="tx1"/>
                </a:solidFill>
                <a:latin typeface="Arial" panose="020B0604020202020204" pitchFamily="34" charset="0"/>
                <a:cs typeface="Arial" panose="020B0604020202020204" pitchFamily="34" charset="0"/>
              </a:defRPr>
            </a:lvl3pPr>
            <a:lvl4pPr>
              <a:lnSpc>
                <a:spcPct val="90000"/>
              </a:lnSpc>
              <a:spcBef>
                <a:spcPts val="568"/>
              </a:spcBef>
              <a:defRPr>
                <a:solidFill>
                  <a:schemeClr val="tx1"/>
                </a:solidFill>
                <a:latin typeface="Arial" panose="020B0604020202020204" pitchFamily="34" charset="0"/>
                <a:cs typeface="Arial" panose="020B0604020202020204" pitchFamily="34" charset="0"/>
              </a:defRPr>
            </a:lvl4pPr>
            <a:lvl5pPr>
              <a:lnSpc>
                <a:spcPct val="90000"/>
              </a:lnSpc>
              <a:spcBef>
                <a:spcPts val="568"/>
              </a:spcBef>
              <a:defRPr>
                <a:solidFill>
                  <a:schemeClr val="tx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642100" y="6407150"/>
            <a:ext cx="2133600" cy="365125"/>
          </a:xfrm>
        </p:spPr>
        <p:txBody>
          <a:bodyPr/>
          <a:lstStyle>
            <a:lvl1pPr>
              <a:defRPr sz="900">
                <a:latin typeface="Arial" panose="020B0604020202020204" pitchFamily="34" charset="0"/>
                <a:cs typeface="Arial" panose="020B0604020202020204" pitchFamily="34" charset="0"/>
              </a:defRPr>
            </a:lvl1pPr>
          </a:lstStyle>
          <a:p>
            <a:r>
              <a:rPr lang="en-US"/>
              <a:t>Page </a:t>
            </a:r>
            <a:fld id="{8EE25981-F994-48C1-AACC-4E19E384D26C}" type="slidenum">
              <a:rPr lang="en-US" smtClean="0"/>
              <a:pPr/>
              <a:t>‹#›</a:t>
            </a:fld>
            <a:endParaRPr lang="en-US"/>
          </a:p>
        </p:txBody>
      </p:sp>
    </p:spTree>
    <p:extLst>
      <p:ext uri="{BB962C8B-B14F-4D97-AF65-F5344CB8AC3E}">
        <p14:creationId xmlns:p14="http://schemas.microsoft.com/office/powerpoint/2010/main" val="296055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Date Placeholder 3"/>
          <p:cNvSpPr>
            <a:spLocks noGrp="1"/>
          </p:cNvSpPr>
          <p:nvPr>
            <p:ph type="dt" sz="half" idx="10"/>
          </p:nvPr>
        </p:nvSpPr>
        <p:spPr>
          <a:xfrm>
            <a:off x="457200" y="6356350"/>
            <a:ext cx="2133600" cy="365125"/>
          </a:xfrm>
          <a:prstGeom prst="rect">
            <a:avLst/>
          </a:prstGeom>
        </p:spPr>
        <p:txBody>
          <a:bodyPr/>
          <a:lstStyle/>
          <a:p>
            <a:fld id="{CC36B983-BD64-874D-86F2-B549B79A397C}" type="datetimeFigureOut">
              <a:rPr lang="en-US" smtClean="0"/>
              <a:pPr/>
              <a:t>8/3/2018</a:t>
            </a:fld>
            <a:endParaRPr lang="en-US"/>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59753" y="5822576"/>
            <a:ext cx="3255647" cy="930185"/>
          </a:xfrm>
          <a:prstGeom prst="rect">
            <a:avLst/>
          </a:prstGeom>
          <a:solidFill>
            <a:schemeClr val="bg1"/>
          </a:solidFill>
        </p:spPr>
      </p:pic>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0BF9025-D128-CC4B-B075-F0A35CC9F153}" type="slidenum">
              <a:rPr lang="en-US" smtClean="0"/>
              <a:pPr/>
              <a:t>‹#›</a:t>
            </a:fld>
            <a:endParaRPr lang="en-US"/>
          </a:p>
        </p:txBody>
      </p:sp>
      <p:sp>
        <p:nvSpPr>
          <p:cNvPr id="8" name="Title 1"/>
          <p:cNvSpPr>
            <a:spLocks noGrp="1"/>
          </p:cNvSpPr>
          <p:nvPr>
            <p:ph type="ctrTitle"/>
          </p:nvPr>
        </p:nvSpPr>
        <p:spPr>
          <a:xfrm>
            <a:off x="749808" y="1261872"/>
            <a:ext cx="8110728" cy="672891"/>
          </a:xfrm>
        </p:spPr>
        <p:txBody>
          <a:bodyPr/>
          <a:lstStyle>
            <a:lvl1pPr algn="r">
              <a:defRPr sz="4000"/>
            </a:lvl1pPr>
          </a:lstStyle>
          <a:p>
            <a:r>
              <a:rPr lang="en-US"/>
              <a:t>Click to edit Master title style</a:t>
            </a:r>
          </a:p>
        </p:txBody>
      </p:sp>
      <p:sp>
        <p:nvSpPr>
          <p:cNvPr id="9" name="Subtitle 2"/>
          <p:cNvSpPr>
            <a:spLocks noGrp="1"/>
          </p:cNvSpPr>
          <p:nvPr>
            <p:ph type="subTitle" idx="1"/>
          </p:nvPr>
        </p:nvSpPr>
        <p:spPr>
          <a:xfrm>
            <a:off x="749808" y="1892808"/>
            <a:ext cx="8110728" cy="871373"/>
          </a:xfrm>
        </p:spPr>
        <p:txBody>
          <a:bodyPr>
            <a:normAutofit/>
          </a:bodyPr>
          <a:lstStyle>
            <a:lvl1pPr marL="0" indent="0" algn="r">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209341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C36B983-BD64-874D-86F2-B549B79A397C}" type="datetimeFigureOut">
              <a:rPr lang="en-US" smtClean="0"/>
              <a:pPr/>
              <a:t>8/3/2018</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59753" y="5822576"/>
            <a:ext cx="3255647" cy="930185"/>
          </a:xfrm>
          <a:prstGeom prst="rect">
            <a:avLst/>
          </a:prstGeom>
          <a:solidFill>
            <a:schemeClr val="bg1"/>
          </a:solidFill>
        </p:spPr>
      </p:pic>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0BF9025-D128-CC4B-B075-F0A35CC9F153}" type="slidenum">
              <a:rPr lang="en-US" smtClean="0"/>
              <a:pPr/>
              <a:t>‹#›</a:t>
            </a:fld>
            <a:endParaRPr lang="en-US"/>
          </a:p>
        </p:txBody>
      </p:sp>
    </p:spTree>
    <p:extLst>
      <p:ext uri="{BB962C8B-B14F-4D97-AF65-F5344CB8AC3E}">
        <p14:creationId xmlns:p14="http://schemas.microsoft.com/office/powerpoint/2010/main" val="370230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59753" y="5822576"/>
            <a:ext cx="3255647" cy="930185"/>
          </a:xfrm>
          <a:prstGeom prst="rect">
            <a:avLst/>
          </a:prstGeom>
          <a:solidFill>
            <a:schemeClr val="bg1"/>
          </a:solidFill>
        </p:spPr>
      </p:pic>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CC36B983-BD64-874D-86F2-B549B79A397C}" type="datetimeFigureOut">
              <a:rPr lang="en-US" smtClean="0"/>
              <a:pPr/>
              <a:t>8/3/2018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0BF9025-D128-CC4B-B075-F0A35CC9F153}" type="slidenum">
              <a:rPr lang="en-US" smtClean="0"/>
              <a:pPr/>
              <a:t>‹#›</a:t>
            </a:fld>
            <a:endParaRPr lang="en-US"/>
          </a:p>
        </p:txBody>
      </p:sp>
    </p:spTree>
    <p:extLst>
      <p:ext uri="{BB962C8B-B14F-4D97-AF65-F5344CB8AC3E}">
        <p14:creationId xmlns:p14="http://schemas.microsoft.com/office/powerpoint/2010/main" val="187174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CC36B983-BD64-874D-86F2-B549B79A397C}" type="datetimeFigureOut">
              <a:rPr lang="en-US" smtClean="0"/>
              <a:pPr/>
              <a:t>8/3/2018</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59753" y="5822576"/>
            <a:ext cx="3255647" cy="930185"/>
          </a:xfrm>
          <a:prstGeom prst="rect">
            <a:avLst/>
          </a:prstGeom>
          <a:solidFill>
            <a:schemeClr val="bg1"/>
          </a:solidFill>
        </p:spPr>
      </p:pic>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0BF9025-D128-CC4B-B075-F0A35CC9F153}" type="slidenum">
              <a:rPr lang="en-US" smtClean="0"/>
              <a:pPr/>
              <a:t>‹#›</a:t>
            </a:fld>
            <a:endParaRPr lang="en-US"/>
          </a:p>
        </p:txBody>
      </p:sp>
    </p:spTree>
    <p:extLst>
      <p:ext uri="{BB962C8B-B14F-4D97-AF65-F5344CB8AC3E}">
        <p14:creationId xmlns:p14="http://schemas.microsoft.com/office/powerpoint/2010/main" val="116071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C36B983-BD64-874D-86F2-B549B79A397C}" type="datetimeFigureOut">
              <a:rPr lang="en-US" smtClean="0"/>
              <a:pPr/>
              <a:t>8/3/2018</a:t>
            </a:fld>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59753" y="5822576"/>
            <a:ext cx="3255647" cy="930185"/>
          </a:xfrm>
          <a:prstGeom prst="rect">
            <a:avLst/>
          </a:prstGeom>
          <a:solidFill>
            <a:schemeClr val="bg1"/>
          </a:solidFill>
        </p:spPr>
      </p:pic>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0BF9025-D128-CC4B-B075-F0A35CC9F153}" type="slidenum">
              <a:rPr lang="en-US" smtClean="0"/>
              <a:pPr/>
              <a:t>‹#›</a:t>
            </a:fld>
            <a:endParaRPr lang="en-US"/>
          </a:p>
        </p:txBody>
      </p:sp>
    </p:spTree>
    <p:extLst>
      <p:ext uri="{BB962C8B-B14F-4D97-AF65-F5344CB8AC3E}">
        <p14:creationId xmlns:p14="http://schemas.microsoft.com/office/powerpoint/2010/main" val="381815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59753" y="5822576"/>
            <a:ext cx="3255647" cy="930185"/>
          </a:xfrm>
          <a:prstGeom prst="rect">
            <a:avLst/>
          </a:prstGeom>
          <a:solidFill>
            <a:schemeClr val="bg1"/>
          </a:solidFill>
        </p:spPr>
      </p:pic>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C36B983-BD64-874D-86F2-B549B79A397C}" type="datetimeFigureOut">
              <a:rPr lang="en-US" smtClean="0"/>
              <a:pPr/>
              <a:t>8/3/2018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0BF9025-D128-CC4B-B075-F0A35CC9F153}" type="slidenum">
              <a:rPr lang="en-US" smtClean="0"/>
              <a:pPr/>
              <a:t>‹#›</a:t>
            </a:fld>
            <a:endParaRPr lang="en-US"/>
          </a:p>
        </p:txBody>
      </p:sp>
    </p:spTree>
    <p:extLst>
      <p:ext uri="{BB962C8B-B14F-4D97-AF65-F5344CB8AC3E}">
        <p14:creationId xmlns:p14="http://schemas.microsoft.com/office/powerpoint/2010/main" val="314074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59753" y="5822576"/>
            <a:ext cx="3255647" cy="930185"/>
          </a:xfrm>
          <a:prstGeom prst="rect">
            <a:avLst/>
          </a:prstGeom>
          <a:solidFill>
            <a:schemeClr val="bg1"/>
          </a:solidFill>
        </p:spPr>
      </p:pic>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C36B983-BD64-874D-86F2-B549B79A397C}" type="datetimeFigureOut">
              <a:rPr lang="en-US" smtClean="0"/>
              <a:pPr/>
              <a:t>8/3/2018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0BF9025-D128-CC4B-B075-F0A35CC9F153}" type="slidenum">
              <a:rPr lang="en-US" smtClean="0"/>
              <a:pPr/>
              <a:t>‹#›</a:t>
            </a:fld>
            <a:endParaRPr lang="en-US"/>
          </a:p>
        </p:txBody>
      </p:sp>
    </p:spTree>
    <p:extLst>
      <p:ext uri="{BB962C8B-B14F-4D97-AF65-F5344CB8AC3E}">
        <p14:creationId xmlns:p14="http://schemas.microsoft.com/office/powerpoint/2010/main" val="33683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101130_Smarter_PPT_v5r12.jp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t" anchorCtr="0">
            <a:noAutofit/>
          </a:bodyPr>
          <a:lstStyle/>
          <a:p>
            <a:r>
              <a:rPr lang="en-US"/>
              <a:t>Click to edit Master title style</a:t>
            </a:r>
          </a:p>
        </p:txBody>
      </p:sp>
      <p:pic>
        <p:nvPicPr>
          <p:cNvPr id="8" name="Picture 7"/>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5659753" y="5822576"/>
            <a:ext cx="3255647" cy="930185"/>
          </a:xfrm>
          <a:prstGeom prst="rect">
            <a:avLst/>
          </a:prstGeom>
          <a:solidFill>
            <a:schemeClr val="bg1"/>
          </a:solidFill>
        </p:spPr>
      </p:pic>
      <p:sp>
        <p:nvSpPr>
          <p:cNvPr id="3" name="Text Placeholder 2"/>
          <p:cNvSpPr>
            <a:spLocks noGrp="1"/>
          </p:cNvSpPr>
          <p:nvPr>
            <p:ph type="body" idx="1"/>
          </p:nvPr>
        </p:nvSpPr>
        <p:spPr>
          <a:xfrm>
            <a:off x="457200" y="1600200"/>
            <a:ext cx="8229600" cy="4208929"/>
          </a:xfrm>
          <a:prstGeom prst="rect">
            <a:avLst/>
          </a:prstGeom>
        </p:spPr>
        <p:txBody>
          <a:bodyPr vert="horz" lIns="91440" tIns="45720" rIns="91440" bIns="45720" rtlCol="0">
            <a:normAutofit/>
          </a:bodyPr>
          <a:lstStyle/>
          <a:p>
            <a:pPr marL="457200" lvl="0" indent="-457200" algn="l" defTabSz="457200" rtl="0" eaLnBrk="1" latinLnBrk="0" hangingPunct="1">
              <a:spcBef>
                <a:spcPct val="20000"/>
              </a:spcBef>
              <a:buClr>
                <a:srgbClr val="299D37"/>
              </a:buClr>
              <a:buSzPct val="150000"/>
              <a:buFont typeface="Arial"/>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F9025-D128-CC4B-B075-F0A35CC9F153}" type="slidenum">
              <a:rPr lang="en-US" smtClean="0"/>
              <a:pPr/>
              <a:t>‹#›</a:t>
            </a:fld>
            <a:endParaRPr lang="en-US"/>
          </a:p>
        </p:txBody>
      </p:sp>
    </p:spTree>
    <p:extLst>
      <p:ext uri="{BB962C8B-B14F-4D97-AF65-F5344CB8AC3E}">
        <p14:creationId xmlns:p14="http://schemas.microsoft.com/office/powerpoint/2010/main" val="380890751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6" r:id="rId12"/>
    <p:sldLayoutId id="2147483857" r:id="rId13"/>
  </p:sldLayoutIdLst>
  <p:txStyles>
    <p:titleStyle>
      <a:lvl1pPr algn="ctr" defTabSz="457200" rtl="0" eaLnBrk="1" latinLnBrk="0" hangingPunct="1">
        <a:spcBef>
          <a:spcPct val="0"/>
        </a:spcBef>
        <a:buNone/>
        <a:defRPr lang="en-US" sz="3200" b="1" kern="1200" dirty="0">
          <a:solidFill>
            <a:schemeClr val="accent4"/>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lnSpc>
          <a:spcPct val="90000"/>
        </a:lnSpc>
        <a:spcBef>
          <a:spcPts val="568"/>
        </a:spcBef>
        <a:buClr>
          <a:schemeClr val="accent1"/>
        </a:buClr>
        <a:buSzPct val="125000"/>
        <a:buFont typeface="Arial"/>
        <a:buChar char="•"/>
        <a:defRPr lang="en-US" sz="3200" kern="1200" dirty="0" smtClean="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lnSpc>
          <a:spcPct val="90000"/>
        </a:lnSpc>
        <a:spcBef>
          <a:spcPts val="568"/>
        </a:spcBef>
        <a:buFont typeface="Arial"/>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lnSpc>
          <a:spcPct val="90000"/>
        </a:lnSpc>
        <a:spcBef>
          <a:spcPts val="568"/>
        </a:spcBef>
        <a:buFont typeface="Arial"/>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lnSpc>
          <a:spcPct val="90000"/>
        </a:lnSpc>
        <a:spcBef>
          <a:spcPts val="568"/>
        </a:spcBef>
        <a:buFont typeface="Arial"/>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lnSpc>
          <a:spcPct val="90000"/>
        </a:lnSpc>
        <a:spcBef>
          <a:spcPts val="568"/>
        </a:spcBef>
        <a:buFont typeface="Arial"/>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ideo" Target="https://www.youtube.com/embed/MzDuiqaGqAY"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ideo" Target="https://www.youtube.com/embed/S770g-LULFY" TargetMode="Externa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ideo" Target="https://www.youtube.com/embed/m-_ZyUSq3Lg" TargetMode="Externa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s://youtu.be/J25d9aC1GZA?t=260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3834" y="2993857"/>
            <a:ext cx="8318500" cy="1689956"/>
          </a:xfrm>
        </p:spPr>
        <p:txBody>
          <a:bodyPr>
            <a:noAutofit/>
          </a:bodyPr>
          <a:lstStyle/>
          <a:p>
            <a:r>
              <a:rPr lang="en-US" sz="6600" dirty="0" smtClean="0"/>
              <a:t>Focus on </a:t>
            </a:r>
            <a:r>
              <a:rPr lang="en-US" sz="6600" dirty="0"/>
              <a:t>Feedback</a:t>
            </a:r>
            <a:endParaRPr lang="en-US" sz="3600" dirty="0"/>
          </a:p>
        </p:txBody>
      </p:sp>
      <p:sp>
        <p:nvSpPr>
          <p:cNvPr id="3" name="Subtitle 2"/>
          <p:cNvSpPr>
            <a:spLocks noGrp="1"/>
          </p:cNvSpPr>
          <p:nvPr>
            <p:ph type="subTitle" idx="1"/>
          </p:nvPr>
        </p:nvSpPr>
        <p:spPr>
          <a:xfrm>
            <a:off x="655608" y="4720982"/>
            <a:ext cx="8156726" cy="1308221"/>
          </a:xfrm>
        </p:spPr>
        <p:txBody>
          <a:bodyPr>
            <a:normAutofit/>
          </a:bodyPr>
          <a:lstStyle/>
          <a:p>
            <a:r>
              <a:rPr lang="en-US" sz="2400" dirty="0" smtClean="0"/>
              <a:t>Providing Feedback to </a:t>
            </a:r>
            <a:r>
              <a:rPr lang="en-US" sz="2400" b="1" dirty="0"/>
              <a:t>Students</a:t>
            </a:r>
            <a:r>
              <a:rPr lang="en-US" sz="2400" dirty="0"/>
              <a:t> and </a:t>
            </a:r>
            <a:r>
              <a:rPr lang="en-US" sz="2400" dirty="0" smtClean="0"/>
              <a:t>to </a:t>
            </a:r>
            <a:r>
              <a:rPr lang="en-US" sz="2400" b="1" dirty="0"/>
              <a:t>Each Other</a:t>
            </a:r>
          </a:p>
        </p:txBody>
      </p:sp>
      <p:pic>
        <p:nvPicPr>
          <p:cNvPr id="4" name="Picture 3"/>
          <p:cNvPicPr>
            <a:picLocks noChangeAspect="1"/>
          </p:cNvPicPr>
          <p:nvPr/>
        </p:nvPicPr>
        <p:blipFill>
          <a:blip r:embed="rId3"/>
          <a:stretch>
            <a:fillRect/>
          </a:stretch>
        </p:blipFill>
        <p:spPr>
          <a:xfrm>
            <a:off x="1997010" y="173765"/>
            <a:ext cx="5312148" cy="3529919"/>
          </a:xfrm>
          <a:prstGeom prst="rect">
            <a:avLst/>
          </a:prstGeom>
        </p:spPr>
      </p:pic>
      <p:sp>
        <p:nvSpPr>
          <p:cNvPr id="5" name="Rectangle 4"/>
          <p:cNvSpPr/>
          <p:nvPr/>
        </p:nvSpPr>
        <p:spPr>
          <a:xfrm>
            <a:off x="849434" y="173765"/>
            <a:ext cx="3170285" cy="1569660"/>
          </a:xfrm>
          <a:prstGeom prst="rect">
            <a:avLst/>
          </a:prstGeom>
          <a:noFill/>
        </p:spPr>
        <p:txBody>
          <a:bodyPr wrap="square" lIns="91440" tIns="45720" rIns="91440" bIns="45720">
            <a:spAutoFit/>
          </a:bodyPr>
          <a:lstStyle/>
          <a:p>
            <a:pPr algn="ctr"/>
            <a:r>
              <a:rPr lang="en-US" sz="4800" b="1" cap="none" spc="0" dirty="0">
                <a:ln w="0"/>
                <a:solidFill>
                  <a:schemeClr val="accent1"/>
                </a:solidFill>
                <a:effectLst>
                  <a:outerShdw blurRad="38100" dist="25400" dir="5400000" algn="ctr" rotWithShape="0">
                    <a:srgbClr val="6E747A">
                      <a:alpha val="43000"/>
                    </a:srgbClr>
                  </a:outerShdw>
                </a:effectLst>
                <a:latin typeface="Freestyle Script" panose="030804020302050B0404" pitchFamily="66" charset="0"/>
              </a:rPr>
              <a:t>Professional </a:t>
            </a:r>
          </a:p>
          <a:p>
            <a:pPr algn="ctr"/>
            <a:r>
              <a:rPr lang="en-US" sz="4800" b="1" cap="none" spc="0" dirty="0">
                <a:ln w="0"/>
                <a:solidFill>
                  <a:schemeClr val="accent1"/>
                </a:solidFill>
                <a:effectLst>
                  <a:outerShdw blurRad="38100" dist="25400" dir="5400000" algn="ctr" rotWithShape="0">
                    <a:srgbClr val="6E747A">
                      <a:alpha val="43000"/>
                    </a:srgbClr>
                  </a:outerShdw>
                </a:effectLst>
                <a:latin typeface="Freestyle Script" panose="030804020302050B0404" pitchFamily="66" charset="0"/>
              </a:rPr>
              <a:t>Learning</a:t>
            </a:r>
          </a:p>
        </p:txBody>
      </p:sp>
    </p:spTree>
    <p:extLst>
      <p:ext uri="{BB962C8B-B14F-4D97-AF65-F5344CB8AC3E}">
        <p14:creationId xmlns:p14="http://schemas.microsoft.com/office/powerpoint/2010/main" val="3831044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 y="1"/>
            <a:ext cx="1644160" cy="1696149"/>
          </a:xfrm>
          <a:prstGeom prst="rect">
            <a:avLst/>
          </a:prstGeom>
        </p:spPr>
      </p:pic>
      <p:sp>
        <p:nvSpPr>
          <p:cNvPr id="2" name="Title 1"/>
          <p:cNvSpPr>
            <a:spLocks noGrp="1"/>
          </p:cNvSpPr>
          <p:nvPr>
            <p:ph type="ctrTitle"/>
          </p:nvPr>
        </p:nvSpPr>
        <p:spPr>
          <a:xfrm>
            <a:off x="973016" y="1"/>
            <a:ext cx="6858000" cy="2387600"/>
          </a:xfrm>
        </p:spPr>
        <p:txBody>
          <a:bodyPr>
            <a:normAutofit fontScale="90000"/>
          </a:bodyPr>
          <a:lstStyle/>
          <a:p>
            <a:r>
              <a:rPr lang="en-US" sz="6000" dirty="0"/>
              <a:t>Review </a:t>
            </a:r>
            <a:br>
              <a:rPr lang="en-US" sz="6000" dirty="0"/>
            </a:br>
            <a:r>
              <a:rPr lang="en-US" sz="6000" dirty="0"/>
              <a:t>Success Criteria</a:t>
            </a:r>
            <a:r>
              <a:rPr lang="en-US" dirty="0"/>
              <a:t/>
            </a:r>
            <a:br>
              <a:rPr lang="en-US" dirty="0"/>
            </a:br>
            <a:endParaRPr lang="en-US" sz="3600" dirty="0"/>
          </a:p>
        </p:txBody>
      </p:sp>
      <p:sp>
        <p:nvSpPr>
          <p:cNvPr id="3" name="Subtitle 2"/>
          <p:cNvSpPr>
            <a:spLocks noGrp="1"/>
          </p:cNvSpPr>
          <p:nvPr>
            <p:ph type="subTitle" idx="1"/>
          </p:nvPr>
        </p:nvSpPr>
        <p:spPr>
          <a:xfrm>
            <a:off x="822082" y="2012950"/>
            <a:ext cx="7842739" cy="3797300"/>
          </a:xfrm>
        </p:spPr>
        <p:txBody>
          <a:bodyPr>
            <a:normAutofit/>
          </a:bodyPr>
          <a:lstStyle/>
          <a:p>
            <a:pPr marL="457200" indent="-457200" algn="l">
              <a:buFont typeface="+mj-lt"/>
              <a:buAutoNum type="arabicPeriod"/>
            </a:pPr>
            <a:endParaRPr lang="en-US" sz="2000" b="1" dirty="0">
              <a:solidFill>
                <a:schemeClr val="tx1">
                  <a:lumMod val="75000"/>
                </a:schemeClr>
              </a:solidFill>
            </a:endParaRPr>
          </a:p>
          <a:p>
            <a:pPr lvl="0"/>
            <a:r>
              <a:rPr lang="en-US" sz="2000" b="1" i="1" dirty="0">
                <a:solidFill>
                  <a:schemeClr val="accent1"/>
                </a:solidFill>
              </a:rPr>
              <a:t>Explain </a:t>
            </a:r>
            <a:r>
              <a:rPr lang="en-US" sz="2000" b="1" dirty="0">
                <a:solidFill>
                  <a:schemeClr val="accent1"/>
                </a:solidFill>
              </a:rPr>
              <a:t>the different types of feedback</a:t>
            </a:r>
            <a:r>
              <a:rPr lang="en-US" dirty="0"/>
              <a:t> (e.g. evaluative, task, process, self-regulation, ego-based, and descriptive feedback).</a:t>
            </a:r>
          </a:p>
          <a:p>
            <a:pPr marL="457200" indent="-457200" algn="l">
              <a:buFont typeface="+mj-lt"/>
              <a:buAutoNum type="arabicPeriod"/>
            </a:pPr>
            <a:endParaRPr lang="en-US" sz="2000" dirty="0"/>
          </a:p>
          <a:p>
            <a:pPr marL="457200" lvl="0" indent="-457200" algn="l">
              <a:buFont typeface="+mj-lt"/>
              <a:buAutoNum type="arabicPeriod"/>
            </a:pPr>
            <a:r>
              <a:rPr lang="en-US" sz="2000" b="1" i="1" dirty="0">
                <a:solidFill>
                  <a:schemeClr val="accent1"/>
                </a:solidFill>
              </a:rPr>
              <a:t>Apply </a:t>
            </a:r>
            <a:r>
              <a:rPr lang="en-US" sz="2000" dirty="0"/>
              <a:t>understanding of the different types of feedback into teacher practice </a:t>
            </a:r>
            <a:r>
              <a:rPr lang="en-US" sz="2000" b="1" dirty="0">
                <a:solidFill>
                  <a:schemeClr val="accent1"/>
                </a:solidFill>
              </a:rPr>
              <a:t>with</a:t>
            </a:r>
            <a:r>
              <a:rPr lang="en-US" sz="2000" dirty="0"/>
              <a:t> students and </a:t>
            </a:r>
            <a:r>
              <a:rPr lang="en-US" sz="2000" b="1" dirty="0">
                <a:solidFill>
                  <a:schemeClr val="accent1"/>
                </a:solidFill>
              </a:rPr>
              <a:t>colleagues</a:t>
            </a:r>
            <a:r>
              <a:rPr lang="en-US" sz="2000" dirty="0"/>
              <a:t>.</a:t>
            </a:r>
          </a:p>
        </p:txBody>
      </p:sp>
      <p:pic>
        <p:nvPicPr>
          <p:cNvPr id="8" name="Picture 7"/>
          <p:cNvPicPr>
            <a:picLocks noChangeAspect="1"/>
          </p:cNvPicPr>
          <p:nvPr/>
        </p:nvPicPr>
        <p:blipFill>
          <a:blip r:embed="rId3"/>
          <a:stretch>
            <a:fillRect/>
          </a:stretch>
        </p:blipFill>
        <p:spPr>
          <a:xfrm>
            <a:off x="7499840" y="-8173"/>
            <a:ext cx="1644160" cy="1696149"/>
          </a:xfrm>
          <a:prstGeom prst="rect">
            <a:avLst/>
          </a:prstGeom>
        </p:spPr>
      </p:pic>
    </p:spTree>
    <p:extLst>
      <p:ext uri="{BB962C8B-B14F-4D97-AF65-F5344CB8AC3E}">
        <p14:creationId xmlns:p14="http://schemas.microsoft.com/office/powerpoint/2010/main" val="184578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3834" y="2993857"/>
            <a:ext cx="8318500" cy="1689956"/>
          </a:xfrm>
        </p:spPr>
        <p:txBody>
          <a:bodyPr>
            <a:noAutofit/>
          </a:bodyPr>
          <a:lstStyle/>
          <a:p>
            <a:r>
              <a:rPr lang="en-US" sz="4400" dirty="0"/>
              <a:t>Focus on Feedback</a:t>
            </a:r>
            <a:endParaRPr lang="en-US" sz="2000" dirty="0"/>
          </a:p>
        </p:txBody>
      </p:sp>
      <p:pic>
        <p:nvPicPr>
          <p:cNvPr id="4" name="Picture 3"/>
          <p:cNvPicPr>
            <a:picLocks noChangeAspect="1"/>
          </p:cNvPicPr>
          <p:nvPr/>
        </p:nvPicPr>
        <p:blipFill>
          <a:blip r:embed="rId3"/>
          <a:stretch>
            <a:fillRect/>
          </a:stretch>
        </p:blipFill>
        <p:spPr>
          <a:xfrm>
            <a:off x="1997010" y="173765"/>
            <a:ext cx="5312148" cy="3529919"/>
          </a:xfrm>
          <a:prstGeom prst="rect">
            <a:avLst/>
          </a:prstGeom>
        </p:spPr>
      </p:pic>
      <p:sp>
        <p:nvSpPr>
          <p:cNvPr id="5" name="Rectangle 4"/>
          <p:cNvSpPr/>
          <p:nvPr/>
        </p:nvSpPr>
        <p:spPr>
          <a:xfrm>
            <a:off x="849434" y="173765"/>
            <a:ext cx="3170285" cy="1569660"/>
          </a:xfrm>
          <a:prstGeom prst="rect">
            <a:avLst/>
          </a:prstGeom>
          <a:noFill/>
        </p:spPr>
        <p:txBody>
          <a:bodyPr wrap="square" lIns="91440" tIns="45720" rIns="91440" bIns="45720">
            <a:spAutoFit/>
          </a:bodyPr>
          <a:lstStyle/>
          <a:p>
            <a:pPr algn="ctr"/>
            <a:r>
              <a:rPr lang="en-US" sz="4800" b="1" cap="none" spc="0" dirty="0">
                <a:ln w="0"/>
                <a:solidFill>
                  <a:schemeClr val="accent1"/>
                </a:solidFill>
                <a:effectLst>
                  <a:outerShdw blurRad="38100" dist="25400" dir="5400000" algn="ctr" rotWithShape="0">
                    <a:srgbClr val="6E747A">
                      <a:alpha val="43000"/>
                    </a:srgbClr>
                  </a:outerShdw>
                </a:effectLst>
                <a:latin typeface="Freestyle Script" panose="030804020302050B0404" pitchFamily="66" charset="0"/>
              </a:rPr>
              <a:t>Professional </a:t>
            </a:r>
          </a:p>
          <a:p>
            <a:pPr algn="ctr"/>
            <a:r>
              <a:rPr lang="en-US" sz="4800" b="1" cap="none" spc="0" dirty="0">
                <a:ln w="0"/>
                <a:solidFill>
                  <a:schemeClr val="accent1"/>
                </a:solidFill>
                <a:effectLst>
                  <a:outerShdw blurRad="38100" dist="25400" dir="5400000" algn="ctr" rotWithShape="0">
                    <a:srgbClr val="6E747A">
                      <a:alpha val="43000"/>
                    </a:srgbClr>
                  </a:outerShdw>
                </a:effectLst>
                <a:latin typeface="Freestyle Script" panose="030804020302050B0404" pitchFamily="66" charset="0"/>
              </a:rPr>
              <a:t>Learning</a:t>
            </a:r>
          </a:p>
        </p:txBody>
      </p:sp>
      <p:sp>
        <p:nvSpPr>
          <p:cNvPr id="7" name="Rectangle 6">
            <a:extLst>
              <a:ext uri="{FF2B5EF4-FFF2-40B4-BE49-F238E27FC236}">
                <a16:creationId xmlns:a16="http://schemas.microsoft.com/office/drawing/2014/main" id="{B0379622-F318-466C-B6F1-70B80C4F5460}"/>
              </a:ext>
            </a:extLst>
          </p:cNvPr>
          <p:cNvSpPr/>
          <p:nvPr/>
        </p:nvSpPr>
        <p:spPr>
          <a:xfrm>
            <a:off x="1587212" y="4683813"/>
            <a:ext cx="6172200" cy="1087935"/>
          </a:xfrm>
          <a:prstGeom prst="rect">
            <a:avLst/>
          </a:prstGeom>
          <a:solidFill>
            <a:schemeClr val="bg2">
              <a:lumMod val="75000"/>
            </a:schemeClr>
          </a:solidFill>
          <a:ln w="28575"/>
          <a:effectLst>
            <a:innerShdw blurRad="63500" dist="50800" dir="135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350" dirty="0"/>
          </a:p>
          <a:p>
            <a:pPr algn="ctr"/>
            <a:endParaRPr lang="en-US" sz="1350" dirty="0"/>
          </a:p>
          <a:p>
            <a:pPr algn="ctr"/>
            <a:endParaRPr lang="en-US" sz="1350" dirty="0"/>
          </a:p>
          <a:p>
            <a:pPr algn="ctr"/>
            <a:r>
              <a:rPr lang="en-US" sz="1350" dirty="0"/>
              <a:t>  </a:t>
            </a:r>
          </a:p>
          <a:p>
            <a:pPr algn="ctr"/>
            <a:r>
              <a:rPr lang="en-US" sz="1350" b="1" dirty="0">
                <a:solidFill>
                  <a:schemeClr val="bg1"/>
                </a:solidFill>
              </a:rPr>
              <a:t>		       		     1 minutes						2 minutes</a:t>
            </a:r>
          </a:p>
        </p:txBody>
      </p:sp>
      <p:sp>
        <p:nvSpPr>
          <p:cNvPr id="8" name="Rectangle 7">
            <a:extLst>
              <a:ext uri="{FF2B5EF4-FFF2-40B4-BE49-F238E27FC236}">
                <a16:creationId xmlns:a16="http://schemas.microsoft.com/office/drawing/2014/main" id="{9C50E787-5792-4A8F-8D48-F90BCEEE0A41}"/>
              </a:ext>
            </a:extLst>
          </p:cNvPr>
          <p:cNvSpPr/>
          <p:nvPr/>
        </p:nvSpPr>
        <p:spPr>
          <a:xfrm>
            <a:off x="1406237" y="4636188"/>
            <a:ext cx="6143625" cy="752475"/>
          </a:xfrm>
          <a:prstGeom prst="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6877A5FC-237D-435D-A3C3-4782EAD78BEF}"/>
              </a:ext>
            </a:extLst>
          </p:cNvPr>
          <p:cNvSpPr/>
          <p:nvPr/>
        </p:nvSpPr>
        <p:spPr>
          <a:xfrm>
            <a:off x="1444337" y="4683813"/>
            <a:ext cx="610552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16373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20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79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 y="1"/>
            <a:ext cx="1644160" cy="1696149"/>
          </a:xfrm>
          <a:prstGeom prst="rect">
            <a:avLst/>
          </a:prstGeom>
        </p:spPr>
      </p:pic>
      <p:sp>
        <p:nvSpPr>
          <p:cNvPr id="2" name="Title 1"/>
          <p:cNvSpPr>
            <a:spLocks noGrp="1"/>
          </p:cNvSpPr>
          <p:nvPr>
            <p:ph type="ctrTitle"/>
          </p:nvPr>
        </p:nvSpPr>
        <p:spPr>
          <a:xfrm>
            <a:off x="973016" y="1"/>
            <a:ext cx="6858000" cy="2387600"/>
          </a:xfrm>
        </p:spPr>
        <p:txBody>
          <a:bodyPr>
            <a:normAutofit fontScale="90000"/>
          </a:bodyPr>
          <a:lstStyle/>
          <a:p>
            <a:r>
              <a:rPr lang="en-US" sz="6000" dirty="0"/>
              <a:t>Clarify Intended Learning</a:t>
            </a:r>
            <a:r>
              <a:rPr lang="en-US" dirty="0"/>
              <a:t/>
            </a:r>
            <a:br>
              <a:rPr lang="en-US" dirty="0"/>
            </a:br>
            <a:endParaRPr lang="en-US" sz="3600" dirty="0"/>
          </a:p>
        </p:txBody>
      </p:sp>
      <p:sp>
        <p:nvSpPr>
          <p:cNvPr id="3" name="Subtitle 2"/>
          <p:cNvSpPr>
            <a:spLocks noGrp="1"/>
          </p:cNvSpPr>
          <p:nvPr>
            <p:ph type="subTitle" idx="1"/>
          </p:nvPr>
        </p:nvSpPr>
        <p:spPr>
          <a:xfrm>
            <a:off x="822082" y="2012950"/>
            <a:ext cx="7842739" cy="3797300"/>
          </a:xfrm>
        </p:spPr>
        <p:txBody>
          <a:bodyPr>
            <a:normAutofit/>
          </a:bodyPr>
          <a:lstStyle/>
          <a:p>
            <a:pPr algn="l"/>
            <a:r>
              <a:rPr lang="en-US" sz="2000" b="1" dirty="0">
                <a:solidFill>
                  <a:schemeClr val="tx1">
                    <a:lumMod val="75000"/>
                  </a:schemeClr>
                </a:solidFill>
              </a:rPr>
              <a:t>Learning Goal: </a:t>
            </a:r>
          </a:p>
          <a:p>
            <a:pPr lvl="0" algn="l"/>
            <a:r>
              <a:rPr lang="en-US" sz="2000" dirty="0"/>
              <a:t>Participants will develop and/or deepen their understanding of the types of feedback we give and receive as educators.</a:t>
            </a:r>
          </a:p>
          <a:p>
            <a:pPr algn="l"/>
            <a:endParaRPr lang="en-US" sz="2000" b="1" dirty="0">
              <a:solidFill>
                <a:schemeClr val="tx1">
                  <a:lumMod val="75000"/>
                </a:schemeClr>
              </a:solidFill>
            </a:endParaRPr>
          </a:p>
          <a:p>
            <a:pPr algn="l"/>
            <a:r>
              <a:rPr lang="en-US" sz="2000" b="1" dirty="0">
                <a:solidFill>
                  <a:schemeClr val="tx1">
                    <a:lumMod val="75000"/>
                  </a:schemeClr>
                </a:solidFill>
              </a:rPr>
              <a:t>Success Criteria</a:t>
            </a:r>
            <a:r>
              <a:rPr lang="en-US" sz="2000" dirty="0">
                <a:solidFill>
                  <a:schemeClr val="tx1">
                    <a:lumMod val="75000"/>
                  </a:schemeClr>
                </a:solidFill>
              </a:rPr>
              <a:t>: </a:t>
            </a:r>
            <a:r>
              <a:rPr lang="en-US" sz="2000" dirty="0"/>
              <a:t> </a:t>
            </a:r>
          </a:p>
          <a:p>
            <a:pPr marL="457200" marR="0" lvl="0" indent="-457200" algn="l">
              <a:lnSpc>
                <a:spcPct val="107000"/>
              </a:lnSpc>
              <a:spcBef>
                <a:spcPts val="0"/>
              </a:spcBef>
              <a:spcAft>
                <a:spcPts val="800"/>
              </a:spcAft>
              <a:buFont typeface="+mj-lt"/>
              <a:buAutoNum type="arabicPeriod"/>
              <a:tabLst>
                <a:tab pos="2971800" algn="ctr"/>
                <a:tab pos="5943600" algn="r"/>
              </a:tabLst>
            </a:pPr>
            <a:r>
              <a:rPr lang="en-US" sz="2000" i="1" dirty="0"/>
              <a:t>Explain </a:t>
            </a:r>
            <a:r>
              <a:rPr lang="en-US" sz="2000" dirty="0"/>
              <a:t>the types of </a:t>
            </a:r>
            <a:r>
              <a:rPr lang="en-US" sz="2000" dirty="0">
                <a:ea typeface="Calibri" panose="020F0502020204030204" pitchFamily="34" charset="0"/>
              </a:rPr>
              <a:t>different types of feedback, (e.g. evaluative, task, process, self-regulation, ego-based, and descriptive feedback).</a:t>
            </a:r>
            <a:endParaRPr lang="en-US" sz="2800" dirty="0">
              <a:ea typeface="Calibri" panose="020F0502020204030204" pitchFamily="34" charset="0"/>
            </a:endParaRPr>
          </a:p>
          <a:p>
            <a:pPr marL="457200" lvl="0" indent="-457200" algn="l">
              <a:buFont typeface="+mj-lt"/>
              <a:buAutoNum type="arabicPeriod"/>
            </a:pPr>
            <a:r>
              <a:rPr lang="en-US" sz="2000" i="1" dirty="0"/>
              <a:t>Apply </a:t>
            </a:r>
            <a:r>
              <a:rPr lang="en-US" sz="2000" dirty="0"/>
              <a:t>understanding of the different types of feedback into teacher practice with students and colleagues.</a:t>
            </a:r>
          </a:p>
        </p:txBody>
      </p:sp>
      <p:pic>
        <p:nvPicPr>
          <p:cNvPr id="8" name="Picture 7"/>
          <p:cNvPicPr>
            <a:picLocks noChangeAspect="1"/>
          </p:cNvPicPr>
          <p:nvPr/>
        </p:nvPicPr>
        <p:blipFill>
          <a:blip r:embed="rId3"/>
          <a:stretch>
            <a:fillRect/>
          </a:stretch>
        </p:blipFill>
        <p:spPr>
          <a:xfrm>
            <a:off x="7499840" y="-8173"/>
            <a:ext cx="1644160" cy="1696149"/>
          </a:xfrm>
          <a:prstGeom prst="rect">
            <a:avLst/>
          </a:prstGeom>
        </p:spPr>
      </p:pic>
    </p:spTree>
    <p:extLst>
      <p:ext uri="{BB962C8B-B14F-4D97-AF65-F5344CB8AC3E}">
        <p14:creationId xmlns:p14="http://schemas.microsoft.com/office/powerpoint/2010/main" val="3524427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Activating Prior Knowledge</a:t>
            </a:r>
            <a:br>
              <a:rPr lang="en-US" dirty="0"/>
            </a:br>
            <a:r>
              <a:rPr lang="en-US" dirty="0"/>
              <a:t>Think about a time…</a:t>
            </a:r>
          </a:p>
        </p:txBody>
      </p:sp>
      <p:sp>
        <p:nvSpPr>
          <p:cNvPr id="3" name="Content Placeholder 2"/>
          <p:cNvSpPr>
            <a:spLocks noGrp="1"/>
          </p:cNvSpPr>
          <p:nvPr>
            <p:ph idx="1"/>
          </p:nvPr>
        </p:nvSpPr>
        <p:spPr>
          <a:xfrm>
            <a:off x="330293" y="1441845"/>
            <a:ext cx="5718813" cy="3263504"/>
          </a:xfrm>
        </p:spPr>
        <p:txBody>
          <a:bodyPr>
            <a:normAutofit/>
          </a:bodyPr>
          <a:lstStyle/>
          <a:p>
            <a:r>
              <a:rPr lang="en-US" sz="2700" b="1" dirty="0"/>
              <a:t>Example</a:t>
            </a:r>
            <a:r>
              <a:rPr lang="en-US" sz="2700" dirty="0"/>
              <a:t>: a time when feedback impacted your attainment of a goal.</a:t>
            </a:r>
          </a:p>
          <a:p>
            <a:r>
              <a:rPr lang="en-US" sz="2700" b="1" dirty="0"/>
              <a:t>Non-example</a:t>
            </a:r>
            <a:r>
              <a:rPr lang="en-US" sz="2700" dirty="0"/>
              <a:t>: a time when you did not receive feedback and you needed it to improve your performance toward a goal.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8639" y="1275080"/>
            <a:ext cx="2567145" cy="3043831"/>
          </a:xfrm>
          <a:prstGeom prst="rect">
            <a:avLst/>
          </a:prstGeom>
        </p:spPr>
      </p:pic>
      <p:pic>
        <p:nvPicPr>
          <p:cNvPr id="5" name="Picture 4"/>
          <p:cNvPicPr>
            <a:picLocks noChangeAspect="1"/>
          </p:cNvPicPr>
          <p:nvPr/>
        </p:nvPicPr>
        <p:blipFill>
          <a:blip r:embed="rId4"/>
          <a:stretch>
            <a:fillRect/>
          </a:stretch>
        </p:blipFill>
        <p:spPr>
          <a:xfrm>
            <a:off x="5549900" y="5670868"/>
            <a:ext cx="3594100" cy="1060131"/>
          </a:xfrm>
          <a:prstGeom prst="rect">
            <a:avLst/>
          </a:prstGeom>
        </p:spPr>
      </p:pic>
      <p:sp>
        <p:nvSpPr>
          <p:cNvPr id="6" name="Rectangle 5"/>
          <p:cNvSpPr/>
          <p:nvPr/>
        </p:nvSpPr>
        <p:spPr>
          <a:xfrm>
            <a:off x="1458190" y="4497857"/>
            <a:ext cx="6172200" cy="1087935"/>
          </a:xfrm>
          <a:prstGeom prst="rect">
            <a:avLst/>
          </a:prstGeom>
          <a:solidFill>
            <a:schemeClr val="bg2">
              <a:lumMod val="75000"/>
            </a:schemeClr>
          </a:solidFill>
          <a:ln w="28575"/>
          <a:effectLst>
            <a:innerShdw blurRad="63500" dist="50800" dir="135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350" dirty="0"/>
          </a:p>
          <a:p>
            <a:pPr algn="ctr"/>
            <a:endParaRPr lang="en-US" sz="1350" dirty="0"/>
          </a:p>
          <a:p>
            <a:pPr algn="ctr"/>
            <a:endParaRPr lang="en-US" sz="1350" dirty="0"/>
          </a:p>
          <a:p>
            <a:pPr algn="ctr"/>
            <a:r>
              <a:rPr lang="en-US" sz="1350" b="1" dirty="0">
                <a:solidFill>
                  <a:schemeClr val="bg1"/>
                </a:solidFill>
              </a:rPr>
              <a:t>1 Minute Timer</a:t>
            </a:r>
          </a:p>
        </p:txBody>
      </p:sp>
      <p:sp>
        <p:nvSpPr>
          <p:cNvPr id="7" name="Rectangle 6"/>
          <p:cNvSpPr/>
          <p:nvPr/>
        </p:nvSpPr>
        <p:spPr>
          <a:xfrm>
            <a:off x="1289662" y="4422934"/>
            <a:ext cx="6143625" cy="752475"/>
          </a:xfrm>
          <a:prstGeom prst="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1327762" y="4462081"/>
            <a:ext cx="610552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1408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60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Focus on Feedback</a:t>
            </a:r>
            <a:br>
              <a:rPr lang="en-US" dirty="0"/>
            </a:br>
            <a:r>
              <a:rPr lang="en-US" dirty="0"/>
              <a:t> Training Overview </a:t>
            </a:r>
          </a:p>
        </p:txBody>
      </p:sp>
      <p:graphicFrame>
        <p:nvGraphicFramePr>
          <p:cNvPr id="7" name="Content Placeholder 6"/>
          <p:cNvGraphicFramePr>
            <a:graphicFrameLocks noGrp="1"/>
          </p:cNvGraphicFramePr>
          <p:nvPr>
            <p:ph idx="1"/>
            <p:extLst/>
          </p:nvPr>
        </p:nvGraphicFramePr>
        <p:xfrm>
          <a:off x="844826" y="1524743"/>
          <a:ext cx="7454348" cy="40554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0005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for Viewing</a:t>
            </a:r>
          </a:p>
        </p:txBody>
      </p:sp>
      <p:sp>
        <p:nvSpPr>
          <p:cNvPr id="3" name="Content Placeholder 2"/>
          <p:cNvSpPr>
            <a:spLocks noGrp="1"/>
          </p:cNvSpPr>
          <p:nvPr>
            <p:ph idx="1"/>
          </p:nvPr>
        </p:nvSpPr>
        <p:spPr>
          <a:xfrm>
            <a:off x="457200" y="2837726"/>
            <a:ext cx="8229600" cy="4929389"/>
          </a:xfrm>
        </p:spPr>
        <p:txBody>
          <a:bodyPr/>
          <a:lstStyle/>
          <a:p>
            <a:pPr marL="514350" indent="-514350">
              <a:buFont typeface="+mj-lt"/>
              <a:buAutoNum type="arabicPeriod"/>
            </a:pPr>
            <a:r>
              <a:rPr lang="en-US" sz="2800" dirty="0"/>
              <a:t>View with whole group</a:t>
            </a:r>
          </a:p>
          <a:p>
            <a:pPr marL="514350" indent="-514350">
              <a:buFont typeface="+mj-lt"/>
              <a:buAutoNum type="arabicPeriod"/>
            </a:pPr>
            <a:endParaRPr lang="en-US" sz="2800" dirty="0"/>
          </a:p>
          <a:p>
            <a:pPr marL="514350" indent="-514350">
              <a:buFont typeface="+mj-lt"/>
              <a:buAutoNum type="arabicPeriod"/>
            </a:pPr>
            <a:r>
              <a:rPr lang="en-US" sz="2800" dirty="0"/>
              <a:t>Use your handheld device and scan the QR code (earphones needed)</a:t>
            </a:r>
          </a:p>
          <a:p>
            <a:pPr marL="514350" indent="-514350">
              <a:buFont typeface="+mj-lt"/>
              <a:buAutoNum type="arabicPeriod"/>
            </a:pPr>
            <a:endParaRPr lang="en-US" sz="2800" dirty="0"/>
          </a:p>
          <a:p>
            <a:pPr marL="514350" indent="-514350">
              <a:buFont typeface="+mj-lt"/>
              <a:buAutoNum type="arabicPeriod"/>
            </a:pPr>
            <a:r>
              <a:rPr lang="en-US" sz="2800" dirty="0"/>
              <a:t>Use the word doc to access video on computer (earphones needed)</a:t>
            </a:r>
          </a:p>
          <a:p>
            <a:endParaRPr lang="en-US" dirty="0"/>
          </a:p>
          <a:p>
            <a:pPr marL="0" indent="0">
              <a:buNone/>
            </a:pPr>
            <a:endParaRPr lang="en-US" dirty="0"/>
          </a:p>
        </p:txBody>
      </p:sp>
      <p:pic>
        <p:nvPicPr>
          <p:cNvPr id="5" name="Picture 4" descr="File:Boy-with-binoculars.png - Wikimedia Comm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61759"/>
            <a:ext cx="2044212" cy="2044212"/>
          </a:xfrm>
          <a:prstGeom prst="rect">
            <a:avLst/>
          </a:prstGeom>
          <a:ln w="28575">
            <a:solidFill>
              <a:schemeClr val="accent1">
                <a:lumMod val="75000"/>
              </a:schemeClr>
            </a:solidFill>
          </a:ln>
        </p:spPr>
      </p:pic>
      <p:pic>
        <p:nvPicPr>
          <p:cNvPr id="6" name="Picture 5"/>
          <p:cNvPicPr>
            <a:picLocks noChangeAspect="1"/>
          </p:cNvPicPr>
          <p:nvPr/>
        </p:nvPicPr>
        <p:blipFill>
          <a:blip r:embed="rId4">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6642588" y="261759"/>
            <a:ext cx="2044212" cy="2044212"/>
          </a:xfrm>
          <a:prstGeom prst="rect">
            <a:avLst/>
          </a:prstGeom>
          <a:ln w="28575">
            <a:solidFill>
              <a:schemeClr val="accent1">
                <a:lumMod val="75000"/>
              </a:schemeClr>
            </a:solidFill>
          </a:ln>
        </p:spPr>
      </p:pic>
      <p:sp>
        <p:nvSpPr>
          <p:cNvPr id="7" name="Rectangle 6"/>
          <p:cNvSpPr/>
          <p:nvPr/>
        </p:nvSpPr>
        <p:spPr>
          <a:xfrm>
            <a:off x="1014273" y="113535"/>
            <a:ext cx="930063" cy="707886"/>
          </a:xfrm>
          <a:prstGeom prst="rect">
            <a:avLst/>
          </a:prstGeom>
          <a:noFill/>
        </p:spPr>
        <p:txBody>
          <a:bodyPr wrap="none" lIns="91440" tIns="45720" rIns="91440" bIns="45720">
            <a:spAutoFit/>
          </a:bodyPr>
          <a:lstStyle/>
          <a:p>
            <a:pPr algn="ctr"/>
            <a:r>
              <a:rPr lang="en-US" sz="4000" b="0" cap="none" spc="0" dirty="0">
                <a:ln w="0"/>
                <a:solidFill>
                  <a:schemeClr val="accent6">
                    <a:lumMod val="50000"/>
                  </a:schemeClr>
                </a:solidFill>
                <a:effectLst>
                  <a:outerShdw blurRad="38100" dist="25400" dir="5400000" algn="ctr" rotWithShape="0">
                    <a:srgbClr val="6E747A">
                      <a:alpha val="43000"/>
                    </a:srgbClr>
                  </a:outerShdw>
                </a:effectLst>
              </a:rPr>
              <a:t>See</a:t>
            </a:r>
          </a:p>
        </p:txBody>
      </p:sp>
      <p:sp>
        <p:nvSpPr>
          <p:cNvPr id="9" name="Rectangle 8"/>
          <p:cNvSpPr/>
          <p:nvPr/>
        </p:nvSpPr>
        <p:spPr>
          <a:xfrm>
            <a:off x="6969716" y="180756"/>
            <a:ext cx="1183337" cy="707886"/>
          </a:xfrm>
          <a:prstGeom prst="rect">
            <a:avLst/>
          </a:prstGeom>
        </p:spPr>
        <p:txBody>
          <a:bodyPr wrap="none">
            <a:spAutoFit/>
          </a:bodyPr>
          <a:lstStyle/>
          <a:p>
            <a:pPr lvl="0" algn="ctr"/>
            <a:r>
              <a:rPr lang="en-US" sz="4000" dirty="0">
                <a:ln w="0"/>
                <a:solidFill>
                  <a:srgbClr val="63666A">
                    <a:lumMod val="50000"/>
                  </a:srgbClr>
                </a:solidFill>
                <a:effectLst>
                  <a:outerShdw blurRad="38100" dist="25400" dir="5400000" algn="ctr" rotWithShape="0">
                    <a:srgbClr val="6E747A">
                      <a:alpha val="43000"/>
                    </a:srgbClr>
                  </a:outerShdw>
                </a:effectLst>
              </a:rPr>
              <a:t>Hear</a:t>
            </a:r>
          </a:p>
        </p:txBody>
      </p:sp>
    </p:spTree>
    <p:extLst>
      <p:ext uri="{BB962C8B-B14F-4D97-AF65-F5344CB8AC3E}">
        <p14:creationId xmlns:p14="http://schemas.microsoft.com/office/powerpoint/2010/main" val="3080794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Feedback on Learning with Dylan Wiliam</a:t>
            </a:r>
            <a:br>
              <a:rPr lang="en-US" dirty="0"/>
            </a:br>
            <a:r>
              <a:rPr lang="en-US" dirty="0"/>
              <a:t>3:17 minutes</a:t>
            </a:r>
          </a:p>
        </p:txBody>
      </p:sp>
      <p:pic>
        <p:nvPicPr>
          <p:cNvPr id="13" name="MzDuiqaGqAY"/>
          <p:cNvPicPr>
            <a:picLocks noGrp="1" noRot="1" noChangeAspect="1"/>
          </p:cNvPicPr>
          <p:nvPr>
            <p:ph idx="1"/>
            <a:videoFile r:link="rId1"/>
          </p:nvPr>
        </p:nvPicPr>
        <p:blipFill>
          <a:blip r:embed="rId4"/>
          <a:stretch>
            <a:fillRect/>
          </a:stretch>
        </p:blipFill>
        <p:spPr>
          <a:xfrm>
            <a:off x="685800" y="1338264"/>
            <a:ext cx="7772400" cy="4371975"/>
          </a:xfrm>
          <a:prstGeom prst="rect">
            <a:avLst/>
          </a:prstGeom>
        </p:spPr>
      </p:pic>
    </p:spTree>
    <p:extLst>
      <p:ext uri="{BB962C8B-B14F-4D97-AF65-F5344CB8AC3E}">
        <p14:creationId xmlns:p14="http://schemas.microsoft.com/office/powerpoint/2010/main" val="243376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Power of Feedback</a:t>
            </a:r>
            <a:br>
              <a:rPr lang="en-US" dirty="0"/>
            </a:br>
            <a:r>
              <a:rPr lang="en-US" dirty="0"/>
              <a:t>3.26 minutes</a:t>
            </a:r>
          </a:p>
        </p:txBody>
      </p:sp>
      <p:pic>
        <p:nvPicPr>
          <p:cNvPr id="4" name="S770g-LULFY"/>
          <p:cNvPicPr>
            <a:picLocks noGrp="1" noRot="1" noChangeAspect="1"/>
          </p:cNvPicPr>
          <p:nvPr>
            <p:ph idx="1"/>
            <a:videoFile r:link="rId1"/>
          </p:nvPr>
        </p:nvPicPr>
        <p:blipFill>
          <a:blip r:embed="rId4"/>
          <a:stretch>
            <a:fillRect/>
          </a:stretch>
        </p:blipFill>
        <p:spPr>
          <a:xfrm>
            <a:off x="676003" y="1366746"/>
            <a:ext cx="7791994" cy="4382997"/>
          </a:xfrm>
          <a:prstGeom prst="rect">
            <a:avLst/>
          </a:prstGeom>
        </p:spPr>
      </p:pic>
    </p:spTree>
    <p:extLst>
      <p:ext uri="{BB962C8B-B14F-4D97-AF65-F5344CB8AC3E}">
        <p14:creationId xmlns:p14="http://schemas.microsoft.com/office/powerpoint/2010/main" val="659807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Feedback for Students</a:t>
            </a:r>
            <a:br>
              <a:rPr lang="en-US" dirty="0"/>
            </a:br>
            <a:r>
              <a:rPr lang="en-US" dirty="0"/>
              <a:t>2:45 Minutes</a:t>
            </a:r>
          </a:p>
        </p:txBody>
      </p:sp>
      <p:pic>
        <p:nvPicPr>
          <p:cNvPr id="4" name="m-_ZyUSq3Lg"/>
          <p:cNvPicPr>
            <a:picLocks noGrp="1" noRot="1" noChangeAspect="1"/>
          </p:cNvPicPr>
          <p:nvPr>
            <p:ph idx="1"/>
            <a:videoFile r:link="rId1"/>
          </p:nvPr>
        </p:nvPicPr>
        <p:blipFill>
          <a:blip r:embed="rId4"/>
          <a:stretch>
            <a:fillRect/>
          </a:stretch>
        </p:blipFill>
        <p:spPr>
          <a:xfrm>
            <a:off x="738051" y="1408113"/>
            <a:ext cx="7667897" cy="4313192"/>
          </a:xfrm>
          <a:prstGeom prst="rect">
            <a:avLst/>
          </a:prstGeom>
        </p:spPr>
      </p:pic>
    </p:spTree>
    <p:extLst>
      <p:ext uri="{BB962C8B-B14F-4D97-AF65-F5344CB8AC3E}">
        <p14:creationId xmlns:p14="http://schemas.microsoft.com/office/powerpoint/2010/main" val="1719584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Classroom Experience</a:t>
            </a:r>
            <a:br>
              <a:rPr lang="en-US" dirty="0"/>
            </a:br>
            <a:r>
              <a:rPr lang="en-US" dirty="0"/>
              <a:t>7:14 minutes</a:t>
            </a:r>
          </a:p>
        </p:txBody>
      </p:sp>
      <p:pic>
        <p:nvPicPr>
          <p:cNvPr id="9" name="Content Placeholder 8" descr="Tim Abbott | youth and schools work, culture and other stuff | Page 15">
            <a:hlinkClick r:id="rId3"/>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62690" y="1593668"/>
            <a:ext cx="7018619" cy="3937839"/>
          </a:xfrm>
        </p:spPr>
      </p:pic>
    </p:spTree>
    <p:extLst>
      <p:ext uri="{BB962C8B-B14F-4D97-AF65-F5344CB8AC3E}">
        <p14:creationId xmlns:p14="http://schemas.microsoft.com/office/powerpoint/2010/main" val="1799403023"/>
      </p:ext>
    </p:extLst>
  </p:cSld>
  <p:clrMapOvr>
    <a:masterClrMapping/>
  </p:clrMapOvr>
</p:sld>
</file>

<file path=ppt/theme/theme1.xml><?xml version="1.0" encoding="utf-8"?>
<a:theme xmlns:a="http://schemas.openxmlformats.org/drawingml/2006/main" name="13_Office Theme">
  <a:themeElements>
    <a:clrScheme name="Smarter Balanced Colors">
      <a:dk1>
        <a:srgbClr val="63666A"/>
      </a:dk1>
      <a:lt1>
        <a:srgbClr val="FFFFFF"/>
      </a:lt1>
      <a:dk2>
        <a:srgbClr val="000000"/>
      </a:dk2>
      <a:lt2>
        <a:srgbClr val="0085AD"/>
      </a:lt2>
      <a:accent1>
        <a:srgbClr val="43B02A"/>
      </a:accent1>
      <a:accent2>
        <a:srgbClr val="84BD00"/>
      </a:accent2>
      <a:accent3>
        <a:srgbClr val="00B5E2"/>
      </a:accent3>
      <a:accent4>
        <a:srgbClr val="006298"/>
      </a:accent4>
      <a:accent5>
        <a:srgbClr val="8A1538"/>
      </a:accent5>
      <a:accent6>
        <a:srgbClr val="63666A"/>
      </a:accent6>
      <a:hlink>
        <a:srgbClr val="0085AD"/>
      </a:hlink>
      <a:folHlink>
        <a:srgbClr val="8A15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B434DCCB6C7D4E8F6D721C4F782B69" ma:contentTypeVersion="12" ma:contentTypeDescription="Create a new document." ma:contentTypeScope="" ma:versionID="7b644e9e9f03ed08ae22194f3299f0c7">
  <xsd:schema xmlns:xsd="http://www.w3.org/2001/XMLSchema" xmlns:xs="http://www.w3.org/2001/XMLSchema" xmlns:p="http://schemas.microsoft.com/office/2006/metadata/properties" xmlns:ns2="37fddca1-bd0e-468c-933c-597347be0067" xmlns:ns3="e556f37e-2269-4362-849b-5bffb61b521a" targetNamespace="http://schemas.microsoft.com/office/2006/metadata/properties" ma:root="true" ma:fieldsID="37253de14252fa8359661b32789612ee" ns2:_="" ns3:_="">
    <xsd:import namespace="37fddca1-bd0e-468c-933c-597347be0067"/>
    <xsd:import namespace="e556f37e-2269-4362-849b-5bffb61b521a"/>
    <xsd:element name="properties">
      <xsd:complexType>
        <xsd:sequence>
          <xsd:element name="documentManagement">
            <xsd:complexType>
              <xsd:all>
                <xsd:element ref="ns2:MigrationWizId" minOccurs="0"/>
                <xsd:element ref="ns2:MigrationWizIdPermissions" minOccurs="0"/>
                <xsd:element ref="ns2:MigrationWizIdPermissionLevels" minOccurs="0"/>
                <xsd:element ref="ns2:MigrationWizIdDocumentLibraryPermissions" minOccurs="0"/>
                <xsd:element ref="ns2:MigrationWizIdSecurityGroups" minOccurs="0"/>
                <xsd:element ref="ns3:SharedWithUsers" minOccurs="0"/>
                <xsd:element ref="ns3:SharedWithDetails" minOccurs="0"/>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fddca1-bd0e-468c-933c-597347be0067"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description="Document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description="Documents" ma:internalName="MigrationWizIdSecurityGroups">
      <xsd:simpleType>
        <xsd:restriction base="dms:Text"/>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Tags" ma:index="18" nillable="true" ma:displayName="MediaServiceAutoTags" ma:internalName="MediaServiceAutoTags" ma:readOnly="true">
      <xsd:simpleType>
        <xsd:restriction base="dms:Text"/>
      </xsd:simpleType>
    </xsd:element>
    <xsd:element name="MediaServiceOCR" ma:index="19"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56f37e-2269-4362-849b-5bffb61b521a"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grationWizIdPermissionLevels xmlns="37fddca1-bd0e-468c-933c-597347be0067" xsi:nil="true"/>
    <MigrationWizId xmlns="37fddca1-bd0e-468c-933c-597347be0067" xsi:nil="true"/>
    <MigrationWizIdPermissions xmlns="37fddca1-bd0e-468c-933c-597347be0067" xsi:nil="true"/>
    <MigrationWizIdSecurityGroups xmlns="37fddca1-bd0e-468c-933c-597347be0067" xsi:nil="true"/>
    <MigrationWizIdDocumentLibraryPermissions xmlns="37fddca1-bd0e-468c-933c-597347be0067" xsi:nil="true"/>
  </documentManagement>
</p:properties>
</file>

<file path=customXml/itemProps1.xml><?xml version="1.0" encoding="utf-8"?>
<ds:datastoreItem xmlns:ds="http://schemas.openxmlformats.org/officeDocument/2006/customXml" ds:itemID="{EE1C2BD2-C368-4328-A03F-58E72801FB44}">
  <ds:schemaRefs>
    <ds:schemaRef ds:uri="37fddca1-bd0e-468c-933c-597347be0067"/>
    <ds:schemaRef ds:uri="e556f37e-2269-4362-849b-5bffb61b521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2F3087E-A3B9-484A-B452-087810615AA0}">
  <ds:schemaRefs>
    <ds:schemaRef ds:uri="http://schemas.microsoft.com/sharepoint/v3/contenttype/forms"/>
  </ds:schemaRefs>
</ds:datastoreItem>
</file>

<file path=customXml/itemProps3.xml><?xml version="1.0" encoding="utf-8"?>
<ds:datastoreItem xmlns:ds="http://schemas.openxmlformats.org/officeDocument/2006/customXml" ds:itemID="{0907017B-2092-4BAA-AE12-4CF4269E60A8}">
  <ds:schemaRefs>
    <ds:schemaRef ds:uri="http://schemas.openxmlformats.org/package/2006/metadata/core-properties"/>
    <ds:schemaRef ds:uri="http://schemas.microsoft.com/office/infopath/2007/PartnerControls"/>
    <ds:schemaRef ds:uri="http://schemas.microsoft.com/office/2006/documentManagement/types"/>
    <ds:schemaRef ds:uri="http://purl.org/dc/dcmitype/"/>
    <ds:schemaRef ds:uri="37fddca1-bd0e-468c-933c-597347be0067"/>
    <ds:schemaRef ds:uri="http://purl.org/dc/elements/1.1/"/>
    <ds:schemaRef ds:uri="http://www.w3.org/XML/1998/namespace"/>
    <ds:schemaRef ds:uri="e556f37e-2269-4362-849b-5bffb61b521a"/>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3333</TotalTime>
  <Words>909</Words>
  <Application>Microsoft Office PowerPoint</Application>
  <PresentationFormat>On-screen Show (4:3)</PresentationFormat>
  <Paragraphs>116</Paragraphs>
  <Slides>11</Slides>
  <Notes>11</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Freestyle Script</vt:lpstr>
      <vt:lpstr>13_Office Theme</vt:lpstr>
      <vt:lpstr>Focus on Feedback</vt:lpstr>
      <vt:lpstr>Clarify Intended Learning </vt:lpstr>
      <vt:lpstr>Activating Prior Knowledge Think about a time…</vt:lpstr>
      <vt:lpstr>Focus on Feedback  Training Overview </vt:lpstr>
      <vt:lpstr>Options for Viewing</vt:lpstr>
      <vt:lpstr>Feedback on Learning with Dylan Wiliam 3:17 minutes</vt:lpstr>
      <vt:lpstr>The Power of Feedback 3.26 minutes</vt:lpstr>
      <vt:lpstr>Types of Feedback for Students 2:45 Minutes</vt:lpstr>
      <vt:lpstr>The Classroom Experience 7:14 minutes</vt:lpstr>
      <vt:lpstr>Review  Success Criteria </vt:lpstr>
      <vt:lpstr>Focus on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Leadership Team Meeting</dc:title>
  <dc:creator>Amy Thierry</dc:creator>
  <cp:lastModifiedBy>Amy Thierry</cp:lastModifiedBy>
  <cp:revision>159</cp:revision>
  <cp:lastPrinted>2018-01-23T22:08:24Z</cp:lastPrinted>
  <dcterms:modified xsi:type="dcterms:W3CDTF">2018-08-03T14:50:24Z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0x01010022B434DCCB6C7D4E8F6D721C4F782B69</vt:lpwstr>
  </property>
</Properties>
</file>