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5448" autoAdjust="0"/>
  </p:normalViewPr>
  <p:slideViewPr>
    <p:cSldViewPr snapToGrid="0">
      <p:cViewPr>
        <p:scale>
          <a:sx n="100" d="100"/>
          <a:sy n="100" d="100"/>
        </p:scale>
        <p:origin x="-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89C781-DF1B-4429-B2BB-1CE02088D059}" type="datetimeFigureOut">
              <a:rPr lang="en-US" smtClean="0"/>
              <a:t>8/29/2022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E7B2E72-C277-4C84-A874-AA0292184508}" type="slidenum">
              <a:rPr lang="en-US" smtClean="0"/>
              <a:t>‹#›</a:t>
            </a:fld>
            <a:endParaRPr lang="en-US"/>
          </a:p>
        </p:txBody>
      </p:sp>
    </p:spTree>
    <p:extLst>
      <p:ext uri="{BB962C8B-B14F-4D97-AF65-F5344CB8AC3E}">
        <p14:creationId xmlns:p14="http://schemas.microsoft.com/office/powerpoint/2010/main" val="226581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989C781-DF1B-4429-B2BB-1CE02088D059}"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B2E72-C277-4C84-A874-AA0292184508}" type="slidenum">
              <a:rPr lang="en-US" smtClean="0"/>
              <a:t>‹#›</a:t>
            </a:fld>
            <a:endParaRPr lang="en-US"/>
          </a:p>
        </p:txBody>
      </p:sp>
    </p:spTree>
    <p:extLst>
      <p:ext uri="{BB962C8B-B14F-4D97-AF65-F5344CB8AC3E}">
        <p14:creationId xmlns:p14="http://schemas.microsoft.com/office/powerpoint/2010/main" val="3213352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89C781-DF1B-4429-B2BB-1CE02088D059}"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B2E72-C277-4C84-A874-AA0292184508}" type="slidenum">
              <a:rPr lang="en-US" smtClean="0"/>
              <a:t>‹#›</a:t>
            </a:fld>
            <a:endParaRPr lang="en-US"/>
          </a:p>
        </p:txBody>
      </p:sp>
    </p:spTree>
    <p:extLst>
      <p:ext uri="{BB962C8B-B14F-4D97-AF65-F5344CB8AC3E}">
        <p14:creationId xmlns:p14="http://schemas.microsoft.com/office/powerpoint/2010/main" val="1195804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89C781-DF1B-4429-B2BB-1CE02088D059}"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B2E72-C277-4C84-A874-AA0292184508}" type="slidenum">
              <a:rPr lang="en-US" smtClean="0"/>
              <a:t>‹#›</a:t>
            </a:fld>
            <a:endParaRPr lang="en-US"/>
          </a:p>
        </p:txBody>
      </p:sp>
    </p:spTree>
    <p:extLst>
      <p:ext uri="{BB962C8B-B14F-4D97-AF65-F5344CB8AC3E}">
        <p14:creationId xmlns:p14="http://schemas.microsoft.com/office/powerpoint/2010/main" val="1022562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89C781-DF1B-4429-B2BB-1CE02088D059}"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B2E72-C277-4C84-A874-AA0292184508}" type="slidenum">
              <a:rPr lang="en-US" smtClean="0"/>
              <a:t>‹#›</a:t>
            </a:fld>
            <a:endParaRPr lang="en-US"/>
          </a:p>
        </p:txBody>
      </p:sp>
    </p:spTree>
    <p:extLst>
      <p:ext uri="{BB962C8B-B14F-4D97-AF65-F5344CB8AC3E}">
        <p14:creationId xmlns:p14="http://schemas.microsoft.com/office/powerpoint/2010/main" val="2221077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89C781-DF1B-4429-B2BB-1CE02088D059}"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B2E72-C277-4C84-A874-AA0292184508}" type="slidenum">
              <a:rPr lang="en-US" smtClean="0"/>
              <a:t>‹#›</a:t>
            </a:fld>
            <a:endParaRPr lang="en-US"/>
          </a:p>
        </p:txBody>
      </p:sp>
    </p:spTree>
    <p:extLst>
      <p:ext uri="{BB962C8B-B14F-4D97-AF65-F5344CB8AC3E}">
        <p14:creationId xmlns:p14="http://schemas.microsoft.com/office/powerpoint/2010/main" val="1472422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89C781-DF1B-4429-B2BB-1CE02088D059}"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B2E72-C277-4C84-A874-AA0292184508}" type="slidenum">
              <a:rPr lang="en-US" smtClean="0"/>
              <a:t>‹#›</a:t>
            </a:fld>
            <a:endParaRPr lang="en-US"/>
          </a:p>
        </p:txBody>
      </p:sp>
    </p:spTree>
    <p:extLst>
      <p:ext uri="{BB962C8B-B14F-4D97-AF65-F5344CB8AC3E}">
        <p14:creationId xmlns:p14="http://schemas.microsoft.com/office/powerpoint/2010/main" val="1301119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89C781-DF1B-4429-B2BB-1CE02088D059}"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B2E72-C277-4C84-A874-AA0292184508}" type="slidenum">
              <a:rPr lang="en-US" smtClean="0"/>
              <a:t>‹#›</a:t>
            </a:fld>
            <a:endParaRPr lang="en-US"/>
          </a:p>
        </p:txBody>
      </p:sp>
    </p:spTree>
    <p:extLst>
      <p:ext uri="{BB962C8B-B14F-4D97-AF65-F5344CB8AC3E}">
        <p14:creationId xmlns:p14="http://schemas.microsoft.com/office/powerpoint/2010/main" val="3698015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89C781-DF1B-4429-B2BB-1CE02088D059}"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B2E72-C277-4C84-A874-AA0292184508}" type="slidenum">
              <a:rPr lang="en-US" smtClean="0"/>
              <a:t>‹#›</a:t>
            </a:fld>
            <a:endParaRPr lang="en-US"/>
          </a:p>
        </p:txBody>
      </p:sp>
    </p:spTree>
    <p:extLst>
      <p:ext uri="{BB962C8B-B14F-4D97-AF65-F5344CB8AC3E}">
        <p14:creationId xmlns:p14="http://schemas.microsoft.com/office/powerpoint/2010/main" val="2441374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89C781-DF1B-4429-B2BB-1CE02088D059}"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E7B2E72-C277-4C84-A874-AA0292184508}" type="slidenum">
              <a:rPr lang="en-US" smtClean="0"/>
              <a:t>‹#›</a:t>
            </a:fld>
            <a:endParaRPr lang="en-US"/>
          </a:p>
        </p:txBody>
      </p:sp>
    </p:spTree>
    <p:extLst>
      <p:ext uri="{BB962C8B-B14F-4D97-AF65-F5344CB8AC3E}">
        <p14:creationId xmlns:p14="http://schemas.microsoft.com/office/powerpoint/2010/main" val="63957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89C781-DF1B-4429-B2BB-1CE02088D059}"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B2E72-C277-4C84-A874-AA0292184508}" type="slidenum">
              <a:rPr lang="en-US" smtClean="0"/>
              <a:t>‹#›</a:t>
            </a:fld>
            <a:endParaRPr lang="en-US"/>
          </a:p>
        </p:txBody>
      </p:sp>
    </p:spTree>
    <p:extLst>
      <p:ext uri="{BB962C8B-B14F-4D97-AF65-F5344CB8AC3E}">
        <p14:creationId xmlns:p14="http://schemas.microsoft.com/office/powerpoint/2010/main" val="265439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89C781-DF1B-4429-B2BB-1CE02088D059}"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B2E72-C277-4C84-A874-AA0292184508}" type="slidenum">
              <a:rPr lang="en-US" smtClean="0"/>
              <a:t>‹#›</a:t>
            </a:fld>
            <a:endParaRPr lang="en-US"/>
          </a:p>
        </p:txBody>
      </p:sp>
    </p:spTree>
    <p:extLst>
      <p:ext uri="{BB962C8B-B14F-4D97-AF65-F5344CB8AC3E}">
        <p14:creationId xmlns:p14="http://schemas.microsoft.com/office/powerpoint/2010/main" val="175347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89C781-DF1B-4429-B2BB-1CE02088D059}" type="datetimeFigureOut">
              <a:rPr lang="en-US" smtClean="0"/>
              <a:t>8/29/2022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7B2E72-C277-4C84-A874-AA0292184508}" type="slidenum">
              <a:rPr lang="en-US" smtClean="0"/>
              <a:t>‹#›</a:t>
            </a:fld>
            <a:endParaRPr lang="en-US"/>
          </a:p>
        </p:txBody>
      </p:sp>
    </p:spTree>
    <p:extLst>
      <p:ext uri="{BB962C8B-B14F-4D97-AF65-F5344CB8AC3E}">
        <p14:creationId xmlns:p14="http://schemas.microsoft.com/office/powerpoint/2010/main" val="219256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89C781-DF1B-4429-B2BB-1CE02088D059}" type="datetimeFigureOut">
              <a:rPr lang="en-US" smtClean="0"/>
              <a:t>8/29/2022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7B2E72-C277-4C84-A874-AA0292184508}" type="slidenum">
              <a:rPr lang="en-US" smtClean="0"/>
              <a:t>‹#›</a:t>
            </a:fld>
            <a:endParaRPr lang="en-US"/>
          </a:p>
        </p:txBody>
      </p:sp>
    </p:spTree>
    <p:extLst>
      <p:ext uri="{BB962C8B-B14F-4D97-AF65-F5344CB8AC3E}">
        <p14:creationId xmlns:p14="http://schemas.microsoft.com/office/powerpoint/2010/main" val="42593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9C781-DF1B-4429-B2BB-1CE02088D059}" type="datetimeFigureOut">
              <a:rPr lang="en-US" smtClean="0"/>
              <a:t>8/29/2022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7B2E72-C277-4C84-A874-AA0292184508}" type="slidenum">
              <a:rPr lang="en-US" smtClean="0"/>
              <a:t>‹#›</a:t>
            </a:fld>
            <a:endParaRPr lang="en-US"/>
          </a:p>
        </p:txBody>
      </p:sp>
    </p:spTree>
    <p:extLst>
      <p:ext uri="{BB962C8B-B14F-4D97-AF65-F5344CB8AC3E}">
        <p14:creationId xmlns:p14="http://schemas.microsoft.com/office/powerpoint/2010/main" val="2081975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989C781-DF1B-4429-B2BB-1CE02088D059}"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B2E72-C277-4C84-A874-AA0292184508}" type="slidenum">
              <a:rPr lang="en-US" smtClean="0"/>
              <a:t>‹#›</a:t>
            </a:fld>
            <a:endParaRPr lang="en-US"/>
          </a:p>
        </p:txBody>
      </p:sp>
    </p:spTree>
    <p:extLst>
      <p:ext uri="{BB962C8B-B14F-4D97-AF65-F5344CB8AC3E}">
        <p14:creationId xmlns:p14="http://schemas.microsoft.com/office/powerpoint/2010/main" val="3782298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989C781-DF1B-4429-B2BB-1CE02088D059}"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B2E72-C277-4C84-A874-AA0292184508}" type="slidenum">
              <a:rPr lang="en-US" smtClean="0"/>
              <a:t>‹#›</a:t>
            </a:fld>
            <a:endParaRPr lang="en-US"/>
          </a:p>
        </p:txBody>
      </p:sp>
    </p:spTree>
    <p:extLst>
      <p:ext uri="{BB962C8B-B14F-4D97-AF65-F5344CB8AC3E}">
        <p14:creationId xmlns:p14="http://schemas.microsoft.com/office/powerpoint/2010/main" val="1831371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89C781-DF1B-4429-B2BB-1CE02088D059}" type="datetimeFigureOut">
              <a:rPr lang="en-US" smtClean="0"/>
              <a:t>8/29/2022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7B2E72-C277-4C84-A874-AA0292184508}" type="slidenum">
              <a:rPr lang="en-US" smtClean="0"/>
              <a:t>‹#›</a:t>
            </a:fld>
            <a:endParaRPr lang="en-US"/>
          </a:p>
        </p:txBody>
      </p:sp>
    </p:spTree>
    <p:extLst>
      <p:ext uri="{BB962C8B-B14F-4D97-AF65-F5344CB8AC3E}">
        <p14:creationId xmlns:p14="http://schemas.microsoft.com/office/powerpoint/2010/main" val="1667243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3.dsi.uminho.pt/pcortez/bib/2011-esm-1.txt" TargetMode="External"/><Relationship Id="rId2" Type="http://schemas.openxmlformats.org/officeDocument/2006/relationships/hyperlink" Target="http://hdl.handle.net/1822/14838"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5400" b="1" dirty="0" smtClean="0"/>
              <a:t>MACHINE LEARNING PROJECT</a:t>
            </a:r>
            <a:br>
              <a:rPr lang="en-US" sz="5400" b="1" dirty="0" smtClean="0"/>
            </a:br>
            <a:r>
              <a:rPr lang="en-US" sz="5400" b="1" dirty="0"/>
              <a:t/>
            </a:r>
            <a:br>
              <a:rPr lang="en-US" sz="5400" b="1" dirty="0"/>
            </a:br>
            <a:r>
              <a:rPr lang="en-US" sz="5400" b="1" dirty="0" smtClean="0"/>
              <a:t>TITLE: BANK PROJECT PREDICTION</a:t>
            </a:r>
            <a:endParaRPr lang="en-US" sz="5400" b="1" dirty="0"/>
          </a:p>
        </p:txBody>
      </p:sp>
      <p:sp>
        <p:nvSpPr>
          <p:cNvPr id="5" name="Content Placeholder 4"/>
          <p:cNvSpPr>
            <a:spLocks noGrp="1"/>
          </p:cNvSpPr>
          <p:nvPr>
            <p:ph idx="1"/>
          </p:nvPr>
        </p:nvSpPr>
        <p:spPr>
          <a:xfrm>
            <a:off x="5550692" y="3282025"/>
            <a:ext cx="10018713" cy="3124201"/>
          </a:xfrm>
        </p:spPr>
        <p:txBody>
          <a:bodyPr/>
          <a:lstStyle/>
          <a:p>
            <a:endParaRPr lang="en-US" dirty="0" smtClean="0"/>
          </a:p>
          <a:p>
            <a:endParaRPr lang="en-US" dirty="0"/>
          </a:p>
          <a:p>
            <a:pPr marL="0" indent="0">
              <a:buNone/>
            </a:pPr>
            <a:r>
              <a:rPr lang="en-US" sz="3200" b="1" dirty="0" smtClean="0"/>
              <a:t>PRESENTED BY: JOSHUA GEOFFREY</a:t>
            </a:r>
          </a:p>
          <a:p>
            <a:endParaRPr lang="en-US" sz="2800" dirty="0"/>
          </a:p>
          <a:p>
            <a:pPr marL="0" indent="0">
              <a:buNone/>
            </a:pPr>
            <a:r>
              <a:rPr lang="en-US" sz="3200" b="1" dirty="0" smtClean="0"/>
              <a:t>AUGUST 2022</a:t>
            </a:r>
            <a:endParaRPr lang="en-US" sz="3200" b="1" dirty="0"/>
          </a:p>
        </p:txBody>
      </p:sp>
    </p:spTree>
    <p:extLst>
      <p:ext uri="{BB962C8B-B14F-4D97-AF65-F5344CB8AC3E}">
        <p14:creationId xmlns:p14="http://schemas.microsoft.com/office/powerpoint/2010/main" val="28249049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p:txBody>
          <a:bodyPr>
            <a:normAutofit fontScale="92500" lnSpcReduction="10000"/>
          </a:bodyPr>
          <a:lstStyle/>
          <a:p>
            <a:pPr marL="0" lvl="0" indent="0" defTabSz="914400" eaLnBrk="0" fontAlgn="base" hangingPunct="0">
              <a:spcBef>
                <a:spcPct val="0"/>
              </a:spcBef>
              <a:spcAft>
                <a:spcPct val="0"/>
              </a:spcAft>
              <a:buClrTx/>
              <a:buSzTx/>
              <a:buNone/>
            </a:pPr>
            <a:r>
              <a:rPr lang="en-US" alt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This data is related with direct marketing campaigns of a Portuguese banking institution. The marketing campaigns were based on phone calls.  Often, more than one contact to the same client was required, in order to access if the product (bank term deposit) would be (or not) subscribed. The dataset  aim is to use various machine learning algorithm to predict if the banking product would be subscribed by its client or not. The various algorithms used include but not limited to  :</a:t>
            </a:r>
            <a:r>
              <a:rPr lang="en-US" altLang="en-US" b="1" dirty="0">
                <a:solidFill>
                  <a:srgbClr val="3C4043"/>
                </a:solidFill>
                <a:latin typeface="Arial" panose="020B0604020202020204" pitchFamily="34" charset="0"/>
                <a:ea typeface="Times New Roman" panose="02020603050405020304" pitchFamily="18" charset="0"/>
                <a:cs typeface="Arial" panose="020B0604020202020204" pitchFamily="34" charset="0"/>
              </a:rPr>
              <a:t>Decision Tree Random Forest, Logistic Regression, </a:t>
            </a:r>
            <a:r>
              <a:rPr lang="en-US" altLang="en-US" b="1" dirty="0" smtClean="0">
                <a:solidFill>
                  <a:srgbClr val="3C4043"/>
                </a:solidFill>
                <a:latin typeface="Arial" panose="020B0604020202020204" pitchFamily="34" charset="0"/>
                <a:ea typeface="Times New Roman" panose="02020603050405020304" pitchFamily="18" charset="0"/>
                <a:cs typeface="Arial" panose="020B0604020202020204" pitchFamily="34" charset="0"/>
              </a:rPr>
              <a:t>KNN Problem </a:t>
            </a:r>
            <a:r>
              <a:rPr lang="en-US" altLang="en-US" b="1" dirty="0">
                <a:solidFill>
                  <a:srgbClr val="3C4043"/>
                </a:solidFill>
                <a:latin typeface="Arial" panose="020B0604020202020204" pitchFamily="34" charset="0"/>
                <a:ea typeface="Times New Roman" panose="02020603050405020304" pitchFamily="18" charset="0"/>
                <a:cs typeface="Arial" panose="020B0604020202020204" pitchFamily="34" charset="0"/>
              </a:rPr>
              <a:t>statement:</a:t>
            </a:r>
            <a:r>
              <a:rPr lang="en-US" altLang="en-US" b="1" dirty="0"/>
              <a:t> </a:t>
            </a:r>
            <a:endParaRPr lang="en-US" altLang="en-US" b="1" dirty="0">
              <a:latin typeface="Arial" panose="020B0604020202020204" pitchFamily="34" charset="0"/>
              <a:ea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000000"/>
                </a:solidFill>
                <a:latin typeface="Helvetica Neue" panose="02000503000000020004" pitchFamily="2" charset="0"/>
                <a:ea typeface="Times New Roman" panose="02020603050405020304" pitchFamily="18" charset="0"/>
              </a:rPr>
              <a:t>the classification goal is to predict if the client will subscribe a term deposit (variable y).</a:t>
            </a:r>
            <a:endParaRPr lang="en-US" altLang="en-US" dirty="0"/>
          </a:p>
          <a:p>
            <a:endParaRPr lang="en-US" dirty="0"/>
          </a:p>
        </p:txBody>
      </p:sp>
    </p:spTree>
    <p:extLst>
      <p:ext uri="{BB962C8B-B14F-4D97-AF65-F5344CB8AC3E}">
        <p14:creationId xmlns:p14="http://schemas.microsoft.com/office/powerpoint/2010/main" val="3639772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1455"/>
          </a:xfrm>
        </p:spPr>
        <p:txBody>
          <a:bodyPr>
            <a:normAutofit fontScale="90000"/>
          </a:bodyPr>
          <a:lstStyle/>
          <a:p>
            <a:endParaRPr lang="en-US" dirty="0"/>
          </a:p>
        </p:txBody>
      </p:sp>
      <p:sp>
        <p:nvSpPr>
          <p:cNvPr id="4" name="Content Placeholder 3"/>
          <p:cNvSpPr>
            <a:spLocks noGrp="1"/>
          </p:cNvSpPr>
          <p:nvPr>
            <p:ph sz="half" idx="2"/>
          </p:nvPr>
        </p:nvSpPr>
        <p:spPr>
          <a:xfrm>
            <a:off x="6607966" y="1000125"/>
            <a:ext cx="5088734" cy="4791075"/>
          </a:xfrm>
        </p:spPr>
        <p:txBody>
          <a:bodyPr>
            <a:normAutofit fontScale="92500" lnSpcReduction="20000"/>
          </a:bodyPr>
          <a:lstStyle/>
          <a:p>
            <a:pPr marL="0" indent="0">
              <a:buNone/>
            </a:pPr>
            <a:r>
              <a:rPr lang="en-US" sz="4300" b="1" dirty="0">
                <a:latin typeface="Arial" panose="020B0604020202020204" pitchFamily="34" charset="0"/>
                <a:cs typeface="Arial" panose="020B0604020202020204" pitchFamily="34" charset="0"/>
              </a:rPr>
              <a:t>Data Cleansing</a:t>
            </a:r>
            <a:endParaRPr lang="en-US" sz="4300" dirty="0">
              <a:latin typeface="Arial" panose="020B0604020202020204" pitchFamily="34" charset="0"/>
              <a:cs typeface="Arial" panose="020B0604020202020204" pitchFamily="34" charset="0"/>
            </a:endParaRPr>
          </a:p>
          <a:p>
            <a:pPr marL="0" indent="0">
              <a:buNone/>
            </a:pPr>
            <a:r>
              <a:rPr lang="en-US" dirty="0"/>
              <a:t>In this markdown cell, mention the data cleaning steps you will take. Some of your steps may </a:t>
            </a:r>
            <a:r>
              <a:rPr lang="en-US" dirty="0" smtClean="0"/>
              <a:t>include;</a:t>
            </a:r>
            <a:endParaRPr lang="en-US" dirty="0"/>
          </a:p>
          <a:p>
            <a:pPr lvl="0"/>
            <a:r>
              <a:rPr lang="en-US" dirty="0"/>
              <a:t>Handling missing values (</a:t>
            </a:r>
            <a:r>
              <a:rPr lang="en-US" dirty="0" err="1"/>
              <a:t>NaN</a:t>
            </a:r>
            <a:r>
              <a:rPr lang="en-US" dirty="0"/>
              <a:t>)</a:t>
            </a:r>
          </a:p>
          <a:p>
            <a:pPr lvl="0"/>
            <a:r>
              <a:rPr lang="en-US" dirty="0"/>
              <a:t>Replacing text</a:t>
            </a:r>
          </a:p>
          <a:p>
            <a:pPr lvl="0"/>
            <a:r>
              <a:rPr lang="en-US" dirty="0"/>
              <a:t>Removing or deleting unnecessary records</a:t>
            </a:r>
          </a:p>
          <a:p>
            <a:pPr marL="0" indent="0">
              <a:buNone/>
            </a:pPr>
            <a:r>
              <a:rPr lang="en-US" sz="4300" b="1" dirty="0"/>
              <a:t>Result of cleaning </a:t>
            </a:r>
            <a:r>
              <a:rPr lang="en-US" sz="1900" dirty="0"/>
              <a:t>:</a:t>
            </a:r>
          </a:p>
          <a:p>
            <a:pPr marL="0" indent="0" latinLnBrk="1">
              <a:buNone/>
            </a:pPr>
            <a:r>
              <a:rPr lang="en-US" dirty="0"/>
              <a:t>1. We replaced data types of some columns from objects to string  </a:t>
            </a:r>
          </a:p>
          <a:p>
            <a:pPr marL="0" indent="0" latinLnBrk="1">
              <a:buNone/>
            </a:pPr>
            <a:r>
              <a:rPr lang="en-US" dirty="0"/>
              <a:t>("age", "day", "balance","duration","campaign","</a:t>
            </a:r>
            <a:r>
              <a:rPr lang="en-US" dirty="0" err="1"/>
              <a:t>pdays</a:t>
            </a:r>
            <a:r>
              <a:rPr lang="en-US" dirty="0"/>
              <a:t>","previous")</a:t>
            </a:r>
          </a:p>
          <a:p>
            <a:pPr marL="0" indent="0" latinLnBrk="1">
              <a:buNone/>
            </a:pPr>
            <a:r>
              <a:rPr lang="en-US" dirty="0"/>
              <a:t>2. We removed "unknown" values from both job and education column. Its an unnecessary record.</a:t>
            </a:r>
          </a:p>
          <a:p>
            <a:pPr marL="0" indent="0">
              <a:buNone/>
            </a:pPr>
            <a:r>
              <a:rPr lang="en-US" dirty="0"/>
              <a:t>3. Now we have 4311 rows and 17 columns.</a:t>
            </a:r>
            <a:endParaRPr lang="en-US" dirty="0"/>
          </a:p>
        </p:txBody>
      </p:sp>
      <p:sp>
        <p:nvSpPr>
          <p:cNvPr id="5" name="Rectangle 1"/>
          <p:cNvSpPr>
            <a:spLocks noGrp="1" noChangeArrowheads="1"/>
          </p:cNvSpPr>
          <p:nvPr>
            <p:ph sz="half" idx="1"/>
          </p:nvPr>
        </p:nvSpPr>
        <p:spPr bwMode="auto">
          <a:xfrm>
            <a:off x="1245710" y="928427"/>
            <a:ext cx="5247957" cy="4862773"/>
          </a:xfrm>
          <a:prstGeom prst="rect">
            <a:avLst/>
          </a:prstGeom>
          <a:noFill/>
          <a:ln>
            <a:noFill/>
          </a:ln>
          <a:effectLst/>
        </p:spPr>
        <p:txBody>
          <a:bodyPr vert="horz" wrap="square" lIns="0" tIns="152352" rIns="304704"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Dataset Description </a:t>
            </a:r>
            <a:endParaRPr kumimoji="0" lang="en-US" altLang="en-US" sz="40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dirty="0" smtClean="0">
                <a:solidFill>
                  <a:srgbClr val="000000"/>
                </a:solidFill>
                <a:latin typeface="Helvetica Neue" panose="02000503000000020004" pitchFamily="2" charset="0"/>
                <a:ea typeface="Times New Roman" panose="02020603050405020304" pitchFamily="18" charset="0"/>
              </a:rPr>
              <a:t>W</a:t>
            </a:r>
            <a:r>
              <a:rPr kumimoji="0" lang="en-US" altLang="en-US" sz="1600" b="0" i="0" u="none" strike="noStrike" cap="none" normalizeH="0" baseline="0" dirty="0" smtClean="0">
                <a:ln>
                  <a:noFill/>
                </a:ln>
                <a:solidFill>
                  <a:srgbClr val="000000"/>
                </a:solidFill>
                <a:effectLst/>
                <a:latin typeface="Helvetica Neue" panose="02000503000000020004" pitchFamily="2" charset="0"/>
                <a:ea typeface="Times New Roman" panose="02020603050405020304" pitchFamily="18" charset="0"/>
              </a:rPr>
              <a:t>hat is the source of the data? Created by: Paulo Cortez (Univ. Minho) and </a:t>
            </a:r>
            <a:r>
              <a:rPr kumimoji="0" lang="en-US" altLang="en-US" sz="1600" b="0" i="0" u="none" strike="noStrike" cap="none" normalizeH="0" baseline="0" dirty="0" err="1" smtClean="0">
                <a:ln>
                  <a:noFill/>
                </a:ln>
                <a:solidFill>
                  <a:srgbClr val="000000"/>
                </a:solidFill>
                <a:effectLst/>
                <a:latin typeface="Helvetica Neue" panose="02000503000000020004" pitchFamily="2" charset="0"/>
                <a:ea typeface="Times New Roman" panose="02020603050405020304" pitchFamily="18" charset="0"/>
              </a:rPr>
              <a:t>Sérgio</a:t>
            </a:r>
            <a:r>
              <a:rPr kumimoji="0" lang="en-US" altLang="en-US" sz="1600" b="0" i="0" u="none" strike="noStrike" cap="none" normalizeH="0" baseline="0" dirty="0" smtClean="0">
                <a:ln>
                  <a:noFill/>
                </a:ln>
                <a:solidFill>
                  <a:srgbClr val="000000"/>
                </a:solidFill>
                <a:effectLst/>
                <a:latin typeface="Helvetica Neue" panose="02000503000000020004" pitchFamily="2" charset="0"/>
                <a:ea typeface="Times New Roman" panose="02020603050405020304" pitchFamily="18" charset="0"/>
              </a:rPr>
              <a:t> Moro (ISCTE-IUL) @ 2012.Data can be found at [pdf] </a:t>
            </a:r>
            <a:r>
              <a:rPr kumimoji="0" lang="en-US" altLang="en-US" sz="1600" b="0" i="0" u="none" strike="noStrike" cap="none" normalizeH="0" baseline="0" dirty="0" smtClean="0">
                <a:ln>
                  <a:noFill/>
                </a:ln>
                <a:solidFill>
                  <a:srgbClr val="296EAA"/>
                </a:solidFill>
                <a:effectLst/>
                <a:latin typeface="Helvetica Neue" panose="02000503000000020004" pitchFamily="2" charset="0"/>
                <a:ea typeface="Times New Roman" panose="02020603050405020304" pitchFamily="18" charset="0"/>
                <a:hlinkClick r:id="rId2"/>
              </a:rPr>
              <a:t>http://hdl.handle.net/1822/14838</a:t>
            </a:r>
            <a:r>
              <a:rPr kumimoji="0" lang="en-US" altLang="en-US" sz="1600" b="0" i="0" u="none" strike="noStrike" cap="none" normalizeH="0" baseline="0" dirty="0" smtClean="0">
                <a:ln>
                  <a:noFill/>
                </a:ln>
                <a:solidFill>
                  <a:srgbClr val="000000"/>
                </a:solidFill>
                <a:effectLst/>
                <a:latin typeface="Helvetica Neue" panose="02000503000000020004" pitchFamily="2" charset="0"/>
                <a:ea typeface="Times New Roman" panose="02020603050405020304" pitchFamily="18" charset="0"/>
              </a:rPr>
              <a:t> [bib] </a:t>
            </a:r>
            <a:r>
              <a:rPr kumimoji="0" lang="en-US" altLang="en-US" sz="1600" b="0" i="0" u="none" strike="noStrike" cap="none" normalizeH="0" baseline="0" dirty="0" smtClean="0">
                <a:ln>
                  <a:noFill/>
                </a:ln>
                <a:solidFill>
                  <a:srgbClr val="296EAA"/>
                </a:solidFill>
                <a:effectLst/>
                <a:latin typeface="Helvetica Neue" panose="02000503000000020004" pitchFamily="2" charset="0"/>
                <a:ea typeface="Times New Roman" panose="02020603050405020304" pitchFamily="18" charset="0"/>
                <a:hlinkClick r:id="rId3"/>
              </a:rPr>
              <a:t>http://www3.dsi.uminho.pt/pcortez/bib/2011-esm-1.txt</a:t>
            </a:r>
            <a:endParaRPr kumimoji="0" lang="en-US" altLang="en-US" sz="16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dirty="0" smtClean="0">
                <a:solidFill>
                  <a:srgbClr val="000000"/>
                </a:solidFill>
                <a:latin typeface="Helvetica Neue" panose="02000503000000020004" pitchFamily="2" charset="0"/>
                <a:ea typeface="Times New Roman" panose="02020603050405020304" pitchFamily="18" charset="0"/>
              </a:rPr>
              <a:t>H</a:t>
            </a:r>
            <a:r>
              <a:rPr kumimoji="0" lang="en-US" altLang="en-US" sz="1600" b="0" i="0" u="none" strike="noStrike" cap="none" normalizeH="0" baseline="0" dirty="0" smtClean="0">
                <a:ln>
                  <a:noFill/>
                </a:ln>
                <a:solidFill>
                  <a:srgbClr val="000000"/>
                </a:solidFill>
                <a:effectLst/>
                <a:latin typeface="Helvetica Neue" panose="02000503000000020004" pitchFamily="2" charset="0"/>
                <a:ea typeface="Times New Roman" panose="02020603050405020304" pitchFamily="18" charset="0"/>
              </a:rPr>
              <a:t>ow many rows and columns? It has - 4521 Rows &amp; 17 Columns.</a:t>
            </a:r>
            <a:endParaRPr kumimoji="0" lang="en-US" altLang="en-US" sz="16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dirty="0" smtClean="0">
                <a:solidFill>
                  <a:srgbClr val="000000"/>
                </a:solidFill>
                <a:latin typeface="Helvetica Neue" panose="02000503000000020004" pitchFamily="2" charset="0"/>
                <a:ea typeface="Times New Roman" panose="02020603050405020304" pitchFamily="18" charset="0"/>
              </a:rPr>
              <a:t>D</a:t>
            </a:r>
            <a:r>
              <a:rPr kumimoji="0" lang="en-US" altLang="en-US" sz="1600" b="0" i="0" u="none" strike="noStrike" cap="none" normalizeH="0" baseline="0" dirty="0" smtClean="0">
                <a:ln>
                  <a:noFill/>
                </a:ln>
                <a:solidFill>
                  <a:srgbClr val="000000"/>
                </a:solidFill>
                <a:effectLst/>
                <a:latin typeface="Helvetica Neue" panose="02000503000000020004" pitchFamily="2" charset="0"/>
                <a:ea typeface="Times New Roman" panose="02020603050405020304" pitchFamily="18" charset="0"/>
              </a:rPr>
              <a:t>oes it have missing values? There are no missing values.</a:t>
            </a:r>
            <a:endParaRPr kumimoji="0" lang="en-US" altLang="en-US" sz="16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dirty="0">
                <a:solidFill>
                  <a:srgbClr val="000000"/>
                </a:solidFill>
                <a:latin typeface="Helvetica Neue" panose="02000503000000020004" pitchFamily="2" charset="0"/>
                <a:ea typeface="Times New Roman" panose="02020603050405020304" pitchFamily="18" charset="0"/>
              </a:rPr>
              <a:t>A</a:t>
            </a:r>
            <a:r>
              <a:rPr kumimoji="0" lang="en-US" altLang="en-US" sz="1600" b="0" i="0" u="none" strike="noStrike" cap="none" normalizeH="0" baseline="0" dirty="0" smtClean="0">
                <a:ln>
                  <a:noFill/>
                </a:ln>
                <a:solidFill>
                  <a:srgbClr val="000000"/>
                </a:solidFill>
                <a:effectLst/>
                <a:latin typeface="Helvetica Neue" panose="02000503000000020004" pitchFamily="2" charset="0"/>
                <a:ea typeface="Times New Roman" panose="02020603050405020304" pitchFamily="18" charset="0"/>
              </a:rPr>
              <a:t>ny other significant details</a:t>
            </a:r>
            <a:endParaRPr kumimoji="0" lang="en-US" altLang="en-US" sz="16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Helvetica Neue" panose="02000503000000020004" pitchFamily="2" charset="0"/>
                <a:ea typeface="Times New Roman" panose="02020603050405020304" pitchFamily="18" charset="0"/>
              </a:rPr>
              <a:t> </a:t>
            </a:r>
            <a:r>
              <a:rPr kumimoji="0" lang="en-US" altLang="en-US" sz="1600" b="0" i="0" u="none" strike="noStrike" cap="none" normalizeH="0" baseline="0" dirty="0" smtClean="0">
                <a:ln>
                  <a:noFill/>
                </a:ln>
                <a:solidFill>
                  <a:srgbClr val="000000"/>
                </a:solidFill>
                <a:effectLst/>
                <a:latin typeface="Helvetica Neue" panose="02000503000000020004" pitchFamily="2" charset="0"/>
                <a:ea typeface="Times New Roman" panose="02020603050405020304" pitchFamily="18" charset="0"/>
              </a:rPr>
              <a:t>Yes </a:t>
            </a:r>
            <a:endParaRPr kumimoji="0" lang="en-US" altLang="en-US" sz="16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Helvetica Neue" panose="02000503000000020004" pitchFamily="2" charset="0"/>
                <a:ea typeface="Times New Roman" panose="02020603050405020304" pitchFamily="18" charset="0"/>
              </a:rPr>
              <a:t>a) the dataset has a large percentage of "unknowns" values in the "</a:t>
            </a:r>
            <a:r>
              <a:rPr kumimoji="0" lang="en-US" altLang="en-US" sz="1600" b="0" i="0" u="none" strike="noStrike" cap="none" normalizeH="0" baseline="0" dirty="0" err="1" smtClean="0">
                <a:ln>
                  <a:noFill/>
                </a:ln>
                <a:solidFill>
                  <a:srgbClr val="000000"/>
                </a:solidFill>
                <a:effectLst/>
                <a:latin typeface="Helvetica Neue" panose="02000503000000020004" pitchFamily="2" charset="0"/>
                <a:ea typeface="Times New Roman" panose="02020603050405020304" pitchFamily="18" charset="0"/>
              </a:rPr>
              <a:t>poutcome</a:t>
            </a:r>
            <a:r>
              <a:rPr kumimoji="0" lang="en-US" altLang="en-US" sz="1600" b="0" i="0" u="none" strike="noStrike" cap="none" normalizeH="0" baseline="0" dirty="0" smtClean="0">
                <a:ln>
                  <a:noFill/>
                </a:ln>
                <a:solidFill>
                  <a:srgbClr val="000000"/>
                </a:solidFill>
                <a:effectLst/>
                <a:latin typeface="Helvetica Neue" panose="02000503000000020004" pitchFamily="2" charset="0"/>
                <a:ea typeface="Times New Roman" panose="02020603050405020304" pitchFamily="18" charset="0"/>
              </a:rPr>
              <a:t>" &amp; "contact" column while "job" and "education" column has lower percentage of "unknowns" values.</a:t>
            </a:r>
            <a:endParaRPr kumimoji="0" lang="en-US" altLang="en-US" sz="1600" b="0" i="0" u="none" strike="noStrike" cap="none" normalizeH="0" baseline="0" dirty="0" smtClean="0">
              <a:ln>
                <a:noFill/>
              </a:ln>
              <a:solidFill>
                <a:srgbClr val="000000"/>
              </a:solidFill>
              <a:effectLst/>
              <a:latin typeface="Helvetica Neue" panose="02000503000000020004" pitchFamily="2"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Helvetica Neue" panose="02000503000000020004" pitchFamily="2" charset="0"/>
                <a:ea typeface="Calibri" panose="020F0502020204030204" pitchFamily="34" charset="0"/>
                <a:cs typeface="Times New Roman" panose="02020603050405020304" pitchFamily="18" charset="0"/>
              </a:rPr>
              <a:t>b) all columns datatypes are objects.</a:t>
            </a:r>
            <a:r>
              <a:rPr kumimoji="0" lang="en-US" altLang="en-US" sz="16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773753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5425" y="0"/>
            <a:ext cx="10018713" cy="495300"/>
          </a:xfrm>
        </p:spPr>
        <p:txBody>
          <a:bodyPr>
            <a:normAutofit fontScale="90000"/>
          </a:bodyPr>
          <a:lstStyle/>
          <a:p>
            <a:r>
              <a:rPr lang="en-US" b="1" dirty="0" smtClean="0"/>
              <a:t>MODEL EVALUATION</a:t>
            </a:r>
            <a:endParaRPr lang="en-US" b="1" dirty="0"/>
          </a:p>
        </p:txBody>
      </p:sp>
      <p:sp>
        <p:nvSpPr>
          <p:cNvPr id="4" name="Rectangle 1"/>
          <p:cNvSpPr>
            <a:spLocks noGrp="1" noChangeArrowheads="1"/>
          </p:cNvSpPr>
          <p:nvPr>
            <p:ph idx="1"/>
          </p:nvPr>
        </p:nvSpPr>
        <p:spPr bwMode="auto">
          <a:xfrm>
            <a:off x="1400175" y="336558"/>
            <a:ext cx="10925175" cy="6493989"/>
          </a:xfrm>
          <a:prstGeom prst="rect">
            <a:avLst/>
          </a:prstGeom>
          <a:noFill/>
          <a:ln>
            <a:noFill/>
          </a:ln>
          <a:effectLst/>
        </p:spPr>
        <p:txBody>
          <a:bodyPr vert="horz" wrap="square" lIns="304704" tIns="152352" rIns="304704"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We used one hot encoding  to convert our categorical data into numeric data which makes it bivariate.  The customers either subscribe to the bank product or not. y was the selected target while other variables such as :  "job", "marital", "education", "default",  "housing", "loan", "contact", "month", "</a:t>
            </a:r>
            <a:r>
              <a:rPr kumimoji="0" lang="en-US" altLang="en-US" sz="1800"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poutcome</a:t>
            </a:r>
            <a:r>
              <a:rPr kumimoji="0" lang="en-US" altLang="en-US" sz="18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were used as our features(X).</a:t>
            </a:r>
            <a:endParaRPr kumimoji="0" lang="en-US" altLang="en-US" sz="1800" b="1"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Helvetica Neue" panose="02000503000000020004" pitchFamily="2" charset="0"/>
                <a:ea typeface="Times New Roman" panose="02020603050405020304" pitchFamily="18" charset="0"/>
              </a:rPr>
              <a:t>Train and Test the models</a:t>
            </a:r>
            <a:endParaRPr kumimoji="0" lang="en-US" altLang="en-US" sz="1800" b="1"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We test and train our model using 50% of the test value.</a:t>
            </a:r>
            <a:endParaRPr kumimoji="0" lang="en-US" altLang="en-US" sz="18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Interpret Results</a:t>
            </a:r>
            <a:endParaRPr kumimoji="0" lang="en-US" altLang="en-US" sz="1800" b="1" i="0" u="none" strike="noStrike" cap="none" normalizeH="0" baseline="0" dirty="0" smtClean="0">
              <a:ln>
                <a:noFill/>
              </a:ln>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Interpret the results by assessing accuracy score, precision score and recall score</a:t>
            </a:r>
            <a:endParaRPr kumimoji="0" lang="en-US" altLang="en-US" sz="18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We used 4 ML Algorithms</a:t>
            </a:r>
            <a:endParaRPr kumimoji="0" lang="en-US" altLang="en-US" sz="1800" b="0"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a. Logistic </a:t>
            </a:r>
            <a:r>
              <a:rPr kumimoji="0" lang="en-US" altLang="en-US" sz="1800" b="0" i="0" u="none" strike="noStrike" cap="none" normalizeH="0" baseline="0" dirty="0" err="1" smtClean="0">
                <a:ln>
                  <a:noFill/>
                </a:ln>
                <a:solidFill>
                  <a:srgbClr val="000000"/>
                </a:solidFill>
                <a:effectLst/>
                <a:ea typeface="Times New Roman" panose="02020603050405020304" pitchFamily="18" charset="0"/>
                <a:cs typeface="Arial" panose="020B0604020202020204" pitchFamily="34" charset="0"/>
              </a:rPr>
              <a:t>Regressionb</a:t>
            </a:r>
            <a:r>
              <a:rPr kumimoji="0" lang="en-US" altLang="en-US" sz="1800" b="0"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 </a:t>
            </a:r>
            <a:r>
              <a:rPr kumimoji="0" lang="en-US" altLang="en-US" sz="1800" b="0" i="0" u="none" strike="noStrike" cap="none" normalizeH="0" baseline="0" dirty="0" err="1" smtClean="0">
                <a:ln>
                  <a:noFill/>
                </a:ln>
                <a:solidFill>
                  <a:srgbClr val="000000"/>
                </a:solidFill>
                <a:effectLst/>
                <a:ea typeface="Times New Roman" panose="02020603050405020304" pitchFamily="18" charset="0"/>
                <a:cs typeface="Arial" panose="020B0604020202020204" pitchFamily="34" charset="0"/>
              </a:rPr>
              <a:t>KNeighborsc</a:t>
            </a:r>
            <a:r>
              <a:rPr kumimoji="0" lang="en-US" altLang="en-US" sz="1800" b="0"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 Decision Treed. Random Forest</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Confusion Matrix for Logistic Regression</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With a Our test size at 50%Our result: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	[[925  28]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	[ 87  38]]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Shows that our model predicts the "No" at 91.40%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better than the "Yes" at 57.57%</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Confusion Matrix for K-Neighbors</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With a Our test size at 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Our result: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[[931  22]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 [ 99  26]]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ea typeface="Times New Roman" panose="02020603050405020304" pitchFamily="18" charset="0"/>
                <a:cs typeface="Arial" panose="020B0604020202020204" pitchFamily="34" charset="0"/>
              </a:rPr>
              <a:t>Shows that our model predicts the "No" at 90.38% Correctly better than the "Yes" at 54.16% </a:t>
            </a: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862403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484311" y="552451"/>
            <a:ext cx="10018713" cy="133350"/>
          </a:xfrm>
        </p:spPr>
        <p:txBody>
          <a:bodyPr>
            <a:normAutofit fontScale="90000"/>
          </a:bodyPr>
          <a:lstStyle/>
          <a:p>
            <a:pPr lvl="0"/>
            <a:r>
              <a:rPr lang="en-US" altLang="en-US" b="1" dirty="0">
                <a:ln>
                  <a:noFill/>
                </a:ln>
                <a:solidFill>
                  <a:srgbClr val="000000"/>
                </a:solidFill>
                <a:latin typeface="Arial" panose="020B0604020202020204" pitchFamily="34" charset="0"/>
                <a:ea typeface="Times New Roman" panose="02020603050405020304" pitchFamily="18" charset="0"/>
                <a:cs typeface="Arial" panose="020B0604020202020204" pitchFamily="34" charset="0"/>
              </a:rPr>
              <a:t>Confusion Matrix for Decision Tree</a:t>
            </a:r>
            <a:r>
              <a:rPr lang="en-US" altLang="en-US" dirty="0">
                <a:ln>
                  <a:noFill/>
                </a:ln>
                <a:solidFill>
                  <a:srgbClr val="000000"/>
                </a:solidFill>
                <a:latin typeface="Arial" panose="020B0604020202020204" pitchFamily="34" charset="0"/>
                <a:ea typeface="Times New Roman" panose="02020603050405020304" pitchFamily="18" charset="0"/>
                <a:cs typeface="Arial" panose="020B0604020202020204" pitchFamily="34" charset="0"/>
              </a:rPr>
              <a:t/>
            </a:r>
            <a:br>
              <a:rPr lang="en-US" altLang="en-US" dirty="0">
                <a:ln>
                  <a:noFill/>
                </a:ln>
                <a:solidFill>
                  <a:srgbClr val="000000"/>
                </a:solidFill>
                <a:latin typeface="Arial" panose="020B0604020202020204" pitchFamily="34" charset="0"/>
                <a:ea typeface="Times New Roman" panose="02020603050405020304" pitchFamily="18" charset="0"/>
                <a:cs typeface="Arial" panose="020B0604020202020204" pitchFamily="34" charset="0"/>
              </a:rPr>
            </a:br>
            <a:endParaRPr lang="en-US" dirty="0"/>
          </a:p>
        </p:txBody>
      </p:sp>
      <p:sp>
        <p:nvSpPr>
          <p:cNvPr id="4" name="Rectangle 1"/>
          <p:cNvSpPr>
            <a:spLocks noGrp="1" noChangeArrowheads="1"/>
          </p:cNvSpPr>
          <p:nvPr>
            <p:ph idx="1"/>
          </p:nvPr>
        </p:nvSpPr>
        <p:spPr bwMode="auto">
          <a:xfrm>
            <a:off x="1444622" y="394791"/>
            <a:ext cx="11256961" cy="6463211"/>
          </a:xfrm>
          <a:prstGeom prst="rect">
            <a:avLst/>
          </a:prstGeom>
          <a:noFill/>
          <a:ln>
            <a:noFill/>
          </a:ln>
          <a:effectLst/>
        </p:spPr>
        <p:txBody>
          <a:bodyPr vert="horz" wrap="square" lIns="304704" tIns="152352" rIns="304704"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With a Our test size at 50%Our result: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[[893  60]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[ 74  51]]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Shows that our model predicts the "No" at 92.34% Correctly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better than the "Yes" at 45.94% </a:t>
            </a:r>
            <a:endParaRPr kumimoji="0" lang="en-US" altLang="en-US" sz="20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Confusion Matrix for Random Forest</a:t>
            </a:r>
            <a:endPar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With a Our test size at 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Our result: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[[938  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[ 91  34]]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Shows that our model predicts the "No" at 91.11% Correctly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better than the "Yes" at 69.38%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We feel this is because our data set has 3813 of NO and 498 of YES</a:t>
            </a:r>
            <a:endParaRPr kumimoji="0" lang="en-US" altLang="en-US" sz="20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So it performs better with more data</a:t>
            </a:r>
            <a:endParaRPr kumimoji="0" lang="en-US" altLang="en-US" sz="2000" b="0" i="0" u="none" strike="noStrike" cap="none" normalizeH="0" baseline="0" dirty="0" smtClean="0">
              <a:ln>
                <a:noFill/>
              </a:ln>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Interpret Results</a:t>
            </a:r>
            <a:endParaRPr kumimoji="0" lang="en-US" altLang="en-US" sz="2000" b="1" i="0" u="none" strike="noStrike" cap="none" normalizeH="0" baseline="0" dirty="0" smtClean="0">
              <a:ln>
                <a:noFill/>
              </a:ln>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Random Forest performed best in predicting if Customer </a:t>
            </a:r>
            <a:r>
              <a:rPr kumimoji="0" lang="en-US" altLang="en-US" sz="20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would/would not</a:t>
            </a: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accept to subscribed to the product (bank term deposit).</a:t>
            </a:r>
            <a:endParaRPr kumimoji="0" lang="en-US" altLang="en-US" sz="2000" b="0" i="0" u="none" strike="noStrike" cap="none" normalizeH="0" baseline="0" dirty="0" smtClean="0">
              <a:ln>
                <a:noFill/>
              </a:ln>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Summary</a:t>
            </a:r>
            <a:endParaRPr kumimoji="0" lang="en-US" altLang="en-US" sz="2000" b="1" i="0" u="none" strike="noStrike" cap="none" normalizeH="0" baseline="0" dirty="0" smtClean="0">
              <a:ln>
                <a:noFill/>
              </a:ln>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What model should be deployed to production? Any other comments?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1. Random Forrest Model Algorithm to be deployed.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8154256"/>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TM03457485[[fn=Mesh]]</Template>
  <TotalTime>97</TotalTime>
  <Words>423</Words>
  <Application>Microsoft Office PowerPoint</Application>
  <PresentationFormat>Widescreen</PresentationFormat>
  <Paragraphs>67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Cambria</vt:lpstr>
      <vt:lpstr>Corbel</vt:lpstr>
      <vt:lpstr>Helvetica Neue</vt:lpstr>
      <vt:lpstr>Times New Roman</vt:lpstr>
      <vt:lpstr>Parallax</vt:lpstr>
      <vt:lpstr>MACHINE LEARNING PROJECT  TITLE: BANK PROJECT PREDICTION</vt:lpstr>
      <vt:lpstr>EXECUTIVE SUMMARY</vt:lpstr>
      <vt:lpstr>PowerPoint Presentation</vt:lpstr>
      <vt:lpstr>MODEL EVALUATION</vt:lpstr>
      <vt:lpstr>Confusion Matrix for Decision Tree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TITLE: BANK PROJECT PREDICTION</dc:title>
  <dc:creator>smarflix comtech</dc:creator>
  <cp:lastModifiedBy>smarflix comtech</cp:lastModifiedBy>
  <cp:revision>9</cp:revision>
  <dcterms:created xsi:type="dcterms:W3CDTF">2022-08-29T10:26:53Z</dcterms:created>
  <dcterms:modified xsi:type="dcterms:W3CDTF">2022-08-29T12:04:48Z</dcterms:modified>
</cp:coreProperties>
</file>