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5"/>
    <p:sldMasterId id="2147483656" r:id="rId6"/>
    <p:sldMasterId id="214748365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6D09030-50CC-4027-89FD-2903DC7E4BFE}">
  <a:tblStyle styleId="{56D09030-50CC-4027-89FD-2903DC7E4BF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b9bee67a3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b9bee67a3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7b9bee67a3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b9bee67a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b9bee67a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7b9bee67a3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0" y="2275826"/>
            <a:ext cx="12192000" cy="56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/>
        </p:nvSpPr>
        <p:spPr>
          <a:xfrm>
            <a:off x="8890000" y="65087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0" y="2275826"/>
            <a:ext cx="12192000" cy="56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8890000" y="65087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/>
        </p:nvSpPr>
        <p:spPr>
          <a:xfrm>
            <a:off x="8890000" y="65087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hyperlink" Target="https://machinelearningmastery.com/time-series-forecasting-methods-in-python-cheat-sheet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643468" y="2638043"/>
            <a:ext cx="3363974" cy="341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 of Stock Prediction Model</a:t>
            </a:r>
            <a:endParaRPr>
              <a:solidFill>
                <a:schemeClr val="lt1"/>
              </a:solidFill>
            </a:endParaRPr>
          </a:p>
          <a:p>
            <a:pPr indent="177800" lvl="0" marL="254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20"/>
          <p:cNvGrpSpPr/>
          <p:nvPr/>
        </p:nvGrpSpPr>
        <p:grpSpPr>
          <a:xfrm>
            <a:off x="4799181" y="625288"/>
            <a:ext cx="6963930" cy="4946276"/>
            <a:chOff x="3063" y="0"/>
            <a:chExt cx="6963930" cy="4946276"/>
          </a:xfrm>
        </p:grpSpPr>
        <p:sp>
          <p:nvSpPr>
            <p:cNvPr id="152" name="Google Shape;152;p20"/>
            <p:cNvSpPr/>
            <p:nvPr/>
          </p:nvSpPr>
          <p:spPr>
            <a:xfrm>
              <a:off x="522754" y="0"/>
              <a:ext cx="5924548" cy="494627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3063" y="1483882"/>
              <a:ext cx="1339217" cy="197851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68438" y="1549257"/>
              <a:ext cx="1208467" cy="1847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r>
                <a:rPr b="0" i="0" lang="en-US" sz="1300" u="none" cap="none" strike="noStrike">
                  <a:solidFill>
                    <a:srgbClr val="01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409241" y="1483882"/>
              <a:ext cx="1339217" cy="197851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 txBox="1"/>
            <p:nvPr/>
          </p:nvSpPr>
          <p:spPr>
            <a:xfrm>
              <a:off x="1474616" y="1549257"/>
              <a:ext cx="1208467" cy="1847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REDUCTION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2815419" y="1483882"/>
              <a:ext cx="1339217" cy="197851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 txBox="1"/>
            <p:nvPr/>
          </p:nvSpPr>
          <p:spPr>
            <a:xfrm>
              <a:off x="2880794" y="1549257"/>
              <a:ext cx="1208467" cy="1847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TIME SERIES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4221598" y="1483882"/>
              <a:ext cx="1339217" cy="197851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4286973" y="1549257"/>
              <a:ext cx="1208467" cy="1847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DECOMPOSE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5627776" y="1483882"/>
              <a:ext cx="1339217" cy="197851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5693151" y="1549257"/>
              <a:ext cx="1208467" cy="1847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PREDICT FUTURE STOCK USING ARIMA MODEL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br>
              <a:rPr b="1"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3100">
                <a:latin typeface="Arial"/>
                <a:ea typeface="Arial"/>
                <a:cs typeface="Arial"/>
                <a:sym typeface="Arial"/>
              </a:rPr>
            </a:br>
            <a:endParaRPr b="1"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4367212" y="5522118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9082087" y="5522118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5194300" y="471642"/>
            <a:ext cx="6513603" cy="5883988"/>
            <a:chOff x="0" y="718"/>
            <a:chExt cx="6513603" cy="5883988"/>
          </a:xfrm>
        </p:grpSpPr>
        <p:sp>
          <p:nvSpPr>
            <p:cNvPr id="172" name="Google Shape;172;p21"/>
            <p:cNvSpPr/>
            <p:nvPr/>
          </p:nvSpPr>
          <p:spPr>
            <a:xfrm>
              <a:off x="0" y="718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508544" y="378974"/>
              <a:ext cx="924626" cy="92462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1941716" y="718"/>
              <a:ext cx="2931121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 txBox="1"/>
            <p:nvPr/>
          </p:nvSpPr>
          <p:spPr>
            <a:xfrm>
              <a:off x="1941716" y="718"/>
              <a:ext cx="2931121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PHASE-1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4872838" y="718"/>
              <a:ext cx="1640765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 txBox="1"/>
            <p:nvPr/>
          </p:nvSpPr>
          <p:spPr>
            <a:xfrm>
              <a:off x="4872838" y="718"/>
              <a:ext cx="1640765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PREPARATION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 SELECTION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0" y="2102143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508544" y="2480399"/>
              <a:ext cx="924626" cy="92462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1941716" y="2102143"/>
              <a:ext cx="2931121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 txBox="1"/>
            <p:nvPr/>
          </p:nvSpPr>
          <p:spPr>
            <a:xfrm>
              <a:off x="1941716" y="2102143"/>
              <a:ext cx="2931121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PHASE-2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4872838" y="2102143"/>
              <a:ext cx="1640765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1"/>
            <p:cNvSpPr txBox="1"/>
            <p:nvPr/>
          </p:nvSpPr>
          <p:spPr>
            <a:xfrm>
              <a:off x="4872838" y="2102143"/>
              <a:ext cx="1640765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ESTIMATION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DIAGNOSTIC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0" y="4203567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508544" y="4581824"/>
              <a:ext cx="924626" cy="92462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1941716" y="4203567"/>
              <a:ext cx="2931121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1"/>
            <p:cNvSpPr txBox="1"/>
            <p:nvPr/>
          </p:nvSpPr>
          <p:spPr>
            <a:xfrm>
              <a:off x="1941716" y="4203567"/>
              <a:ext cx="2931121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PHASE-3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4872838" y="4203567"/>
              <a:ext cx="1640765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4872838" y="4203567"/>
              <a:ext cx="1640765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FORECASTING THE STOCK</a:t>
              </a:r>
              <a:endPara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762000" y="17526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❏"/>
            </a:pPr>
            <a:r>
              <a:rPr lang="en-US"/>
              <a:t>Exploratory data analysis- Stationarity check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❏"/>
            </a:pPr>
            <a:r>
              <a:rPr lang="en-US"/>
              <a:t>Modelling-  Moving Average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                          Exponential Smoothing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                          ARIMA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Exponential Smoothing: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5475" y="4675263"/>
            <a:ext cx="67437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762000" y="17526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Double Exponential Smoothing: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          Mathematical expression-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Stationarity Check: Dickey-Fuller test- define null hypothesis as series is non-stationary.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275" y="3015225"/>
            <a:ext cx="68294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Modelling of Time Series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762000" y="17526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	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050" y="1917173"/>
            <a:ext cx="8212949" cy="395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Modelling of Time Series contd...</a:t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150" y="1734703"/>
            <a:ext cx="8955748" cy="43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Augmented Dickey-Fuller Test 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762000" y="1752601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On Index Closing Price</a:t>
            </a:r>
            <a:endParaRPr sz="2400"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725" y="3532325"/>
            <a:ext cx="59245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Seasonal Decomposition</a:t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21" y="1869017"/>
            <a:ext cx="9815512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1072" y="2936553"/>
            <a:ext cx="4013728" cy="157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061" y="1570039"/>
            <a:ext cx="7308011" cy="4111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296" y="1688572"/>
            <a:ext cx="6802437" cy="3992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6534" y="2779712"/>
            <a:ext cx="465402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/>
        </p:nvSpPr>
        <p:spPr>
          <a:xfrm>
            <a:off x="8756072" y="4244719"/>
            <a:ext cx="3002540" cy="890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Project Guide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3777217" y="2281339"/>
            <a:ext cx="6306900" cy="20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27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SERIES ANALYSIS 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27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MARKET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8647478" y="5001541"/>
            <a:ext cx="3305098" cy="498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Mr. Bikram Pratim Bhuyan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609" y="1317766"/>
            <a:ext cx="3490219" cy="3030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7666" y="2769923"/>
            <a:ext cx="45212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31" y="1756304"/>
            <a:ext cx="7010402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247" y="1832504"/>
            <a:ext cx="7693554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8666" y="2818341"/>
            <a:ext cx="4064001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70039"/>
            <a:ext cx="4555067" cy="491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9467" y="1693334"/>
            <a:ext cx="4859867" cy="4919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979612"/>
            <a:ext cx="853440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4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4"/>
          <p:cNvSpPr/>
          <p:nvPr>
            <p:ph type="title"/>
          </p:nvPr>
        </p:nvSpPr>
        <p:spPr>
          <a:xfrm>
            <a:off x="516816" y="2074363"/>
            <a:ext cx="2875618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SCHEDULE</a:t>
            </a:r>
            <a:endParaRPr/>
          </a:p>
        </p:txBody>
      </p:sp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512" y="889847"/>
            <a:ext cx="7703669" cy="5321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rgbClr val="4173AF"/>
              </a:gs>
              <a:gs pos="25000">
                <a:srgbClr val="4173AF"/>
              </a:gs>
              <a:gs pos="94000">
                <a:srgbClr val="07121F"/>
              </a:gs>
              <a:gs pos="100000">
                <a:srgbClr val="07121F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5"/>
          <p:cNvSpPr txBox="1"/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1179226" y="3003323"/>
            <a:ext cx="9833548" cy="2985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None/>
            </a:pPr>
            <a:br>
              <a:rPr b="0" i="0" lang="en-US" sz="11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6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 “Ayodele  A. Adebiyi et al Aderemi  O. Adewumi, Charles K. Ayo, "Stock price prediction using   the ARIMA model", 16th</a:t>
            </a:r>
            <a:endParaRPr b="0" i="0" sz="136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None/>
            </a:pPr>
            <a:r>
              <a:rPr b="0" i="0" lang="en-US" sz="136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IEEEInternational Conference on   Computer Modelling and Simulation(UKSim), (March 2014), pp.106-112.</a:t>
            </a:r>
            <a:endParaRPr b="0" i="0" sz="136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None/>
            </a:pPr>
            <a:r>
              <a:rPr b="0" i="0" lang="en-US" sz="136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[2]Amogh P. Kulkarni “Time Series Data Analysis for Stock Market Prediction using Data Mining Techniques with R”,International Journal of Advanced Research in Computer Science,ISSN NO-0976-5697. </a:t>
            </a:r>
            <a:endParaRPr b="0" i="0" sz="136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None/>
            </a:pPr>
            <a:r>
              <a:t/>
            </a:r>
            <a:endParaRPr b="0" i="0" sz="136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None/>
            </a:pPr>
            <a:r>
              <a:rPr b="0" i="0" lang="en-US" sz="136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[3]“11 Classical Time Series Forecasting Methods in Python”(August 6, 2018). Retreived from www.</a:t>
            </a:r>
            <a:r>
              <a:rPr b="0" i="0" lang="en-US" sz="136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machinelearningmastery.com/time-series-forecasting-methods-in-python-cheat-sheet</a:t>
            </a:r>
            <a:r>
              <a:rPr b="0" i="0" lang="en-US" sz="136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36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None/>
            </a:pPr>
            <a:r>
              <a:t/>
            </a:r>
            <a:endParaRPr b="0" i="0" sz="136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None/>
            </a:pPr>
            <a:r>
              <a:rPr b="0" i="0" lang="en-US" sz="136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[4]Farhan Islam Hira (2018). Stock Market Prediction Using Time Series Analysis</a:t>
            </a:r>
            <a:r>
              <a:rPr b="0" i="1" lang="en-US" sz="136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en-US" sz="136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BRAC University, Dhaka</a:t>
            </a:r>
            <a:endParaRPr b="0" i="0" sz="136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None/>
            </a:pPr>
            <a:r>
              <a:t/>
            </a:r>
            <a:endParaRPr b="0" i="0" sz="136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None/>
            </a:pPr>
            <a:r>
              <a:rPr b="0" i="0" lang="en-US" sz="136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[5]“Create an ARIMA model for time series forecasting in python” (January 9,2017). Retrieved from www.machinelearningmastery.com/arima-for-time-series-forecasting-with-python</a:t>
            </a:r>
            <a:endParaRPr b="0" i="0" sz="136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None/>
            </a:pPr>
            <a:r>
              <a:t/>
            </a:r>
            <a:endParaRPr b="0" i="0" sz="136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None/>
            </a:pPr>
            <a:br>
              <a:rPr b="0" i="0" lang="en-US" sz="11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526073" y="46657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 &amp; Role</a:t>
            </a:r>
            <a:endParaRPr sz="5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2209800" y="144863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5" name="Google Shape;85;p13"/>
          <p:cNvGraphicFramePr/>
          <p:nvPr/>
        </p:nvGraphicFramePr>
        <p:xfrm>
          <a:off x="369794" y="2364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{56D09030-50CC-4027-89FD-2903DC7E4BFE}</a:tableStyleId>
              </a:tblPr>
              <a:tblGrid>
                <a:gridCol w="2306325"/>
                <a:gridCol w="2173125"/>
                <a:gridCol w="3332675"/>
                <a:gridCol w="3684700"/>
              </a:tblGrid>
              <a:tr h="9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NO.</a:t>
                      </a:r>
                      <a:endParaRPr sz="27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205525" marB="205525" marR="205525" marL="342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9A9D">
                          <a:alpha val="600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</a:t>
                      </a:r>
                      <a:endParaRPr sz="27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205525" marB="205525" marR="205525" marL="342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9A9D">
                          <a:alpha val="600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27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205525" marB="205525" marR="205525" marL="342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9A9D">
                          <a:alpha val="600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</a:t>
                      </a:r>
                      <a:endParaRPr sz="27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205525" marB="205525" marR="205525" marL="342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9A9D">
                          <a:alpha val="600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R103216079</a:t>
                      </a:r>
                      <a:endParaRPr sz="2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178125" marB="178125" marR="178125" marL="342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BCBE">
                        <a:alpha val="345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CSE-BAO</a:t>
                      </a:r>
                      <a:endParaRPr sz="2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178125" marB="178125" marR="178125" marL="342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BCBE">
                        <a:alpha val="345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RAJESHWARPREET S BOPARAI</a:t>
                      </a:r>
                      <a:endParaRPr b="0" i="0" sz="2100" u="none" cap="none" strike="noStrike"/>
                    </a:p>
                  </a:txBody>
                  <a:tcPr marT="178125" marB="178125" marR="178125" marL="342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BCBE">
                        <a:alpha val="34509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Noto Sans Symbols"/>
                        <a:buChar char="▪"/>
                      </a:pPr>
                      <a:r>
                        <a:rPr lang="en-US" sz="21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Designing, Coding , Testing and Implementation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Noto Sans Symbols"/>
                        <a:buChar char="▪"/>
                      </a:pPr>
                      <a:r>
                        <a:rPr b="0" i="0" lang="en-US" sz="21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Designing, Coding, Testing and Implementation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Noto Sans Symbols"/>
                        <a:buChar char="▪"/>
                      </a:pPr>
                      <a:r>
                        <a:rPr b="0" i="0" lang="en-US" sz="21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Designing, Coding, Testing and Implementation</a:t>
                      </a:r>
                      <a:endParaRPr sz="1400" u="none" cap="none" strike="noStrike"/>
                    </a:p>
                  </a:txBody>
                  <a:tcPr marT="178125" marB="178125" marR="178125" marL="342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BCBE">
                        <a:alpha val="34509"/>
                      </a:srgbClr>
                    </a:solidFill>
                  </a:tcPr>
                </a:tc>
              </a:tr>
              <a:tr h="88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R103216098</a:t>
                      </a:r>
                      <a:endParaRPr sz="2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178125" marB="178125" marR="178125" marL="342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BCBE">
                        <a:alpha val="345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CSE-BAO</a:t>
                      </a:r>
                      <a:endParaRPr sz="2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178125" marB="178125" marR="178125" marL="342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BCBE">
                        <a:alpha val="345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SMARTH GALHOTRA</a:t>
                      </a:r>
                      <a:endParaRPr sz="2100" u="none" cap="none" strike="noStrike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125" marB="178125" marR="178125" marL="342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BCBE">
                        <a:alpha val="34509"/>
                      </a:srgbClr>
                    </a:solidFill>
                  </a:tcPr>
                </a:tc>
                <a:tc vMerge="1"/>
              </a:tr>
              <a:tr h="120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R103216126</a:t>
                      </a:r>
                      <a:endParaRPr sz="2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178125" marB="178125" marR="178125" marL="342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BCBE">
                        <a:alpha val="345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CSE-BAO</a:t>
                      </a:r>
                      <a:endParaRPr sz="2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178125" marB="178125" marR="178125" marL="342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BCBE">
                        <a:alpha val="345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ANISHA GERA</a:t>
                      </a:r>
                      <a:endParaRPr sz="2100" u="none" cap="none" strike="noStrike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125" marB="178125" marR="178125" marL="342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BCBE">
                        <a:alpha val="34509"/>
                      </a:srgbClr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rgbClr val="4F81BD">
                  <a:alpha val="81568"/>
                </a:srgbClr>
              </a:gs>
              <a:gs pos="25000">
                <a:srgbClr val="4F81BD">
                  <a:alpha val="60000"/>
                </a:srgbClr>
              </a:gs>
              <a:gs pos="94000">
                <a:srgbClr val="17365D"/>
              </a:gs>
              <a:gs pos="100000">
                <a:srgbClr val="17365D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>
            <p:ph type="title"/>
          </p:nvPr>
        </p:nvSpPr>
        <p:spPr>
          <a:xfrm>
            <a:off x="6094105" y="802955"/>
            <a:ext cx="4977976" cy="1454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40"/>
              <a:buNone/>
            </a:pPr>
            <a:r>
              <a:rPr b="1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0" y="738619"/>
            <a:ext cx="5000438" cy="5400962"/>
          </a:xfrm>
          <a:custGeom>
            <a:rect b="b" l="l" r="r" t="t"/>
            <a:pathLst>
              <a:path extrusionOk="0" h="5400962" w="5000438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&#10;&#10;Description generated with high confidence" id="94" name="Google Shape;94;p14"/>
          <p:cNvPicPr preferRelativeResize="0"/>
          <p:nvPr/>
        </p:nvPicPr>
        <p:blipFill rotWithShape="1">
          <a:blip r:embed="rId4">
            <a:alphaModFix/>
          </a:blip>
          <a:srcRect b="-2" l="30341" r="5879" t="0"/>
          <a:stretch/>
        </p:blipFill>
        <p:spPr>
          <a:xfrm>
            <a:off x="20" y="907231"/>
            <a:ext cx="4838021" cy="5063738"/>
          </a:xfrm>
          <a:custGeom>
            <a:rect b="b" l="l" r="r" t="t"/>
            <a:pathLst>
              <a:path extrusionOk="0" h="5063738" w="4838041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6090574" y="2059358"/>
            <a:ext cx="4977578" cy="363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trends have been followed by this stock index in the past?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this the right time to invest?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it be beneficial to "Play the long game"?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79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79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b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79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6746628" y="1783959"/>
            <a:ext cx="4645250" cy="2889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HISTORY OF FORECASTING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>
            <a:off x="0" y="0"/>
            <a:ext cx="6172782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0" y="0"/>
            <a:ext cx="6024154" cy="685800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book&#10;&#10;Description generated with high confidence" id="104" name="Google Shape;104;p15"/>
          <p:cNvPicPr preferRelativeResize="0"/>
          <p:nvPr/>
        </p:nvPicPr>
        <p:blipFill rotWithShape="1">
          <a:blip r:embed="rId3">
            <a:alphaModFix/>
          </a:blip>
          <a:srcRect b="18771" l="1764" r="3527" t="7709"/>
          <a:stretch/>
        </p:blipFill>
        <p:spPr>
          <a:xfrm>
            <a:off x="273706" y="1339484"/>
            <a:ext cx="4451254" cy="344959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3413688" y="107693"/>
            <a:ext cx="1588565" cy="1464945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Well....the future seems disastrous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1103628" y="479870"/>
            <a:ext cx="1333499" cy="784412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Should I buy Reliance ltd. Shares??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4173AF"/>
              </a:gs>
              <a:gs pos="25000">
                <a:srgbClr val="4173AF"/>
              </a:gs>
              <a:gs pos="94000">
                <a:srgbClr val="07121F"/>
              </a:gs>
              <a:gs pos="100000">
                <a:srgbClr val="07121F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“It’s Easier to Look Back Than to       Look Into the Future”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rgbClr val="4F81BD">
                  <a:alpha val="81568"/>
                </a:srgbClr>
              </a:gs>
              <a:gs pos="25000">
                <a:srgbClr val="4F81BD">
                  <a:alpha val="60000"/>
                </a:srgbClr>
              </a:gs>
              <a:gs pos="94000">
                <a:srgbClr val="17365D"/>
              </a:gs>
              <a:gs pos="100000">
                <a:srgbClr val="17365D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type="title"/>
          </p:nvPr>
        </p:nvSpPr>
        <p:spPr>
          <a:xfrm>
            <a:off x="6094105" y="802955"/>
            <a:ext cx="4977976" cy="1454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0" y="738619"/>
            <a:ext cx="5000438" cy="5400962"/>
          </a:xfrm>
          <a:custGeom>
            <a:rect b="b" l="l" r="r" t="t"/>
            <a:pathLst>
              <a:path extrusionOk="0" h="5400962" w="5000438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B7CC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r Graph with Upward Trend" id="124" name="Google Shape;1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254" y="1629089"/>
            <a:ext cx="3620021" cy="362002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6007447" y="1867501"/>
            <a:ext cx="4977578" cy="3653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to predict stock accurately is crucial for market dealers or investors to maximize the profits.</a:t>
            </a:r>
            <a:endParaRPr/>
          </a:p>
          <a:p>
            <a:pPr indent="-342900" lvl="0" marL="5715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time plays vital role in stock prediction, so time series analysis is the most efficient approach.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recommendable model is ARIMA that first transforms the series rather than forecasting directly.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24830" r="5242" t="0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>
            <p:ph type="title"/>
          </p:nvPr>
        </p:nvSpPr>
        <p:spPr>
          <a:xfrm>
            <a:off x="861027" y="619151"/>
            <a:ext cx="4803636" cy="1311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861026" y="1924761"/>
            <a:ext cx="4706803" cy="4360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2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Majority of researchers have believed that ARIMA is the most efficient model to forecast stock returns as it is a tedious task  to guess the pattern of the stock exchange. 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2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authors Adebiyi et al Adewunmi have used the ARIMA model to predict Nokia and Zenith Bank stock prices on short-term basis.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authors Jung-Hua wang et al Jia-Yann leu forecast mid-term price trend in Taiwan stock market. The system is based on neural network trained by using features extracted from ARIMA analysis.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98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1571811" y="1573586"/>
            <a:ext cx="912258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40"/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571811" y="3060017"/>
            <a:ext cx="6066118" cy="2438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an efficient predictive model that can help investors to take decision.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</a:t>
            </a: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  </a:t>
            </a:r>
            <a:endParaRPr b="1" i="0" sz="13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 rot="10800000">
            <a:off x="752858" y="744469"/>
            <a:ext cx="3275668" cy="4408488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9044" l="0" r="822" t="0"/>
          <a:stretch/>
        </p:blipFill>
        <p:spPr>
          <a:xfrm>
            <a:off x="8151962" y="3334542"/>
            <a:ext cx="2542433" cy="190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2065132" y="3321879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