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316" r:id="rId3"/>
    <p:sldId id="317" r:id="rId4"/>
    <p:sldId id="318" r:id="rId5"/>
    <p:sldId id="320" r:id="rId6"/>
    <p:sldId id="321" r:id="rId7"/>
    <p:sldId id="322" r:id="rId9"/>
    <p:sldId id="323" r:id="rId10"/>
    <p:sldId id="324" r:id="rId11"/>
    <p:sldId id="325" r:id="rId12"/>
    <p:sldId id="326" r:id="rId13"/>
    <p:sldId id="327" r:id="rId14"/>
    <p:sldId id="328" r:id="rId15"/>
    <p:sldId id="329" r:id="rId16"/>
    <p:sldId id="330" r:id="rId17"/>
    <p:sldId id="331" r:id="rId18"/>
    <p:sldId id="332" r:id="rId19"/>
    <p:sldId id="333" r:id="rId20"/>
    <p:sldId id="339" r:id="rId21"/>
    <p:sldId id="334" r:id="rId22"/>
    <p:sldId id="335" r:id="rId23"/>
    <p:sldId id="336" r:id="rId24"/>
    <p:sldId id="337" r:id="rId25"/>
    <p:sldId id="338" r:id="rId26"/>
  </p:sldIdLst>
  <p:sldSz cx="12192000" cy="6858000" type="screen16x9"/>
  <p:notesSz cx="6858000" cy="9144000"/>
  <p:embeddedFontLst>
    <p:embeddedFont>
      <p:font typeface="微软雅黑" panose="020B0503020204020204" pitchFamily="34" charset="-122"/>
      <p:regular r:id="rId30"/>
    </p:embeddedFont>
    <p:embeddedFont>
      <p:font typeface="Calibri" panose="020F0502020204030204" pitchFamily="34" charset="0"/>
      <p:regular r:id="rId31"/>
      <p:bold r:id="rId32"/>
      <p:italic r:id="rId33"/>
      <p:boldItalic r:id="rId34"/>
    </p:embeddedFont>
    <p:embeddedFont>
      <p:font typeface="汉仪青云简" panose="00020600040101010101" charset="-122"/>
      <p:regular r:id="rId35"/>
    </p:embeddedFont>
    <p:embeddedFont>
      <p:font typeface="等线" panose="02010600030101010101" charset="-122"/>
      <p:regular r:id="rId3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a:srgbClr val="C4C6C9"/>
    <a:srgbClr val="A5A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1" autoAdjust="0"/>
    <p:restoredTop sz="94660"/>
  </p:normalViewPr>
  <p:slideViewPr>
    <p:cSldViewPr snapToGrid="0">
      <p:cViewPr varScale="1">
        <p:scale>
          <a:sx n="89" d="100"/>
          <a:sy n="89" d="100"/>
        </p:scale>
        <p:origin x="84" y="200"/>
      </p:cViewPr>
      <p:guideLst>
        <p:guide orient="horz" pos="2160"/>
        <p:guide pos="38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1" name=""/>
        <p:cNvGrpSpPr/>
        <p:nvPr/>
      </p:nvGrpSpPr>
      <p:grpSpPr>
        <a:xfrm>
          <a:off x="0" y="0"/>
          <a:ext cx="0" cy="0"/>
          <a:chOff x="0" y="0"/>
          <a:chExt cx="0" cy="0"/>
        </a:xfrm>
      </p:grpSpPr>
      <p:sp>
        <p:nvSpPr>
          <p:cNvPr id="104869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699"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fld>
            <a:endParaRPr lang="zh-CN" altLang="en-US"/>
          </a:p>
        </p:txBody>
      </p:sp>
      <p:sp>
        <p:nvSpPr>
          <p:cNvPr id="1048700"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zh-CN" altLang="en-US"/>
          </a:p>
        </p:txBody>
      </p:sp>
      <p:sp>
        <p:nvSpPr>
          <p:cNvPr id="1048701"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02"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03"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8" name="幻灯片图像占位符 1"/>
          <p:cNvSpPr>
            <a:spLocks noGrp="1" noRot="1" noChangeAspect="1"/>
          </p:cNvSpPr>
          <p:nvPr>
            <p:ph type="sldImg"/>
          </p:nvPr>
        </p:nvSpPr>
        <p:spPr/>
      </p:sp>
      <p:sp>
        <p:nvSpPr>
          <p:cNvPr id="1048629" name="备注占位符 2"/>
          <p:cNvSpPr>
            <a:spLocks noGrp="1"/>
          </p:cNvSpPr>
          <p:nvPr>
            <p:ph type="body" idx="1"/>
          </p:nvPr>
        </p:nvSpPr>
        <p:spPr/>
        <p:txBody>
          <a:bodyPr/>
          <a:p>
            <a:r>
              <a:rPr lang="zh-CN" altLang="en-US" dirty="0"/>
              <a:t>注：详见文件任务</a:t>
            </a:r>
            <a:r>
              <a:rPr lang="en-US" altLang="zh-CN" dirty="0"/>
              <a:t>3(</a:t>
            </a:r>
            <a:r>
              <a:rPr lang="zh-CN" altLang="en-US" dirty="0"/>
              <a:t>数据预处理</a:t>
            </a:r>
            <a:r>
              <a:rPr lang="en-US" altLang="zh-CN" dirty="0"/>
              <a:t>).</a:t>
            </a:r>
            <a:r>
              <a:rPr lang="en-US" altLang="zh-CN" dirty="0" err="1"/>
              <a:t>py</a:t>
            </a:r>
            <a:endParaRPr lang="zh-CN" altLang="en-US" dirty="0"/>
          </a:p>
        </p:txBody>
      </p:sp>
      <p:sp>
        <p:nvSpPr>
          <p:cNvPr id="1048630" name="灯片编号占位符 3"/>
          <p:cNvSpPr>
            <a:spLocks noGrp="1"/>
          </p:cNvSpPr>
          <p:nvPr>
            <p:ph type="sldNum" sz="quarter" idx="5"/>
          </p:nvPr>
        </p:nvSpPr>
        <p:spPr/>
        <p:txBody>
          <a:bodyPr/>
          <a:p>
            <a:fld id="{D4A1B552-615F-42DA-85F2-80E7008928A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96" name="Rectangle 2"/>
          <p:cNvSpPr>
            <a:spLocks noGrp="1" noRot="1" noChangeAspect="1" noTextEdit="1"/>
          </p:cNvSpPr>
          <p:nvPr>
            <p:ph type="sldImg"/>
          </p:nvPr>
        </p:nvSpPr>
        <p:spPr>
          <a:xfrm>
            <a:off x="685800" y="1143000"/>
            <a:ext cx="5486400" cy="3086100"/>
          </a:xfrm>
        </p:spPr>
      </p:sp>
      <p:sp>
        <p:nvSpPr>
          <p:cNvPr id="1048697" name="Rectangle 3"/>
          <p:cNvSpPr>
            <a:spLocks noGrp="1"/>
          </p:cNvSpPr>
          <p:nvPr>
            <p:ph type="body" idx="1"/>
          </p:nvPr>
        </p:nvSpPr>
        <p:spPr>
          <a:noFill/>
        </p:spPr>
        <p:txBody>
          <a:bodyPr/>
          <a:p>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7" name=""/>
        <p:cNvGrpSpPr/>
        <p:nvPr/>
      </p:nvGrpSpPr>
      <p:grpSpPr>
        <a:xfrm>
          <a:off x="0" y="0"/>
          <a:ext cx="0" cy="0"/>
          <a:chOff x="0" y="0"/>
          <a:chExt cx="0" cy="0"/>
        </a:xfrm>
      </p:grpSpPr>
      <p:sp>
        <p:nvSpPr>
          <p:cNvPr id="1048581" name="矩形 2"/>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p>
            <a:pPr algn="ctr"/>
            <a:endParaRPr lang="zh-CN" altLang="en-US" sz="950" dirty="0">
              <a:solidFill>
                <a:schemeClr val="bg1"/>
              </a:solidFill>
              <a:latin typeface="Calibri" panose="020F0502020204030204"/>
              <a:ea typeface="宋体" panose="02010600030101010101" pitchFamily="2" charset="-122"/>
              <a:cs typeface="宋体" panose="02010600030101010101" pitchFamily="2" charset="-122"/>
            </a:endParaRPr>
          </a:p>
        </p:txBody>
      </p:sp>
      <p:pic>
        <p:nvPicPr>
          <p:cNvPr id="2097152" name="图片 3"/>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48582"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noProof="1"/>
              <a:t>单击此处编辑母版标题样式</a:t>
            </a:r>
            <a:endParaRPr lang="zh-CN" altLang="en-US" noProof="1"/>
          </a:p>
        </p:txBody>
      </p:sp>
      <p:sp>
        <p:nvSpPr>
          <p:cNvPr id="1048583" name="日期占位符 1"/>
          <p:cNvSpPr>
            <a:spLocks noGrp="1"/>
          </p:cNvSpPr>
          <p:nvPr>
            <p:ph type="dt" sz="half" idx="10"/>
          </p:nvPr>
        </p:nvSpPr>
        <p:spPr/>
        <p:txBody>
          <a:bodyPr/>
          <a:p>
            <a:fld id="{C5EFD6F6-2F20-4B1A-A667-B95C1338A7FC}" type="datetime5">
              <a:rPr lang="zh-CN" altLang="en-US" smtClean="0"/>
            </a:fld>
            <a:endParaRPr lang="zh-CN" altLang="en-US" dirty="0"/>
          </a:p>
        </p:txBody>
      </p:sp>
      <p:sp>
        <p:nvSpPr>
          <p:cNvPr id="1048584" name="页脚占位符 2"/>
          <p:cNvSpPr>
            <a:spLocks noGrp="1"/>
          </p:cNvSpPr>
          <p:nvPr>
            <p:ph type="ftr" sz="quarter" idx="11"/>
          </p:nvPr>
        </p:nvSpPr>
        <p:spPr/>
        <p:txBody>
          <a:bodyPr/>
          <a:p>
            <a:endParaRPr lang="zh-CN" altLang="en-US"/>
          </a:p>
        </p:txBody>
      </p:sp>
      <p:sp>
        <p:nvSpPr>
          <p:cNvPr id="1048585" name="灯片编号占位符 3"/>
          <p:cNvSpPr>
            <a:spLocks noGrp="1"/>
          </p:cNvSpPr>
          <p:nvPr>
            <p:ph type="sldNum" sz="quarter" idx="12"/>
          </p:nvPr>
        </p:nvSpPr>
        <p:spPr/>
        <p:txBody>
          <a:bodyPr/>
          <a:p>
            <a:fld id="{87765BD0-8639-4309-B2A4-CEF6862AE3FC}" type="slidenum">
              <a:rPr lang="zh-CN" altLang="en-US"/>
            </a:fld>
            <a:endParaRPr lang="zh-CN" altLang="en-US"/>
          </a:p>
        </p:txBody>
      </p:sp>
      <p:sp>
        <p:nvSpPr>
          <p:cNvPr id="1048586" name="矩形 11"/>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p:spPr>
        <p:txBody>
          <a:bodyPr anchor="ctr"/>
          <a:p>
            <a:pPr algn="ctr" fontAlgn="base">
              <a:spcBef>
                <a:spcPct val="0"/>
              </a:spcBef>
              <a:spcAft>
                <a:spcPct val="0"/>
              </a:spcAft>
            </a:pPr>
            <a:endParaRPr lang="zh-CN" altLang="en-US" sz="950" dirty="0">
              <a:solidFill>
                <a:schemeClr val="bg1"/>
              </a:solidFill>
              <a:latin typeface="Calibri" panose="020F0502020204030204"/>
              <a:ea typeface="宋体" panose="02010600030101010101" pitchFamily="2" charset="-122"/>
              <a:cs typeface="宋体" panose="02010600030101010101" pitchFamily="2" charset="-122"/>
            </a:endParaRPr>
          </a:p>
        </p:txBody>
      </p:sp>
      <p:pic>
        <p:nvPicPr>
          <p:cNvPr id="2097153" name="图片 12"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小标题+内容页">
    <p:spTree>
      <p:nvGrpSpPr>
        <p:cNvPr id="34" name=""/>
        <p:cNvGrpSpPr/>
        <p:nvPr/>
      </p:nvGrpSpPr>
      <p:grpSpPr>
        <a:xfrm>
          <a:off x="0" y="0"/>
          <a:ext cx="0" cy="0"/>
          <a:chOff x="0" y="0"/>
          <a:chExt cx="0" cy="0"/>
        </a:xfrm>
      </p:grpSpPr>
      <p:sp>
        <p:nvSpPr>
          <p:cNvPr id="1048603"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pPr>
            <a:endParaRPr lang="zh-CN" altLang="en-US" sz="950"/>
          </a:p>
        </p:txBody>
      </p:sp>
      <p:sp>
        <p:nvSpPr>
          <p:cNvPr id="1048604"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pPr>
            <a:endParaRPr lang="zh-CN" altLang="en-US" sz="950"/>
          </a:p>
        </p:txBody>
      </p:sp>
      <p:sp>
        <p:nvSpPr>
          <p:cNvPr id="1048605" name="内容占位符 2"/>
          <p:cNvSpPr>
            <a:spLocks noGrp="1"/>
          </p:cNvSpPr>
          <p:nvPr>
            <p:ph idx="1" hasCustomPrompt="1"/>
          </p:nvPr>
        </p:nvSpPr>
        <p:spPr>
          <a:xfrm>
            <a:off x="423819" y="1713662"/>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r>
              <a:rPr lang="en-US" altLang="zh-CN" dirty="0"/>
              <a:t>123</a:t>
            </a:r>
            <a:endParaRPr lang="zh-CN" altLang="en-US" dirty="0"/>
          </a:p>
        </p:txBody>
      </p:sp>
      <p:sp>
        <p:nvSpPr>
          <p:cNvPr id="1048606" name="标题 1"/>
          <p:cNvSpPr>
            <a:spLocks noGrp="1"/>
          </p:cNvSpPr>
          <p:nvPr>
            <p:ph type="title" hasCustomPrompt="1"/>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dirty="0"/>
              <a:t>单击此处编辑母版标题样式</a:t>
            </a:r>
            <a:r>
              <a:rPr lang="en-US" altLang="zh-CN" dirty="0"/>
              <a:t>123</a:t>
            </a:r>
            <a:endParaRPr lang="zh-CN" altLang="en-US" dirty="0"/>
          </a:p>
        </p:txBody>
      </p:sp>
      <p:sp>
        <p:nvSpPr>
          <p:cNvPr id="1048607"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dirty="0"/>
              <a:t>单击此处编辑母版文本样式</a:t>
            </a:r>
            <a:r>
              <a:rPr lang="en-US" altLang="zh-CN" dirty="0"/>
              <a:t>123</a:t>
            </a:r>
            <a:endParaRPr lang="zh-CN" altLang="en-US" dirty="0"/>
          </a:p>
        </p:txBody>
      </p:sp>
      <p:sp>
        <p:nvSpPr>
          <p:cNvPr id="1048608" name="Rectangle 12"/>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000">
                <a:solidFill>
                  <a:srgbClr val="7F7F7F"/>
                </a:solidFill>
                <a:latin typeface="Arial" panose="020B0604020202020204" pitchFamily="34" charset="0"/>
                <a:cs typeface="Arial" panose="020B0604020202020204" pitchFamily="34" charset="0"/>
              </a:rPr>
              <a:t> </a:t>
            </a:r>
            <a:fld id="{12438CEF-EDDA-4DCE-9A5B-764076D13ABE}" type="slidenum">
              <a:rPr lang="en-US" altLang="zh-CN" sz="1000" smtClean="0">
                <a:solidFill>
                  <a:srgbClr val="7F7F7F"/>
                </a:solidFill>
                <a:latin typeface="Arial" panose="020B0604020202020204" pitchFamily="34" charset="0"/>
                <a:cs typeface="Arial" panose="020B0604020202020204" pitchFamily="34" charset="0"/>
              </a:rPr>
            </a:fld>
            <a:endParaRPr lang="en-US" altLang="zh-CN" sz="1000">
              <a:latin typeface="Arial" panose="020B0604020202020204" pitchFamily="34" charset="0"/>
              <a:cs typeface="Arial" panose="020B0604020202020204" pitchFamily="34" charset="0"/>
            </a:endParaRPr>
          </a:p>
        </p:txBody>
      </p:sp>
      <p:cxnSp>
        <p:nvCxnSpPr>
          <p:cNvPr id="3145731" name="直接连接符 19"/>
          <p:cNvCxnSpPr>
            <a:stCxn id="3145731"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3145732" name="直接连接符 14"/>
          <p:cNvCxnSpPr/>
          <p:nvPr userDrawn="1"/>
        </p:nvCxnSpPr>
        <p:spPr>
          <a:xfrm>
            <a:off x="423819" y="6508750"/>
            <a:ext cx="9513931"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32" name=""/>
        <p:cNvGrpSpPr/>
        <p:nvPr/>
      </p:nvGrpSpPr>
      <p:grpSpPr>
        <a:xfrm>
          <a:off x="0" y="0"/>
          <a:ext cx="0" cy="0"/>
          <a:chOff x="0" y="0"/>
          <a:chExt cx="0" cy="0"/>
        </a:xfrm>
      </p:grpSpPr>
      <p:sp>
        <p:nvSpPr>
          <p:cNvPr id="1048588" name="Rectangle 12"/>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000">
                <a:solidFill>
                  <a:srgbClr val="7F7F7F"/>
                </a:solidFill>
                <a:latin typeface="Arial" panose="020B0604020202020204" pitchFamily="34" charset="0"/>
                <a:cs typeface="Arial" panose="020B0604020202020204" pitchFamily="34" charset="0"/>
              </a:rPr>
              <a:t> </a:t>
            </a:r>
            <a:fld id="{12438CEF-EDDA-4DCE-9A5B-764076D13ABE}" type="slidenum">
              <a:rPr lang="en-US" altLang="zh-CN" sz="1000" smtClean="0">
                <a:solidFill>
                  <a:srgbClr val="7F7F7F"/>
                </a:solidFill>
                <a:latin typeface="Arial" panose="020B0604020202020204" pitchFamily="34" charset="0"/>
                <a:cs typeface="Arial" panose="020B0604020202020204" pitchFamily="34" charset="0"/>
              </a:rPr>
            </a:fld>
            <a:endParaRPr lang="en-US" altLang="zh-CN" sz="1000">
              <a:latin typeface="Arial" panose="020B0604020202020204" pitchFamily="34" charset="0"/>
              <a:cs typeface="Arial" panose="020B0604020202020204" pitchFamily="34" charset="0"/>
            </a:endParaRPr>
          </a:p>
        </p:txBody>
      </p:sp>
      <p:cxnSp>
        <p:nvCxnSpPr>
          <p:cNvPr id="3145728" name="直接连接符 19"/>
          <p:cNvCxnSpPr>
            <a:stCxn id="3145728"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3145729" name="直接连接符 14"/>
          <p:cNvCxnSpPr/>
          <p:nvPr/>
        </p:nvCxnSpPr>
        <p:spPr>
          <a:xfrm>
            <a:off x="423819" y="6508750"/>
            <a:ext cx="9513931"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048589" name="AutoShape 23"/>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pPr>
            <a:endParaRPr lang="zh-CN" altLang="en-US" sz="950"/>
          </a:p>
        </p:txBody>
      </p:sp>
      <p:sp>
        <p:nvSpPr>
          <p:cNvPr id="1048590" name="AutoShape 23"/>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pPr>
            <a:endParaRPr lang="zh-CN" altLang="en-US" sz="950"/>
          </a:p>
        </p:txBody>
      </p:sp>
      <p:sp>
        <p:nvSpPr>
          <p:cNvPr id="1048591" name="内容占位符 2"/>
          <p:cNvSpPr>
            <a:spLocks noGrp="1"/>
          </p:cNvSpPr>
          <p:nvPr>
            <p:ph idx="1" hasCustomPrompt="1"/>
          </p:nvPr>
        </p:nvSpPr>
        <p:spPr>
          <a:xfrm>
            <a:off x="423819" y="1104181"/>
            <a:ext cx="11107601" cy="5052713"/>
          </a:xfrm>
        </p:spPr>
        <p:txBody>
          <a:bodyPr>
            <a:noAutofit/>
          </a:bodyPr>
          <a:lstStyle>
            <a:lvl1pPr marL="362585" indent="-362585">
              <a:lnSpc>
                <a:spcPct val="150000"/>
              </a:lnSpc>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r>
              <a:rPr lang="en-US" altLang="zh-CN" noProof="1"/>
              <a:t>123</a:t>
            </a:r>
            <a:endParaRPr lang="zh-CN" altLang="en-US" noProof="1"/>
          </a:p>
        </p:txBody>
      </p:sp>
      <p:sp>
        <p:nvSpPr>
          <p:cNvPr id="104859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微软雅黑" panose="020B0503020204020204" pitchFamily="34" charset="-122"/>
                <a:cs typeface="Times New Roman" panose="02020603050405020304" pitchFamily="18" charset="0"/>
              </a:defRPr>
            </a:lvl1pPr>
          </a:lstStyle>
          <a:p>
            <a:r>
              <a:rPr lang="zh-CN" altLang="en-US" noProof="1"/>
              <a:t>单击此处编辑母版标题样式</a:t>
            </a:r>
            <a:r>
              <a:rPr lang="en-US" altLang="zh-CN" noProof="1"/>
              <a:t>123</a:t>
            </a:r>
            <a:endParaRPr lang="zh-CN" altLang="en-US"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57" name=""/>
        <p:cNvGrpSpPr/>
        <p:nvPr/>
      </p:nvGrpSpPr>
      <p:grpSpPr>
        <a:xfrm>
          <a:off x="0" y="0"/>
          <a:ext cx="0" cy="0"/>
          <a:chOff x="0" y="0"/>
          <a:chExt cx="0" cy="0"/>
        </a:xfrm>
      </p:grpSpPr>
      <p:sp>
        <p:nvSpPr>
          <p:cNvPr id="1048690" name="矩形 1"/>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p>
            <a:pPr algn="ctr"/>
            <a:endParaRPr lang="zh-CN" altLang="en-US" sz="950" dirty="0">
              <a:solidFill>
                <a:schemeClr val="bg1"/>
              </a:solidFill>
              <a:latin typeface="Calibri" panose="020F0502020204030204"/>
              <a:ea typeface="宋体" panose="02010600030101010101" pitchFamily="2" charset="-122"/>
              <a:cs typeface="宋体" panose="02010600030101010101" pitchFamily="2" charset="-122"/>
            </a:endParaRPr>
          </a:p>
        </p:txBody>
      </p:sp>
      <p:sp>
        <p:nvSpPr>
          <p:cNvPr id="1048691" name="Title 1"/>
          <p:cNvSpPr txBox="1"/>
          <p:nvPr/>
        </p:nvSpPr>
        <p:spPr>
          <a:xfrm>
            <a:off x="5108398" y="2071633"/>
            <a:ext cx="7082050"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r>
              <a:rPr altLang="zh-CN" sz="6600">
                <a:ln>
                  <a:solidFill>
                    <a:schemeClr val="bg1"/>
                  </a:solidFill>
                </a:ln>
                <a:effectLst>
                  <a:reflection blurRad="6350" stA="50000" endA="300" endPos="50000" dist="29997" dir="5400000" sy="-100000" algn="bl" rotWithShape="0"/>
                </a:effectLst>
              </a:rPr>
              <a:t>Thank you!</a:t>
            </a:r>
            <a:endParaRPr lang="zh-CN" altLang="en-US" sz="6600">
              <a:ln>
                <a:solidFill>
                  <a:schemeClr val="bg1"/>
                </a:solidFill>
              </a:ln>
              <a:effectLst>
                <a:reflection blurRad="6350" stA="50000" endA="300" endPos="50000" dist="29997" dir="5400000" sy="-100000" algn="bl" rotWithShape="0"/>
              </a:effectLst>
            </a:endParaRPr>
          </a:p>
        </p:txBody>
      </p:sp>
      <p:pic>
        <p:nvPicPr>
          <p:cNvPr id="2097163" name="图片 3"/>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48692" name="矩形 7"/>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p:spPr>
        <p:txBody>
          <a:bodyPr anchor="ctr"/>
          <a:p>
            <a:pPr algn="ctr" fontAlgn="base">
              <a:spcBef>
                <a:spcPct val="0"/>
              </a:spcBef>
              <a:spcAft>
                <a:spcPct val="0"/>
              </a:spcAft>
            </a:pPr>
            <a:endParaRPr lang="zh-CN" altLang="en-US" sz="950" dirty="0">
              <a:solidFill>
                <a:srgbClr val="FFFFFF"/>
              </a:solidFill>
              <a:cs typeface="宋体" panose="02010600030101010101" pitchFamily="2" charset="-122"/>
            </a:endParaRPr>
          </a:p>
        </p:txBody>
      </p:sp>
      <p:sp>
        <p:nvSpPr>
          <p:cNvPr id="1048693" name="Title 1"/>
          <p:cNvSpPr txBox="1"/>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r>
              <a:rPr altLang="zh-CN" sz="660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a:ln>
                <a:solidFill>
                  <a:srgbClr val="FFFFFF"/>
                </a:solidFill>
              </a:ln>
              <a:solidFill>
                <a:srgbClr val="FFFFFF"/>
              </a:solidFill>
              <a:effectLst>
                <a:reflection blurRad="6350" stA="50000" endA="300" endPos="50000" dist="29997" dir="5400000" sy="-100000" algn="bl" rotWithShape="0"/>
              </a:effectLst>
            </a:endParaRPr>
          </a:p>
        </p:txBody>
      </p:sp>
      <p:pic>
        <p:nvPicPr>
          <p:cNvPr id="2097164" name="图片 9"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2" name=""/>
        <p:cNvGrpSpPr/>
        <p:nvPr/>
      </p:nvGrpSpPr>
      <p:grpSpPr>
        <a:xfrm>
          <a:off x="0" y="0"/>
          <a:ext cx="0" cy="0"/>
          <a:chOff x="0" y="0"/>
          <a:chExt cx="0" cy="0"/>
        </a:xfrm>
      </p:grpSpPr>
      <p:sp>
        <p:nvSpPr>
          <p:cNvPr id="1048576" name="标题占位符 1"/>
          <p:cNvSpPr>
            <a:spLocks noGrp="1" noChangeArrowheads="1"/>
          </p:cNvSpPr>
          <p:nvPr>
            <p:ph type="title" idx="4294967295"/>
          </p:nvPr>
        </p:nvSpPr>
        <p:spPr bwMode="auto">
          <a:xfrm>
            <a:off x="255588" y="195263"/>
            <a:ext cx="10972800" cy="692150"/>
          </a:xfrm>
          <a:prstGeom prst="rect">
            <a:avLst/>
          </a:prstGeom>
          <a:noFill/>
          <a:ln>
            <a:noFill/>
          </a:ln>
        </p:spPr>
        <p:txBody>
          <a:bodyPr vert="horz" wrap="square" lIns="91440" tIns="45720" rIns="91440" bIns="45720" numCol="1" anchor="ctr" anchorCtr="0" compatLnSpc="1"/>
          <a:p>
            <a:pPr lvl="0"/>
            <a:r>
              <a:rPr lang="zh-CN" altLang="en-US"/>
              <a:t>单击此处编辑母版标题样式</a:t>
            </a:r>
            <a:endParaRPr lang="zh-CN" altLang="en-US"/>
          </a:p>
        </p:txBody>
      </p:sp>
      <p:sp>
        <p:nvSpPr>
          <p:cNvPr id="1048577" name="文本占位符 2"/>
          <p:cNvSpPr>
            <a:spLocks noGrp="1" noChangeArrowheads="1"/>
          </p:cNvSpPr>
          <p:nvPr>
            <p:ph type="body" idx="9"/>
          </p:nvPr>
        </p:nvSpPr>
        <p:spPr bwMode="auto">
          <a:xfrm>
            <a:off x="422275" y="1187450"/>
            <a:ext cx="10972800" cy="1008063"/>
          </a:xfrm>
          <a:prstGeom prst="rect">
            <a:avLst/>
          </a:prstGeom>
          <a:noFill/>
          <a:ln>
            <a:noFill/>
          </a:ln>
        </p:spPr>
        <p:txBody>
          <a:bodyPr vert="horz" wrap="square" lIns="91440" tIns="45720" rIns="91440" bIns="45720" numCol="1" anchor="t" anchorCtr="0" compatLnSpc="1"/>
          <a:p>
            <a:pPr lvl="0"/>
            <a:r>
              <a:rPr lang="zh-CN" altLang="en-US"/>
              <a:t>单击此处编辑母版文本样</a:t>
            </a:r>
            <a:endParaRPr lang="zh-CN" altLang="en-US"/>
          </a:p>
        </p:txBody>
      </p:sp>
      <p:sp>
        <p:nvSpPr>
          <p:cNvPr id="104857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fld id="{8B362659-EDEF-4896-B44C-15816E2E4CD8}" type="datetimeFigureOut">
              <a:rPr lang="zh-CN" altLang="en-US" smtClean="0"/>
            </a:fld>
            <a:endParaRPr lang="zh-CN" altLang="en-US"/>
          </a:p>
        </p:txBody>
      </p:sp>
      <p:sp>
        <p:nvSpPr>
          <p:cNvPr id="1048579"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endParaRPr lang="zh-CN" altLang="en-US"/>
          </a:p>
        </p:txBody>
      </p:sp>
      <p:sp>
        <p:nvSpPr>
          <p:cNvPr id="1048580"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414597ED-A428-4847-8034-7A70C69917B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rtl="0" eaLnBrk="1" fontAlgn="base" hangingPunct="1">
        <a:spcBef>
          <a:spcPct val="0"/>
        </a:spcBef>
        <a:spcAft>
          <a:spcPct val="0"/>
        </a:spcAft>
        <a:defRPr sz="2500">
          <a:solidFill>
            <a:schemeClr val="tx1"/>
          </a:solidFill>
          <a:latin typeface="+mj-lt"/>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6pPr>
      <a:lvl7pPr marL="967740"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7pPr>
      <a:lvl8pPr marL="1450975"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8pPr>
      <a:lvl9pPr marL="1934845"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9pPr>
    </p:titleStyle>
    <p:bodyStyle>
      <a:lvl1pPr marL="361950" indent="-361950" algn="l" rtl="0" eaLnBrk="1" fontAlgn="base" hangingPunct="1">
        <a:spcBef>
          <a:spcPct val="20000"/>
        </a:spcBef>
        <a:spcAft>
          <a:spcPct val="0"/>
        </a:spcAft>
        <a:buClr>
          <a:srgbClr val="000066"/>
        </a:buClr>
        <a:buFont typeface="Wingdings" panose="05000000000000000000" pitchFamily="2" charset="2"/>
        <a:buChar char="n"/>
        <a:defRPr sz="2100">
          <a:solidFill>
            <a:schemeClr val="tx1"/>
          </a:solidFill>
          <a:latin typeface="+mn-lt"/>
          <a:ea typeface="+mn-ea"/>
          <a:cs typeface="宋体" panose="02010600030101010101" pitchFamily="2" charset="-122"/>
        </a:defRPr>
      </a:lvl1pPr>
      <a:lvl2pPr marL="786130" indent="-301625" algn="l" rtl="0" eaLnBrk="1" fontAlgn="base" hangingPunct="1">
        <a:spcBef>
          <a:spcPct val="20000"/>
        </a:spcBef>
        <a:spcAft>
          <a:spcPct val="0"/>
        </a:spcAft>
        <a:buFont typeface="Arial" panose="020B0604020202020204" pitchFamily="34" charset="0"/>
        <a:buChar char="–"/>
        <a:defRPr sz="2900">
          <a:solidFill>
            <a:schemeClr val="tx1"/>
          </a:solidFill>
          <a:latin typeface="+mn-lt"/>
          <a:ea typeface="+mn-ea"/>
        </a:defRPr>
      </a:lvl2pPr>
      <a:lvl3pPr marL="1208405" indent="-241300" algn="l" rtl="0" eaLnBrk="1" fontAlgn="base" hangingPunct="1">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4pPr>
      <a:lvl5pPr marL="2176780"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5.xml"/><Relationship Id="rId3" Type="http://schemas.openxmlformats.org/officeDocument/2006/relationships/image" Target="../media/image6.png"/><Relationship Id="rId2" Type="http://schemas.openxmlformats.org/officeDocument/2006/relationships/tags" Target="../tags/tag54.xml"/><Relationship Id="rId1" Type="http://schemas.openxmlformats.org/officeDocument/2006/relationships/tags" Target="../tags/tag53.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s>
</file>

<file path=ppt/slides/_rels/slide12.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2" Type="http://schemas.openxmlformats.org/officeDocument/2006/relationships/slideLayout" Target="../slideLayouts/slideLayout3.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tags" Target="../tags/tag59.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1.xml"/><Relationship Id="rId4" Type="http://schemas.openxmlformats.org/officeDocument/2006/relationships/image" Target="../media/image7.png"/><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2" Type="http://schemas.openxmlformats.org/officeDocument/2006/relationships/slideLayout" Target="../slideLayouts/slideLayout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image" Target="../media/image8.png"/><Relationship Id="rId1" Type="http://schemas.openxmlformats.org/officeDocument/2006/relationships/tags" Target="../tags/tag92.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image" Target="../media/image9.png"/><Relationship Id="rId1" Type="http://schemas.openxmlformats.org/officeDocument/2006/relationships/tags" Target="../tags/tag9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2" Type="http://schemas.openxmlformats.org/officeDocument/2006/relationships/slideLayout" Target="../slideLayouts/slideLayout3.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6.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2" Type="http://schemas.openxmlformats.org/officeDocument/2006/relationships/slideLayout" Target="../slideLayouts/slideLayout3.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tags" Target="../tags/tag3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48.xml"/><Relationship Id="rId4" Type="http://schemas.openxmlformats.org/officeDocument/2006/relationships/image" Target="../media/image5.png"/><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87" name="标题 4"/>
          <p:cNvSpPr>
            <a:spLocks noGrp="1"/>
          </p:cNvSpPr>
          <p:nvPr>
            <p:ph type="title"/>
            <p:custDataLst>
              <p:tags r:id="rId1"/>
            </p:custDataLst>
          </p:nvPr>
        </p:nvSpPr>
        <p:spPr>
          <a:xfrm>
            <a:off x="5272088" y="2706149"/>
            <a:ext cx="6544007" cy="692150"/>
          </a:xfrm>
        </p:spPr>
        <p:txBody>
          <a:bodyPr/>
          <a:p>
            <a:r>
              <a:rPr lang="zh-CN" altLang="en-US" sz="3600" b="0" dirty="0">
                <a:latin typeface="Times New Roman" panose="02020603050405020304" pitchFamily="18" charset="0"/>
                <a:cs typeface="Times New Roman" panose="02020603050405020304" pitchFamily="18" charset="0"/>
              </a:rPr>
              <a:t>供应链经营数据分析报告</a:t>
            </a:r>
            <a:endParaRPr lang="zh-CN" altLang="en-US" sz="3600" b="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7496175" y="5381625"/>
            <a:ext cx="4695825" cy="1476375"/>
          </a:xfrm>
          <a:prstGeom prst="rect">
            <a:avLst/>
          </a:prstGeom>
          <a:noFill/>
        </p:spPr>
        <p:txBody>
          <a:bodyPr wrap="square" rtlCol="0">
            <a:spAutoFit/>
          </a:bodyPr>
          <a:p>
            <a:r>
              <a:rPr lang="zh-CN" altLang="en-US">
                <a:latin typeface="汉仪青云简" panose="00020600040101010101" charset="-122"/>
                <a:ea typeface="汉仪青云简" panose="00020600040101010101" charset="-122"/>
                <a:cs typeface="汉仪青云简" panose="00020600040101010101" charset="-122"/>
              </a:rPr>
              <a:t>工作室</a:t>
            </a:r>
            <a:r>
              <a:rPr lang="en-US" altLang="zh-CN">
                <a:latin typeface="汉仪青云简" panose="00020600040101010101" charset="-122"/>
                <a:ea typeface="汉仪青云简" panose="00020600040101010101" charset="-122"/>
                <a:cs typeface="汉仪青云简" panose="00020600040101010101" charset="-122"/>
              </a:rPr>
              <a:t>:</a:t>
            </a:r>
            <a:r>
              <a:rPr lang="zh-CN" altLang="en-US">
                <a:latin typeface="汉仪青云简" panose="00020600040101010101" charset="-122"/>
                <a:ea typeface="汉仪青云简" panose="00020600040101010101" charset="-122"/>
                <a:cs typeface="汉仪青云简" panose="00020600040101010101" charset="-122"/>
              </a:rPr>
              <a:t>泰迪</a:t>
            </a:r>
            <a:r>
              <a:rPr lang="en-US" altLang="zh-CN">
                <a:latin typeface="汉仪青云简" panose="00020600040101010101" charset="-122"/>
                <a:ea typeface="汉仪青云简" panose="00020600040101010101" charset="-122"/>
                <a:cs typeface="汉仪青云简" panose="00020600040101010101" charset="-122"/>
              </a:rPr>
              <a:t>·</a:t>
            </a:r>
            <a:r>
              <a:rPr lang="zh-CN" altLang="en-US">
                <a:latin typeface="汉仪青云简" panose="00020600040101010101" charset="-122"/>
                <a:ea typeface="汉仪青云简" panose="00020600040101010101" charset="-122"/>
                <a:cs typeface="汉仪青云简" panose="00020600040101010101" charset="-122"/>
              </a:rPr>
              <a:t>重电智能工作室</a:t>
            </a:r>
            <a:endParaRPr lang="zh-CN" altLang="en-US">
              <a:latin typeface="汉仪青云简" panose="00020600040101010101" charset="-122"/>
              <a:ea typeface="汉仪青云简" panose="00020600040101010101" charset="-122"/>
              <a:cs typeface="汉仪青云简" panose="00020600040101010101" charset="-122"/>
            </a:endParaRPr>
          </a:p>
          <a:p>
            <a:endParaRPr lang="zh-CN" altLang="en-US">
              <a:latin typeface="汉仪青云简" panose="00020600040101010101" charset="-122"/>
              <a:ea typeface="汉仪青云简" panose="00020600040101010101" charset="-122"/>
              <a:cs typeface="汉仪青云简" panose="00020600040101010101" charset="-122"/>
            </a:endParaRPr>
          </a:p>
          <a:p>
            <a:r>
              <a:rPr lang="zh-CN" altLang="en-US">
                <a:latin typeface="汉仪青云简" panose="00020600040101010101" charset="-122"/>
                <a:ea typeface="汉仪青云简" panose="00020600040101010101" charset="-122"/>
                <a:cs typeface="汉仪青云简" panose="00020600040101010101" charset="-122"/>
              </a:rPr>
              <a:t>小组</a:t>
            </a:r>
            <a:r>
              <a:rPr lang="en-US" altLang="zh-CN">
                <a:latin typeface="汉仪青云简" panose="00020600040101010101" charset="-122"/>
                <a:ea typeface="汉仪青云简" panose="00020600040101010101" charset="-122"/>
                <a:cs typeface="汉仪青云简" panose="00020600040101010101" charset="-122"/>
              </a:rPr>
              <a:t>:basic=0</a:t>
            </a:r>
            <a:endParaRPr lang="en-US" altLang="zh-CN">
              <a:latin typeface="汉仪青云简" panose="00020600040101010101" charset="-122"/>
              <a:ea typeface="汉仪青云简" panose="00020600040101010101" charset="-122"/>
              <a:cs typeface="汉仪青云简" panose="00020600040101010101" charset="-122"/>
            </a:endParaRPr>
          </a:p>
          <a:p>
            <a:endParaRPr lang="en-US" altLang="zh-CN">
              <a:latin typeface="汉仪青云简" panose="00020600040101010101" charset="-122"/>
              <a:ea typeface="汉仪青云简" panose="00020600040101010101" charset="-122"/>
              <a:cs typeface="汉仪青云简" panose="00020600040101010101" charset="-122"/>
            </a:endParaRPr>
          </a:p>
          <a:p>
            <a:r>
              <a:rPr lang="zh-CN" altLang="en-US">
                <a:latin typeface="汉仪青云简" panose="00020600040101010101" charset="-122"/>
                <a:ea typeface="汉仪青云简" panose="00020600040101010101" charset="-122"/>
                <a:cs typeface="汉仪青云简" panose="00020600040101010101" charset="-122"/>
              </a:rPr>
              <a:t>成员</a:t>
            </a:r>
            <a:r>
              <a:rPr lang="en-US" altLang="zh-CN">
                <a:latin typeface="汉仪青云简" panose="00020600040101010101" charset="-122"/>
                <a:ea typeface="汉仪青云简" panose="00020600040101010101" charset="-122"/>
                <a:cs typeface="汉仪青云简" panose="00020600040101010101" charset="-122"/>
              </a:rPr>
              <a:t>:</a:t>
            </a:r>
            <a:r>
              <a:rPr lang="zh-CN" altLang="en-US">
                <a:latin typeface="汉仪青云简" panose="00020600040101010101" charset="-122"/>
                <a:ea typeface="汉仪青云简" panose="00020600040101010101" charset="-122"/>
                <a:cs typeface="汉仪青云简" panose="00020600040101010101" charset="-122"/>
              </a:rPr>
              <a:t>罗忠烨、涂珲、徐雨帆、余露、梁</a:t>
            </a:r>
            <a:r>
              <a:rPr lang="zh-CN" altLang="en-US">
                <a:latin typeface="汉仪青云简" panose="00020600040101010101" charset="-122"/>
                <a:ea typeface="汉仪青云简" panose="00020600040101010101" charset="-122"/>
                <a:cs typeface="汉仪青云简" panose="00020600040101010101" charset="-122"/>
                <a:sym typeface="+mn-ea"/>
              </a:rPr>
              <a:t>濒</a:t>
            </a:r>
            <a:r>
              <a:rPr lang="zh-CN" altLang="en-US">
                <a:latin typeface="汉仪青云简" panose="00020600040101010101" charset="-122"/>
                <a:ea typeface="汉仪青云简" panose="00020600040101010101" charset="-122"/>
                <a:cs typeface="汉仪青云简" panose="00020600040101010101" charset="-122"/>
              </a:rPr>
              <a:t>丹</a:t>
            </a:r>
            <a:endParaRPr lang="zh-CN" altLang="en-US">
              <a:latin typeface="汉仪青云简" panose="00020600040101010101" charset="-122"/>
              <a:ea typeface="汉仪青云简" panose="00020600040101010101" charset="-122"/>
              <a:cs typeface="汉仪青云简" panose="00020600040101010101" charset="-122"/>
            </a:endParaRPr>
          </a:p>
        </p:txBody>
      </p:sp>
      <p:pic>
        <p:nvPicPr>
          <p:cNvPr id="4" name="图片 3" descr="QQ图片20210202202608"/>
          <p:cNvPicPr>
            <a:picLocks noChangeAspect="1"/>
          </p:cNvPicPr>
          <p:nvPr/>
        </p:nvPicPr>
        <p:blipFill>
          <a:blip r:embed="rId2"/>
          <a:stretch>
            <a:fillRect/>
          </a:stretch>
        </p:blipFill>
        <p:spPr>
          <a:xfrm>
            <a:off x="10967720" y="735330"/>
            <a:ext cx="1132840" cy="1132840"/>
          </a:xfrm>
          <a:prstGeom prst="rect">
            <a:avLst/>
          </a:prstGeom>
        </p:spPr>
      </p:pic>
      <p:pic>
        <p:nvPicPr>
          <p:cNvPr id="5" name="图片 4" descr="0"/>
          <p:cNvPicPr>
            <a:picLocks noChangeAspect="1"/>
          </p:cNvPicPr>
          <p:nvPr/>
        </p:nvPicPr>
        <p:blipFill>
          <a:blip r:embed="rId3"/>
          <a:stretch>
            <a:fillRect/>
          </a:stretch>
        </p:blipFill>
        <p:spPr>
          <a:xfrm>
            <a:off x="91440" y="100965"/>
            <a:ext cx="1179195" cy="1183005"/>
          </a:xfrm>
          <a:prstGeom prst="rect">
            <a:avLst/>
          </a:prstGeom>
        </p:spPr>
      </p:pic>
      <p:sp>
        <p:nvSpPr>
          <p:cNvPr id="10" name="文本框 9"/>
          <p:cNvSpPr txBox="1"/>
          <p:nvPr/>
        </p:nvSpPr>
        <p:spPr>
          <a:xfrm>
            <a:off x="0" y="1591310"/>
            <a:ext cx="11059160" cy="368300"/>
          </a:xfrm>
          <a:prstGeom prst="rect">
            <a:avLst/>
          </a:prstGeom>
          <a:noFill/>
        </p:spPr>
        <p:txBody>
          <a:bodyPr wrap="square" rtlCol="0">
            <a:spAutoFit/>
          </a:bodyPr>
          <a:p>
            <a:pPr algn="dist"/>
            <a:r>
              <a:rPr lang="zh-CN" altLang="en-US"/>
              <a:t>泰（tài）迪（dí）</a:t>
            </a:r>
            <a:r>
              <a:rPr lang="en-US" altLang="zh-CN"/>
              <a:t>·</a:t>
            </a:r>
            <a:r>
              <a:rPr lang="zh-CN" altLang="en-US"/>
              <a:t>重（zhònɡ）电（diàn）智（zhì）能（nénɡ）工（ɡōnɡ）作（zuò）室（shì）</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50" name="内容占位符 1"/>
          <p:cNvSpPr>
            <a:spLocks noGrp="1"/>
          </p:cNvSpPr>
          <p:nvPr>
            <p:ph idx="1"/>
            <p:custDataLst>
              <p:tags r:id="rId1"/>
            </p:custDataLst>
          </p:nvPr>
        </p:nvSpPr>
        <p:spPr/>
        <p:txBody>
          <a:bodyPr/>
          <a:p>
            <a:r>
              <a:rPr lang="zh-CN" altLang="en-US" dirty="0"/>
              <a:t>下个月盈利预测</a:t>
            </a:r>
            <a:r>
              <a:rPr lang="en-US" altLang="zh-CN" dirty="0"/>
              <a:t>:</a:t>
            </a:r>
            <a:endParaRPr lang="zh-CN" altLang="en-US" dirty="0"/>
          </a:p>
        </p:txBody>
      </p:sp>
      <p:pic>
        <p:nvPicPr>
          <p:cNvPr id="2097157" name="图片 4"/>
          <p:cNvPicPr>
            <a:picLocks noChangeAspect="1"/>
          </p:cNvPicPr>
          <p:nvPr>
            <p:custDataLst>
              <p:tags r:id="rId2"/>
            </p:custDataLst>
          </p:nvPr>
        </p:nvPicPr>
        <p:blipFill>
          <a:blip r:embed="rId3"/>
          <a:stretch>
            <a:fillRect/>
          </a:stretch>
        </p:blipFill>
        <p:spPr>
          <a:xfrm>
            <a:off x="2655444" y="1920831"/>
            <a:ext cx="8124474" cy="4512446"/>
          </a:xfrm>
          <a:prstGeom prst="rect">
            <a:avLst/>
          </a:prstGeom>
        </p:spPr>
      </p:pic>
      <p:sp>
        <p:nvSpPr>
          <p:cNvPr id="1048642" name="标题 2"/>
          <p:cNvSpPr>
            <a:spLocks noGrp="1"/>
          </p:cNvSpPr>
          <p:nvPr>
            <p:ph type="title"/>
            <p:custDataLst>
              <p:tags r:id="rId4"/>
            </p:custDataLst>
          </p:nvPr>
        </p:nvSpPr>
        <p:spPr/>
        <p:txBody>
          <a:bodyPr/>
          <a:p>
            <a:r>
              <a:rPr lang="zh-CN" altLang="en-US"/>
              <a:t>平台行业分析</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53" name="内容占位符 1"/>
          <p:cNvSpPr>
            <a:spLocks noGrp="1"/>
          </p:cNvSpPr>
          <p:nvPr>
            <p:ph idx="1"/>
            <p:custDataLst>
              <p:tags r:id="rId1"/>
            </p:custDataLst>
          </p:nvPr>
        </p:nvSpPr>
        <p:spPr/>
        <p:txBody>
          <a:bodyPr/>
          <a:p>
            <a:r>
              <a:rPr lang="en-US" altLang="zh-CN" dirty="0"/>
              <a:t>O2O</a:t>
            </a:r>
            <a:r>
              <a:rPr lang="zh-CN" altLang="en-US" dirty="0"/>
              <a:t>金融项目相较于其它行业在</a:t>
            </a:r>
            <a:r>
              <a:rPr lang="en-US" altLang="zh-CN" dirty="0"/>
              <a:t>380</a:t>
            </a:r>
            <a:r>
              <a:rPr lang="zh-CN" altLang="en-US" dirty="0"/>
              <a:t>平台的起步较晚，但表现良好、具有很好的成长空间，可以增加投入力度。</a:t>
            </a:r>
            <a:endParaRPr lang="zh-CN" altLang="en-US" dirty="0"/>
          </a:p>
          <a:p>
            <a:r>
              <a:rPr lang="zh-CN" altLang="en-US" dirty="0"/>
              <a:t>母婴行业从季度分析，一直属于高盈利类、可以增加的投入力度。</a:t>
            </a:r>
            <a:endParaRPr lang="zh-CN" altLang="en-US" dirty="0"/>
          </a:p>
          <a:p>
            <a:r>
              <a:rPr lang="zh-CN" altLang="en-US" dirty="0"/>
              <a:t>家电行业平平无奇、盈利不多，适宜少量定额投入。</a:t>
            </a:r>
            <a:endParaRPr lang="zh-CN" altLang="en-US" dirty="0"/>
          </a:p>
          <a:p>
            <a:r>
              <a:rPr lang="zh-CN" altLang="en-US" dirty="0"/>
              <a:t>酒饮行业在第一季度和第四季度销量可观，可考虑对酒饮行业进行季节性增加投入。</a:t>
            </a:r>
            <a:endParaRPr lang="zh-CN" altLang="en-US" dirty="0"/>
          </a:p>
          <a:p>
            <a:r>
              <a:rPr lang="zh-CN" altLang="en-US" dirty="0"/>
              <a:t>食品行业总体处于亏损状态，建议减少对其的投入或者改变食品的供应思路。</a:t>
            </a:r>
            <a:endParaRPr lang="zh-CN" altLang="en-US"/>
          </a:p>
        </p:txBody>
      </p:sp>
      <p:sp>
        <p:nvSpPr>
          <p:cNvPr id="1048655" name="内容占位符 3"/>
          <p:cNvSpPr>
            <a:spLocks noGrp="1"/>
          </p:cNvSpPr>
          <p:nvPr>
            <p:ph idx="10"/>
            <p:custDataLst>
              <p:tags r:id="rId2"/>
            </p:custDataLst>
          </p:nvPr>
        </p:nvSpPr>
        <p:spPr/>
        <p:txBody>
          <a:bodyPr/>
          <a:p>
            <a:r>
              <a:rPr lang="en-US" altLang="zh-CN" dirty="0"/>
              <a:t>3</a:t>
            </a:r>
            <a:r>
              <a:rPr lang="en-US" altLang="zh-CN" dirty="0"/>
              <a:t>.</a:t>
            </a:r>
            <a:r>
              <a:rPr lang="en-US" altLang="zh-CN" dirty="0"/>
              <a:t>4</a:t>
            </a:r>
            <a:r>
              <a:rPr lang="en-US" altLang="zh-CN" dirty="0"/>
              <a:t> </a:t>
            </a:r>
            <a:r>
              <a:rPr lang="en-US" altLang="zh-CN" dirty="0"/>
              <a:t> </a:t>
            </a:r>
            <a:r>
              <a:rPr lang="en-US" altLang="zh-CN" dirty="0"/>
              <a:t> </a:t>
            </a:r>
            <a:r>
              <a:rPr lang="zh-CN" altLang="en-US" dirty="0"/>
              <a:t>对于</a:t>
            </a:r>
            <a:r>
              <a:rPr lang="en-US" altLang="zh-CN" dirty="0"/>
              <a:t>380 </a:t>
            </a:r>
            <a:r>
              <a:rPr lang="zh-CN" altLang="en-US" dirty="0"/>
              <a:t>平台各行业投入比重分配提供建议</a:t>
            </a:r>
            <a:endParaRPr lang="zh-CN" altLang="en-US"/>
          </a:p>
        </p:txBody>
      </p:sp>
      <p:sp>
        <p:nvSpPr>
          <p:cNvPr id="2" name="标题 2"/>
          <p:cNvSpPr>
            <a:spLocks noGrp="1"/>
          </p:cNvSpPr>
          <p:nvPr>
            <p:ph type="title"/>
            <p:custDataLst>
              <p:tags r:id="rId3"/>
            </p:custDataLst>
          </p:nvPr>
        </p:nvSpPr>
        <p:spPr/>
        <p:txBody>
          <a:bodyPr/>
          <a:p>
            <a:r>
              <a:rPr lang="zh-CN" altLang="en-US"/>
              <a:t>平台行业分析</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cxnSp>
        <p:nvCxnSpPr>
          <p:cNvPr id="3145735" name="直接连接符 6"/>
          <p:cNvCxnSpPr/>
          <p:nvPr>
            <p:custDataLst>
              <p:tags r:id="rId1"/>
            </p:custDataLst>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048656" name="Line 2"/>
          <p:cNvSpPr>
            <a:spLocks noChangeShapeType="1"/>
          </p:cNvSpPr>
          <p:nvPr>
            <p:custDataLst>
              <p:tags r:id="rId2"/>
            </p:custDataLst>
          </p:nvPr>
        </p:nvSpPr>
        <p:spPr bwMode="auto">
          <a:xfrm>
            <a:off x="2649786" y="5092240"/>
            <a:ext cx="6604980" cy="0"/>
          </a:xfrm>
          <a:prstGeom prst="line">
            <a:avLst/>
          </a:prstGeom>
        </p:spPr>
        <p:style>
          <a:lnRef idx="2">
            <a:schemeClr val="dk1"/>
          </a:lnRef>
          <a:fillRef idx="0">
            <a:schemeClr val="dk1"/>
          </a:fillRef>
          <a:effectRef idx="1">
            <a:schemeClr val="dk1"/>
          </a:effectRef>
          <a:fontRef idx="minor">
            <a:schemeClr val="tx1"/>
          </a:fontRef>
        </p:style>
        <p:txBody>
          <a:bodyPr/>
          <a:p>
            <a:pPr algn="ct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1048657" name="Oval 15"/>
          <p:cNvSpPr>
            <a:spLocks noChangeArrowheads="1"/>
          </p:cNvSpPr>
          <p:nvPr>
            <p:custDataLst>
              <p:tags r:id="rId3"/>
            </p:custDataLst>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zh-CN" altLang="zh-CN" sz="2200" dirty="0">
                <a:solidFill>
                  <a:schemeClr val="bg1"/>
                </a:solidFill>
                <a:latin typeface="微软雅黑" panose="020B0503020204020204" pitchFamily="34" charset="-122"/>
                <a:ea typeface="微软雅黑" panose="020B0503020204020204" pitchFamily="34" charset="-122"/>
              </a:rPr>
              <a:t>1</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1048658" name="AutoShape 17"/>
          <p:cNvSpPr>
            <a:spLocks noChangeArrowheads="1"/>
          </p:cNvSpPr>
          <p:nvPr>
            <p:custDataLst>
              <p:tags r:id="rId4"/>
            </p:custDataLst>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p>
            <a:pPr algn="ctr"/>
            <a:r>
              <a:rPr lang="zh-CN" altLang="en-US" sz="2200" dirty="0">
                <a:latin typeface="微软雅黑" panose="020B0503020204020204" pitchFamily="34" charset="-122"/>
                <a:ea typeface="微软雅黑" panose="020B0503020204020204" pitchFamily="34" charset="-122"/>
                <a:sym typeface="微软雅黑" panose="020B0503020204020204" pitchFamily="34" charset="-122"/>
              </a:rPr>
              <a:t>数据预处理</a:t>
            </a:r>
            <a:endParaRPr lang="zh-CN" altLang="en-US" sz="2200" dirty="0">
              <a:latin typeface="微软雅黑" panose="020B0503020204020204" pitchFamily="34" charset="-122"/>
              <a:ea typeface="微软雅黑" panose="020B0503020204020204" pitchFamily="34" charset="-122"/>
            </a:endParaRPr>
          </a:p>
        </p:txBody>
      </p:sp>
      <p:sp>
        <p:nvSpPr>
          <p:cNvPr id="1048659" name="标题 3"/>
          <p:cNvSpPr>
            <a:spLocks noGrp="1"/>
          </p:cNvSpPr>
          <p:nvPr>
            <p:ph type="title"/>
            <p:custDataLst>
              <p:tags r:id="rId5"/>
            </p:custDataLst>
          </p:nvPr>
        </p:nvSpPr>
        <p:spPr/>
        <p:txBody>
          <a:bodyPr/>
          <a:p>
            <a:r>
              <a:rPr lang="zh-CN" altLang="en-US" dirty="0"/>
              <a:t>目录</a:t>
            </a:r>
            <a:endParaRPr lang="zh-CN" altLang="en-US" dirty="0"/>
          </a:p>
        </p:txBody>
      </p:sp>
      <p:sp>
        <p:nvSpPr>
          <p:cNvPr id="1048660" name="AutoShape 17"/>
          <p:cNvSpPr>
            <a:spLocks noChangeArrowheads="1"/>
          </p:cNvSpPr>
          <p:nvPr>
            <p:custDataLst>
              <p:tags r:id="rId6"/>
            </p:custDataLst>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p>
            <a:pPr algn="ctr"/>
            <a:r>
              <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环境准备</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048661" name="Oval 15"/>
          <p:cNvSpPr>
            <a:spLocks noChangeArrowheads="1"/>
          </p:cNvSpPr>
          <p:nvPr>
            <p:custDataLst>
              <p:tags r:id="rId7"/>
            </p:custDataLst>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2200" dirty="0">
                <a:solidFill>
                  <a:schemeClr val="bg1"/>
                </a:solidFill>
                <a:latin typeface="微软雅黑" panose="020B0503020204020204" pitchFamily="34" charset="-122"/>
                <a:ea typeface="微软雅黑" panose="020B0503020204020204" pitchFamily="34" charset="-122"/>
              </a:rPr>
              <a:t>2</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1048662" name="AutoShape 17"/>
          <p:cNvSpPr>
            <a:spLocks noChangeArrowheads="1"/>
          </p:cNvSpPr>
          <p:nvPr>
            <p:custDataLst>
              <p:tags r:id="rId8"/>
            </p:custDataLst>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p>
            <a:pPr algn="ctr"/>
            <a:r>
              <a:rPr lang="zh-CN" altLang="en-US" sz="2200" dirty="0">
                <a:latin typeface="微软雅黑" panose="020B0503020204020204" pitchFamily="34" charset="-122"/>
                <a:ea typeface="微软雅黑" panose="020B0503020204020204" pitchFamily="34" charset="-122"/>
              </a:rPr>
              <a:t>平台行业分析</a:t>
            </a:r>
            <a:endParaRPr lang="zh-CN" altLang="en-US" sz="2200" dirty="0">
              <a:latin typeface="微软雅黑" panose="020B0503020204020204" pitchFamily="34" charset="-122"/>
              <a:ea typeface="微软雅黑" panose="020B0503020204020204" pitchFamily="34" charset="-122"/>
            </a:endParaRPr>
          </a:p>
        </p:txBody>
      </p:sp>
      <p:sp>
        <p:nvSpPr>
          <p:cNvPr id="1048663" name="Oval 15"/>
          <p:cNvSpPr>
            <a:spLocks noChangeArrowheads="1"/>
          </p:cNvSpPr>
          <p:nvPr>
            <p:custDataLst>
              <p:tags r:id="rId9"/>
            </p:custDataLst>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2200" dirty="0">
                <a:solidFill>
                  <a:schemeClr val="bg1"/>
                </a:solidFill>
                <a:latin typeface="微软雅黑" panose="020B0503020204020204" pitchFamily="34" charset="-122"/>
                <a:ea typeface="微软雅黑" panose="020B0503020204020204" pitchFamily="34" charset="-122"/>
              </a:rPr>
              <a:t>3</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1048664" name="AutoShape 17"/>
          <p:cNvSpPr>
            <a:spLocks noChangeArrowheads="1"/>
          </p:cNvSpPr>
          <p:nvPr>
            <p:custDataLst>
              <p:tags r:id="rId10"/>
            </p:custDataLst>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p>
            <a:pPr algn="ctr"/>
            <a:r>
              <a:rPr lang="zh-CN" altLang="en-US" sz="2200" dirty="0">
                <a:latin typeface="微软雅黑" panose="020B0503020204020204" pitchFamily="34" charset="-122"/>
                <a:ea typeface="微软雅黑" panose="020B0503020204020204" pitchFamily="34" charset="-122"/>
              </a:rPr>
              <a:t>母婴行业分析</a:t>
            </a:r>
            <a:endParaRPr lang="zh-CN" altLang="en-US" sz="2200" dirty="0">
              <a:latin typeface="微软雅黑" panose="020B0503020204020204" pitchFamily="34" charset="-122"/>
              <a:ea typeface="微软雅黑" panose="020B0503020204020204" pitchFamily="34" charset="-122"/>
            </a:endParaRPr>
          </a:p>
        </p:txBody>
      </p:sp>
      <p:sp>
        <p:nvSpPr>
          <p:cNvPr id="1048665" name="Oval 15"/>
          <p:cNvSpPr>
            <a:spLocks noChangeArrowheads="1"/>
          </p:cNvSpPr>
          <p:nvPr>
            <p:custDataLst>
              <p:tags r:id="rId11"/>
            </p:custDataLst>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2200" dirty="0">
                <a:solidFill>
                  <a:schemeClr val="bg1"/>
                </a:solidFill>
                <a:latin typeface="微软雅黑" panose="020B0503020204020204" pitchFamily="34" charset="-122"/>
                <a:ea typeface="微软雅黑" panose="020B0503020204020204" pitchFamily="34" charset="-122"/>
              </a:rPr>
              <a:t>4</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66" name="内容占位符 1"/>
          <p:cNvSpPr>
            <a:spLocks noGrp="1"/>
          </p:cNvSpPr>
          <p:nvPr>
            <p:ph idx="1"/>
            <p:custDataLst>
              <p:tags r:id="rId1"/>
            </p:custDataLst>
          </p:nvPr>
        </p:nvSpPr>
        <p:spPr/>
        <p:txBody>
          <a:bodyPr/>
          <a:p>
            <a:r>
              <a:rPr lang="zh-CN" altLang="en-US" dirty="0"/>
              <a:t>任务描述</a:t>
            </a:r>
            <a:endParaRPr lang="zh-CN" altLang="en-US" dirty="0"/>
          </a:p>
          <a:p>
            <a:pPr marL="0" indent="0">
              <a:buNone/>
            </a:pPr>
            <a:r>
              <a:rPr lang="zh-CN" altLang="en-US" dirty="0"/>
              <a:t>      面对激烈的市场竞争，大部分超市采取优惠或者多渠道销售的方式来吸引客户进行销售。国内</a:t>
            </a:r>
            <a:r>
              <a:rPr lang="en-US" altLang="zh-CN" dirty="0"/>
              <a:t>380</a:t>
            </a:r>
            <a:r>
              <a:rPr lang="zh-CN" altLang="en-US" dirty="0"/>
              <a:t>销售  平台面临着母婴部门各品牌产品销售价格和利润及销售方式单一的问题，导致该平台的市场竞争力下     降。通过对母婴部门部门的运营情况、财务状况、物流管理等不同维度的分析，评估该部门健康状况和  发展趋势，指导平台发现问题并进行优化。</a:t>
            </a:r>
            <a:endParaRPr lang="zh-CN" altLang="en-US" dirty="0"/>
          </a:p>
          <a:p>
            <a:endParaRPr lang="zh-CN" altLang="en-US" dirty="0"/>
          </a:p>
        </p:txBody>
      </p:sp>
      <p:sp>
        <p:nvSpPr>
          <p:cNvPr id="1048667" name="标题 2"/>
          <p:cNvSpPr>
            <a:spLocks noGrp="1"/>
          </p:cNvSpPr>
          <p:nvPr>
            <p:ph type="title"/>
            <p:custDataLst>
              <p:tags r:id="rId2"/>
            </p:custDataLst>
          </p:nvPr>
        </p:nvSpPr>
        <p:spPr/>
        <p:txBody>
          <a:bodyPr/>
          <a:p>
            <a:r>
              <a:rPr lang="zh-CN" altLang="en-US"/>
              <a:t>母婴行业分析</a:t>
            </a:r>
            <a:endParaRPr lang="zh-CN" altLang="en-US"/>
          </a:p>
        </p:txBody>
      </p:sp>
      <p:sp>
        <p:nvSpPr>
          <p:cNvPr id="1048668" name="内容占位符 3"/>
          <p:cNvSpPr>
            <a:spLocks noGrp="1"/>
          </p:cNvSpPr>
          <p:nvPr>
            <p:ph idx="10"/>
            <p:custDataLst>
              <p:tags r:id="rId3"/>
            </p:custDataLst>
          </p:nvPr>
        </p:nvSpPr>
        <p:spPr/>
        <p:txBody>
          <a:bodyPr/>
          <a:p>
            <a:r>
              <a:rPr lang="en-US" altLang="zh-CN" dirty="0"/>
              <a:t>4</a:t>
            </a:r>
            <a:r>
              <a:rPr lang="en-US" altLang="zh-CN" dirty="0"/>
              <a:t>.</a:t>
            </a:r>
            <a:r>
              <a:rPr lang="en-US" altLang="zh-CN" dirty="0"/>
              <a:t>1</a:t>
            </a:r>
            <a:r>
              <a:rPr lang="en-US" altLang="zh-CN" dirty="0"/>
              <a:t> </a:t>
            </a:r>
            <a:r>
              <a:rPr lang="zh-CN" altLang="en-US" dirty="0"/>
              <a:t>了解</a:t>
            </a:r>
            <a:r>
              <a:rPr lang="en-US" altLang="zh-CN" dirty="0"/>
              <a:t>380</a:t>
            </a:r>
            <a:r>
              <a:rPr lang="zh-CN" altLang="en-US" dirty="0"/>
              <a:t>母婴部门现状与产品供应链价值分析</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69" name="内容占位符 1"/>
          <p:cNvSpPr>
            <a:spLocks noGrp="1"/>
          </p:cNvSpPr>
          <p:nvPr>
            <p:ph idx="1"/>
            <p:custDataLst>
              <p:tags r:id="rId1"/>
            </p:custDataLst>
          </p:nvPr>
        </p:nvSpPr>
        <p:spPr>
          <a:xfrm>
            <a:off x="752114" y="1013892"/>
            <a:ext cx="11107601" cy="4339721"/>
          </a:xfrm>
        </p:spPr>
        <p:txBody>
          <a:bodyPr/>
          <a:p>
            <a:r>
              <a:rPr lang="zh-CN" altLang="en-US" dirty="0"/>
              <a:t>任务分析</a:t>
            </a:r>
            <a:endParaRPr lang="zh-CN" altLang="en-US" dirty="0"/>
          </a:p>
          <a:p>
            <a:pPr marL="0" indent="0">
              <a:buNone/>
            </a:pPr>
            <a:endParaRPr lang="en-US" altLang="zh-CN" dirty="0"/>
          </a:p>
          <a:p>
            <a:pPr>
              <a:buFont typeface="+mj-lt"/>
              <a:buAutoNum type="arabicPeriod"/>
            </a:pPr>
            <a:r>
              <a:rPr lang="zh-CN" altLang="en-US" dirty="0"/>
              <a:t>了解</a:t>
            </a:r>
            <a:r>
              <a:rPr lang="en-US" altLang="zh-CN" dirty="0"/>
              <a:t>380</a:t>
            </a:r>
            <a:r>
              <a:rPr lang="zh-CN" altLang="en-US" dirty="0"/>
              <a:t>母婴部门经营现状与增长瓶颈。</a:t>
            </a:r>
            <a:endParaRPr lang="zh-CN" altLang="en-US" dirty="0"/>
          </a:p>
          <a:p>
            <a:pPr marL="0" indent="0">
              <a:buFont typeface="+mj-lt"/>
              <a:buNone/>
            </a:pPr>
            <a:endParaRPr lang="en-US" altLang="zh-CN" dirty="0"/>
          </a:p>
          <a:p>
            <a:pPr marL="0" indent="0">
              <a:buFont typeface="+mj-lt"/>
              <a:buNone/>
            </a:pPr>
            <a:r>
              <a:rPr lang="en-US" altLang="zh-CN" dirty="0"/>
              <a:t>2. </a:t>
            </a:r>
            <a:r>
              <a:rPr lang="zh-CN" altLang="en-US" dirty="0"/>
              <a:t>了解</a:t>
            </a:r>
            <a:r>
              <a:rPr lang="en-US" altLang="zh-CN" dirty="0"/>
              <a:t>380</a:t>
            </a:r>
            <a:r>
              <a:rPr lang="zh-CN" altLang="en-US" dirty="0"/>
              <a:t>母婴部门数据基本情况。</a:t>
            </a:r>
            <a:endParaRPr lang="zh-CN" altLang="en-US" dirty="0"/>
          </a:p>
          <a:p>
            <a:pPr marL="0" indent="0">
              <a:buFont typeface="+mj-lt"/>
              <a:buNone/>
            </a:pPr>
            <a:endParaRPr lang="zh-CN" altLang="en-US" dirty="0"/>
          </a:p>
          <a:p>
            <a:pPr marL="0" indent="0">
              <a:buFont typeface="+mj-lt"/>
              <a:buNone/>
            </a:pPr>
            <a:r>
              <a:rPr lang="en-US" altLang="zh-CN" dirty="0"/>
              <a:t>3. </a:t>
            </a:r>
            <a:r>
              <a:rPr lang="zh-CN" altLang="en-US" dirty="0"/>
              <a:t>了解母婴部门供应链经营数据分析方法与目的。</a:t>
            </a:r>
            <a:endParaRPr lang="zh-CN" altLang="en-US" dirty="0"/>
          </a:p>
          <a:p>
            <a:pPr marL="0" indent="0">
              <a:buFont typeface="+mj-lt"/>
              <a:buNone/>
            </a:pPr>
            <a:endParaRPr lang="en-US" altLang="zh-CN" dirty="0"/>
          </a:p>
          <a:p>
            <a:pPr marL="0" indent="0">
              <a:buFont typeface="+mj-lt"/>
              <a:buNone/>
            </a:pPr>
            <a:r>
              <a:rPr lang="en-US" altLang="zh-CN" dirty="0"/>
              <a:t>4. </a:t>
            </a:r>
            <a:r>
              <a:rPr lang="zh-CN" altLang="en-US" dirty="0"/>
              <a:t>实现母婴部门供应链经营数据分析的步骤与流程。</a:t>
            </a:r>
            <a:endParaRPr lang="zh-CN" altLang="en-US" dirty="0"/>
          </a:p>
          <a:p>
            <a:pPr marL="0" indent="0">
              <a:buNone/>
            </a:pPr>
            <a:endParaRPr lang="zh-CN" altLang="en-US" dirty="0"/>
          </a:p>
        </p:txBody>
      </p:sp>
      <p:sp>
        <p:nvSpPr>
          <p:cNvPr id="1048667" name="标题 2"/>
          <p:cNvSpPr>
            <a:spLocks noGrp="1"/>
          </p:cNvSpPr>
          <p:nvPr>
            <p:ph type="title"/>
            <p:custDataLst>
              <p:tags r:id="rId2"/>
            </p:custDataLst>
          </p:nvPr>
        </p:nvSpPr>
        <p:spPr/>
        <p:txBody>
          <a:bodyPr/>
          <a:p>
            <a:r>
              <a:rPr lang="zh-CN" altLang="en-US"/>
              <a:t>母婴行业分析</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2" name="内容占位符 1"/>
          <p:cNvSpPr>
            <a:spLocks noGrp="1"/>
          </p:cNvSpPr>
          <p:nvPr>
            <p:ph idx="1"/>
            <p:custDataLst>
              <p:tags r:id="rId1"/>
            </p:custDataLst>
          </p:nvPr>
        </p:nvSpPr>
        <p:spPr/>
        <p:txBody>
          <a:bodyPr/>
          <a:p>
            <a:pPr marL="0" indent="0">
              <a:buNone/>
            </a:pPr>
            <a:r>
              <a:rPr lang="zh-CN" altLang="en-US" dirty="0"/>
              <a:t>目前该母婴部门已积累了大量的有关母婴产品的数据源信息。选取</a:t>
            </a:r>
            <a:r>
              <a:rPr lang="en-US" altLang="zh-CN" dirty="0"/>
              <a:t>2003</a:t>
            </a:r>
            <a:r>
              <a:rPr lang="zh-CN" altLang="en-US" dirty="0"/>
              <a:t>到</a:t>
            </a:r>
            <a:r>
              <a:rPr lang="en-US" altLang="zh-CN" dirty="0"/>
              <a:t>2015</a:t>
            </a:r>
            <a:r>
              <a:rPr lang="zh-CN" altLang="en-US" dirty="0"/>
              <a:t>年间的项目导入时间作   为分析观测窗口，抽取观测窗口内有关品牌经营标准的详细数据形成历史数据，总共</a:t>
            </a:r>
            <a:r>
              <a:rPr lang="en-US" altLang="zh-CN" dirty="0"/>
              <a:t>73591</a:t>
            </a:r>
            <a:r>
              <a:rPr lang="zh-CN" altLang="en-US" dirty="0"/>
              <a:t>条记录。其  中包含了结算客户、日期、销售指标、业绩量、关联收支、等 </a:t>
            </a:r>
            <a:r>
              <a:rPr lang="en-US" altLang="zh-CN" dirty="0"/>
              <a:t>34 </a:t>
            </a:r>
            <a:r>
              <a:rPr lang="zh-CN" altLang="en-US" dirty="0"/>
              <a:t>个特征。</a:t>
            </a:r>
            <a:endParaRPr lang="zh-CN" altLang="en-US" dirty="0"/>
          </a:p>
          <a:p>
            <a:endParaRPr lang="zh-CN" altLang="en-US" dirty="0"/>
          </a:p>
        </p:txBody>
      </p:sp>
      <p:sp>
        <p:nvSpPr>
          <p:cNvPr id="1048674" name="内容占位符 3"/>
          <p:cNvSpPr>
            <a:spLocks noGrp="1"/>
          </p:cNvSpPr>
          <p:nvPr>
            <p:ph idx="10"/>
            <p:custDataLst>
              <p:tags r:id="rId2"/>
            </p:custDataLst>
          </p:nvPr>
        </p:nvSpPr>
        <p:spPr>
          <a:xfrm>
            <a:off x="423819" y="1179620"/>
            <a:ext cx="11107601" cy="426469"/>
          </a:xfrm>
        </p:spPr>
        <p:txBody>
          <a:bodyPr/>
          <a:p>
            <a:r>
              <a:rPr>
                <a:sym typeface="+mn-ea"/>
              </a:rPr>
              <a:t>分析</a:t>
            </a:r>
            <a:r>
              <a:rPr lang="en-US" altLang="zh-CN">
                <a:sym typeface="+mn-ea"/>
              </a:rPr>
              <a:t>380</a:t>
            </a:r>
            <a:r>
              <a:rPr>
                <a:sym typeface="+mn-ea"/>
              </a:rPr>
              <a:t>母婴部门现状</a:t>
            </a:r>
            <a:endParaRPr lang="zh-CN" altLang="en-US"/>
          </a:p>
        </p:txBody>
      </p:sp>
      <p:sp>
        <p:nvSpPr>
          <p:cNvPr id="1048667" name="标题 2"/>
          <p:cNvSpPr>
            <a:spLocks noGrp="1"/>
          </p:cNvSpPr>
          <p:nvPr>
            <p:ph type="title"/>
            <p:custDataLst>
              <p:tags r:id="rId3"/>
            </p:custDataLst>
          </p:nvPr>
        </p:nvSpPr>
        <p:spPr/>
        <p:txBody>
          <a:bodyPr/>
          <a:p>
            <a:r>
              <a:rPr lang="zh-CN" altLang="en-US"/>
              <a:t>母婴行业分析</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75" name="内容占位符 1"/>
          <p:cNvSpPr>
            <a:spLocks noGrp="1"/>
          </p:cNvSpPr>
          <p:nvPr>
            <p:ph idx="1"/>
            <p:custDataLst>
              <p:tags r:id="rId1"/>
            </p:custDataLst>
          </p:nvPr>
        </p:nvSpPr>
        <p:spPr>
          <a:xfrm>
            <a:off x="423819" y="1504747"/>
            <a:ext cx="11107601" cy="4339721"/>
          </a:xfrm>
        </p:spPr>
        <p:txBody>
          <a:bodyPr/>
          <a:p>
            <a:r>
              <a:rPr lang="zh-CN" altLang="en-US" dirty="0"/>
              <a:t>对此也采用</a:t>
            </a:r>
            <a:r>
              <a:rPr lang="en-US" altLang="zh-CN" dirty="0">
                <a:latin typeface="Times New Roman" panose="02020603050405020304" pitchFamily="18" charset="0"/>
              </a:rPr>
              <a:t>pandas</a:t>
            </a:r>
            <a:r>
              <a:rPr lang="zh-CN" altLang="en-US" dirty="0"/>
              <a:t>的数据透视表进行数据处理，详见文件</a:t>
            </a:r>
            <a:r>
              <a:rPr lang="en-US" altLang="zh-CN" dirty="0"/>
              <a:t>[</a:t>
            </a:r>
            <a:r>
              <a:rPr lang="zh-CN" altLang="en-US" dirty="0"/>
              <a:t>任务</a:t>
            </a:r>
            <a:r>
              <a:rPr lang="en-US" altLang="zh-CN" dirty="0"/>
              <a:t>5.1.py]</a:t>
            </a:r>
            <a:endParaRPr lang="en-US" altLang="zh-CN" dirty="0"/>
          </a:p>
          <a:p>
            <a:pPr marL="0" indent="0">
              <a:buNone/>
            </a:pPr>
            <a:r>
              <a:rPr lang="en-US" altLang="zh-CN" dirty="0"/>
              <a:t>4</a:t>
            </a:r>
            <a:r>
              <a:rPr lang="en-US" altLang="zh-CN" dirty="0"/>
              <a:t>.</a:t>
            </a:r>
            <a:r>
              <a:rPr lang="en-US" altLang="zh-CN" dirty="0"/>
              <a:t>3</a:t>
            </a:r>
            <a:r>
              <a:rPr lang="en-US" altLang="zh-CN" dirty="0"/>
              <a:t> </a:t>
            </a:r>
            <a:r>
              <a:rPr lang="zh-CN" altLang="en-US" dirty="0"/>
              <a:t>母婴行业各品牌在各地区的盈利分布情况</a:t>
            </a:r>
            <a:endParaRPr lang="en-US" altLang="zh-CN" dirty="0"/>
          </a:p>
          <a:p>
            <a:r>
              <a:rPr lang="zh-CN" altLang="en-US" dirty="0"/>
              <a:t>对此同样适用</a:t>
            </a:r>
            <a:r>
              <a:rPr lang="en-US" altLang="zh-CN" dirty="0">
                <a:latin typeface="Times New Roman" panose="02020603050405020304" pitchFamily="18" charset="0"/>
              </a:rPr>
              <a:t>pandas</a:t>
            </a:r>
            <a:r>
              <a:rPr lang="zh-CN" altLang="en-US" dirty="0"/>
              <a:t>的数据透视表进行数据处理，详见文件</a:t>
            </a:r>
            <a:r>
              <a:rPr lang="en-US" altLang="zh-CN" dirty="0"/>
              <a:t>[</a:t>
            </a:r>
            <a:r>
              <a:rPr lang="zh-CN" altLang="en-US" dirty="0"/>
              <a:t>任务</a:t>
            </a:r>
            <a:r>
              <a:rPr lang="en-US" altLang="zh-CN" dirty="0"/>
              <a:t>5.2.py]</a:t>
            </a:r>
            <a:endParaRPr lang="en-US" altLang="zh-CN" dirty="0"/>
          </a:p>
          <a:p>
            <a:pPr marL="0" indent="0">
              <a:buNone/>
            </a:pPr>
            <a:r>
              <a:rPr lang="en-US" altLang="zh-CN" dirty="0"/>
              <a:t>4</a:t>
            </a:r>
            <a:r>
              <a:rPr lang="en-US" altLang="zh-CN" dirty="0"/>
              <a:t>.</a:t>
            </a:r>
            <a:r>
              <a:rPr lang="en-US" altLang="zh-CN" dirty="0"/>
              <a:t>4</a:t>
            </a:r>
            <a:r>
              <a:rPr lang="en-US" altLang="zh-CN" dirty="0"/>
              <a:t> </a:t>
            </a:r>
            <a:r>
              <a:rPr lang="zh-CN" altLang="en-US" dirty="0"/>
              <a:t>母婴行业各品牌库存和周转情况</a:t>
            </a:r>
            <a:endParaRPr lang="en-US" altLang="zh-CN" dirty="0"/>
          </a:p>
          <a:p>
            <a:r>
              <a:rPr lang="zh-CN" altLang="en-US" dirty="0"/>
              <a:t>对此我们需要用到周转率计算公式：</a:t>
            </a:r>
            <a:r>
              <a:rPr lang="zh-CN" altLang="en-US" sz="2400" dirty="0">
                <a:solidFill>
                  <a:srgbClr val="FF0000"/>
                </a:solidFill>
              </a:rPr>
              <a:t>存货周转率</a:t>
            </a:r>
            <a:r>
              <a:rPr lang="en-US" altLang="zh-CN" sz="2400" dirty="0">
                <a:solidFill>
                  <a:srgbClr val="FF0000"/>
                </a:solidFill>
              </a:rPr>
              <a:t>(</a:t>
            </a:r>
            <a:r>
              <a:rPr lang="zh-CN" altLang="en-US" sz="2400" dirty="0">
                <a:solidFill>
                  <a:srgbClr val="FF0000"/>
                </a:solidFill>
              </a:rPr>
              <a:t>次</a:t>
            </a:r>
            <a:r>
              <a:rPr lang="en-US" altLang="zh-CN" sz="2400" dirty="0">
                <a:solidFill>
                  <a:srgbClr val="FF0000"/>
                </a:solidFill>
              </a:rPr>
              <a:t>)=</a:t>
            </a:r>
            <a:r>
              <a:rPr lang="zh-CN" altLang="en-US" sz="2400" dirty="0">
                <a:solidFill>
                  <a:srgbClr val="FF0000"/>
                </a:solidFill>
              </a:rPr>
              <a:t>销售成本÷平均存货</a:t>
            </a:r>
            <a:endParaRPr lang="zh-CN" altLang="en-US" sz="2400" dirty="0">
              <a:solidFill>
                <a:srgbClr val="FF0000"/>
              </a:solidFill>
            </a:endParaRPr>
          </a:p>
          <a:p>
            <a:r>
              <a:rPr lang="zh-CN" altLang="en-US" dirty="0"/>
              <a:t>多次使用数据透视表对数据进行处理</a:t>
            </a:r>
            <a:endParaRPr lang="en-US" altLang="zh-CN" dirty="0"/>
          </a:p>
          <a:p>
            <a:r>
              <a:rPr lang="zh-CN" altLang="en-US" dirty="0"/>
              <a:t>结果如表 </a:t>
            </a:r>
            <a:r>
              <a:rPr lang="en-US" altLang="zh-CN" dirty="0"/>
              <a:t>2 </a:t>
            </a:r>
            <a:r>
              <a:rPr lang="zh-CN" altLang="en-US" dirty="0"/>
              <a:t>所示</a:t>
            </a:r>
            <a:endParaRPr lang="zh-CN" altLang="en-US" dirty="0"/>
          </a:p>
          <a:p>
            <a:endParaRPr lang="zh-CN" altLang="en-US" dirty="0"/>
          </a:p>
        </p:txBody>
      </p:sp>
      <p:sp>
        <p:nvSpPr>
          <p:cNvPr id="1048677" name="内容占位符 3"/>
          <p:cNvSpPr>
            <a:spLocks noGrp="1"/>
          </p:cNvSpPr>
          <p:nvPr>
            <p:ph idx="10"/>
            <p:custDataLst>
              <p:tags r:id="rId2"/>
            </p:custDataLst>
          </p:nvPr>
        </p:nvSpPr>
        <p:spPr/>
        <p:txBody>
          <a:bodyPr/>
          <a:p>
            <a:r>
              <a:rPr lang="en-US" altLang="zh-CN" dirty="0"/>
              <a:t>4</a:t>
            </a:r>
            <a:r>
              <a:rPr lang="en-US" altLang="zh-CN" dirty="0"/>
              <a:t>.</a:t>
            </a:r>
            <a:r>
              <a:rPr lang="en-US" altLang="zh-CN" dirty="0"/>
              <a:t>2</a:t>
            </a:r>
            <a:r>
              <a:rPr lang="en-US" altLang="zh-CN" dirty="0"/>
              <a:t> </a:t>
            </a:r>
            <a:r>
              <a:rPr lang="zh-CN" altLang="en-US" dirty="0"/>
              <a:t>母婴行业各品牌销售分布情况</a:t>
            </a:r>
            <a:endParaRPr lang="zh-CN" altLang="en-US"/>
          </a:p>
        </p:txBody>
      </p:sp>
      <p:sp>
        <p:nvSpPr>
          <p:cNvPr id="1048667" name="标题 2"/>
          <p:cNvSpPr>
            <a:spLocks noGrp="1"/>
          </p:cNvSpPr>
          <p:nvPr>
            <p:ph type="title"/>
            <p:custDataLst>
              <p:tags r:id="rId3"/>
            </p:custDataLst>
          </p:nvPr>
        </p:nvSpPr>
        <p:spPr/>
        <p:txBody>
          <a:bodyPr/>
          <a:p>
            <a:r>
              <a:rPr lang="zh-CN" altLang="en-US"/>
              <a:t>母婴行业分析</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0" name="内容占位符 3"/>
          <p:cNvSpPr>
            <a:spLocks noGrp="1"/>
          </p:cNvSpPr>
          <p:nvPr>
            <p:ph idx="10"/>
            <p:custDataLst>
              <p:tags r:id="rId1"/>
            </p:custDataLst>
          </p:nvPr>
        </p:nvSpPr>
        <p:spPr/>
        <p:txBody>
          <a:bodyPr/>
          <a:p>
            <a:r>
              <a:rPr>
                <a:sym typeface="+mn-ea"/>
              </a:rPr>
              <a:t>结果如表 </a:t>
            </a:r>
            <a:r>
              <a:rPr lang="en-US" altLang="zh-CN">
                <a:sym typeface="+mn-ea"/>
              </a:rPr>
              <a:t>2 </a:t>
            </a:r>
            <a:r>
              <a:rPr>
                <a:sym typeface="+mn-ea"/>
              </a:rPr>
              <a:t>所示</a:t>
            </a:r>
            <a:r>
              <a:rPr lang="en-US" altLang="zh-CN">
                <a:sym typeface="+mn-ea"/>
              </a:rPr>
              <a:t>:</a:t>
            </a:r>
            <a:endParaRPr lang="zh-CN" altLang="en-US"/>
          </a:p>
        </p:txBody>
      </p:sp>
      <p:sp>
        <p:nvSpPr>
          <p:cNvPr id="1048667" name="标题 2"/>
          <p:cNvSpPr>
            <a:spLocks noGrp="1"/>
          </p:cNvSpPr>
          <p:nvPr>
            <p:ph type="title"/>
            <p:custDataLst>
              <p:tags r:id="rId2"/>
            </p:custDataLst>
          </p:nvPr>
        </p:nvSpPr>
        <p:spPr/>
        <p:txBody>
          <a:bodyPr/>
          <a:p>
            <a:r>
              <a:rPr lang="zh-CN" altLang="en-US"/>
              <a:t>母婴行业分析</a:t>
            </a:r>
            <a:endParaRPr lang="zh-CN" altLang="en-US"/>
          </a:p>
        </p:txBody>
      </p:sp>
      <p:graphicFrame>
        <p:nvGraphicFramePr>
          <p:cNvPr id="2" name="表格 1"/>
          <p:cNvGraphicFramePr/>
          <p:nvPr>
            <p:custDataLst>
              <p:tags r:id="rId3"/>
            </p:custDataLst>
          </p:nvPr>
        </p:nvGraphicFramePr>
        <p:xfrm>
          <a:off x="3007995" y="1798320"/>
          <a:ext cx="5535930" cy="4198620"/>
        </p:xfrm>
        <a:graphic>
          <a:graphicData uri="http://schemas.openxmlformats.org/drawingml/2006/table">
            <a:tbl>
              <a:tblPr firstRow="1" bandRow="1">
                <a:tableStyleId>{5C22544A-7EE6-4342-B048-85BDC9FD1C3A}</a:tableStyleId>
              </a:tblPr>
              <a:tblGrid>
                <a:gridCol w="1845310"/>
                <a:gridCol w="1845310"/>
                <a:gridCol w="1845310"/>
              </a:tblGrid>
              <a:tr h="349885">
                <a:tc>
                  <a:txBody>
                    <a:bodyPr/>
                    <a:p>
                      <a:pPr indent="0" algn="ctr">
                        <a:buNone/>
                      </a:pPr>
                      <a:r>
                        <a:rPr lang="zh-CN" sz="1100" b="0">
                          <a:solidFill>
                            <a:srgbClr val="FFFFFF"/>
                          </a:solidFill>
                          <a:latin typeface="Arial" panose="020B0604020202020204" pitchFamily="34" charset="0"/>
                          <a:ea typeface="宋体" panose="02010600030101010101" pitchFamily="2" charset="-122"/>
                        </a:rPr>
                        <a:t>序号</a:t>
                      </a:r>
                      <a:endParaRPr lang="zh-CN" altLang="en-US" sz="1100" b="0">
                        <a:solidFill>
                          <a:srgbClr val="FFFFFF"/>
                        </a:solidFill>
                        <a:latin typeface="Arial" panose="020B0604020202020204" pitchFamily="34" charset="0"/>
                        <a:ea typeface="宋体" panose="02010600030101010101" pitchFamily="2" charset="-122"/>
                      </a:endParaRPr>
                    </a:p>
                  </a:txBody>
                  <a:tcPr marL="12700" marR="12700" marT="12700" vert="horz" anchor="ctr">
                    <a:lnL>
                      <a:noFill/>
                    </a:lnL>
                    <a:lnR>
                      <a:noFill/>
                    </a:lnR>
                    <a:lnT>
                      <a:noFill/>
                    </a:lnT>
                    <a:lnB>
                      <a:noFill/>
                    </a:lnB>
                    <a:lnTlToBr>
                      <a:noFill/>
                    </a:lnTlToBr>
                    <a:lnBlToTr>
                      <a:noFill/>
                    </a:lnBlToTr>
                    <a:solidFill>
                      <a:srgbClr val="595959"/>
                    </a:solidFill>
                  </a:tcPr>
                </a:tc>
                <a:tc>
                  <a:txBody>
                    <a:bodyPr/>
                    <a:p>
                      <a:pPr indent="0" algn="ctr">
                        <a:buNone/>
                      </a:pPr>
                      <a:r>
                        <a:rPr lang="zh-CN" sz="1100" b="0">
                          <a:solidFill>
                            <a:srgbClr val="FFFFFF"/>
                          </a:solidFill>
                          <a:latin typeface="Arial" panose="020B0604020202020204" pitchFamily="34" charset="0"/>
                          <a:ea typeface="宋体" panose="02010600030101010101" pitchFamily="2" charset="-122"/>
                        </a:rPr>
                        <a:t>项目简称</a:t>
                      </a:r>
                      <a:endParaRPr lang="zh-CN" altLang="en-US" sz="1100" b="0">
                        <a:solidFill>
                          <a:srgbClr val="FFFFFF"/>
                        </a:solidFill>
                        <a:latin typeface="Arial" panose="020B0604020202020204" pitchFamily="34" charset="0"/>
                        <a:ea typeface="宋体" panose="02010600030101010101" pitchFamily="2" charset="-122"/>
                      </a:endParaRPr>
                    </a:p>
                  </a:txBody>
                  <a:tcPr marL="12700" marR="12700" marT="12700" vert="horz" anchor="ctr">
                    <a:lnL>
                      <a:noFill/>
                    </a:lnL>
                    <a:lnR>
                      <a:noFill/>
                    </a:lnR>
                    <a:lnT>
                      <a:noFill/>
                    </a:lnT>
                    <a:lnB>
                      <a:noFill/>
                    </a:lnB>
                    <a:lnTlToBr>
                      <a:noFill/>
                    </a:lnTlToBr>
                    <a:lnBlToTr>
                      <a:noFill/>
                    </a:lnBlToTr>
                    <a:solidFill>
                      <a:srgbClr val="03A9F5"/>
                    </a:solidFill>
                  </a:tcPr>
                </a:tc>
                <a:tc>
                  <a:txBody>
                    <a:bodyPr/>
                    <a:p>
                      <a:pPr indent="0" algn="ctr">
                        <a:buNone/>
                      </a:pPr>
                      <a:r>
                        <a:rPr lang="zh-CN" sz="1100" b="0">
                          <a:solidFill>
                            <a:srgbClr val="FFFFFF"/>
                          </a:solidFill>
                          <a:latin typeface="Arial" panose="020B0604020202020204" pitchFamily="34" charset="0"/>
                          <a:ea typeface="宋体" panose="02010600030101010101" pitchFamily="2" charset="-122"/>
                        </a:rPr>
                        <a:t>标签</a:t>
                      </a:r>
                      <a:endParaRPr lang="zh-CN" altLang="en-US" sz="1100" b="0">
                        <a:solidFill>
                          <a:srgbClr val="FFFFFF"/>
                        </a:solidFill>
                        <a:latin typeface="Arial" panose="020B0604020202020204" pitchFamily="34" charset="0"/>
                        <a:ea typeface="宋体" panose="02010600030101010101" pitchFamily="2" charset="-122"/>
                      </a:endParaRPr>
                    </a:p>
                  </a:txBody>
                  <a:tcPr marL="12700" marR="12700" marT="12700" vert="horz" anchor="ctr">
                    <a:lnL>
                      <a:noFill/>
                    </a:lnL>
                    <a:lnR>
                      <a:noFill/>
                    </a:lnR>
                    <a:lnT>
                      <a:noFill/>
                    </a:lnT>
                    <a:lnB>
                      <a:noFill/>
                    </a:lnB>
                    <a:lnTlToBr>
                      <a:noFill/>
                    </a:lnTlToBr>
                    <a:lnBlToTr>
                      <a:noFill/>
                    </a:lnBlToTr>
                    <a:solidFill>
                      <a:srgbClr val="00BCD5"/>
                    </a:solidFill>
                  </a:tcPr>
                </a:tc>
              </a:tr>
              <a:tr h="349885">
                <a:tc>
                  <a:txBody>
                    <a:bodyPr/>
                    <a:p>
                      <a:pPr indent="0" algn="ctr">
                        <a:buNone/>
                      </a:pPr>
                      <a:r>
                        <a:rPr lang="en-US" sz="1100" b="0">
                          <a:solidFill>
                            <a:srgbClr val="404040"/>
                          </a:solidFill>
                          <a:latin typeface="宋体" panose="02010600030101010101" pitchFamily="2" charset="-122"/>
                        </a:rPr>
                        <a:t>1</a:t>
                      </a:r>
                      <a:endParaRPr lang="en-US" altLang="en-US" sz="1100" b="0">
                        <a:solidFill>
                          <a:srgbClr val="404040"/>
                        </a:solidFill>
                        <a:latin typeface="宋体" panose="02010600030101010101" pitchFamily="2" charset="-122"/>
                      </a:endParaRPr>
                    </a:p>
                  </a:txBody>
                  <a:tcPr marL="12700" marR="12700" marT="1270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buNone/>
                      </a:pPr>
                      <a:r>
                        <a:rPr lang="zh-CN" sz="1100" b="0">
                          <a:solidFill>
                            <a:srgbClr val="404040"/>
                          </a:solidFill>
                          <a:latin typeface="Arial" panose="020B0604020202020204" pitchFamily="34" charset="0"/>
                          <a:ea typeface="宋体" panose="02010600030101010101" pitchFamily="2" charset="-122"/>
                        </a:rPr>
                        <a:t>Qlink昶腾</a:t>
                      </a:r>
                      <a:endParaRPr lang="zh-CN" altLang="en-US" sz="1100" b="0">
                        <a:solidFill>
                          <a:srgbClr val="404040"/>
                        </a:solidFill>
                        <a:latin typeface="Arial" panose="020B0604020202020204" pitchFamily="34" charset="0"/>
                        <a:ea typeface="宋体" panose="02010600030101010101" pitchFamily="2" charset="-122"/>
                      </a:endParaRPr>
                    </a:p>
                  </a:txBody>
                  <a:tcPr marL="12700" marR="12700" marT="1270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zh-CN" sz="1100" b="0">
                          <a:solidFill>
                            <a:srgbClr val="404040"/>
                          </a:solidFill>
                          <a:latin typeface="Arial" panose="020B0604020202020204" pitchFamily="34" charset="0"/>
                          <a:ea typeface="宋体" panose="02010600030101010101" pitchFamily="2" charset="-122"/>
                        </a:rPr>
                        <a:t>滞销</a:t>
                      </a:r>
                      <a:endParaRPr lang="zh-CN" altLang="en-US" sz="1100" b="0">
                        <a:solidFill>
                          <a:srgbClr val="404040"/>
                        </a:solidFill>
                        <a:latin typeface="Arial" panose="020B0604020202020204" pitchFamily="34" charset="0"/>
                        <a:ea typeface="宋体" panose="02010600030101010101" pitchFamily="2" charset="-122"/>
                      </a:endParaRPr>
                    </a:p>
                  </a:txBody>
                  <a:tcPr marL="12700" marR="12700" marT="12700" vert="horz" anchor="ctr">
                    <a:lnL w="6350">
                      <a:solidFill>
                        <a:srgbClr val="D9D9D9"/>
                      </a:solidFill>
                      <a:prstDash val="solid"/>
                    </a:lnL>
                    <a:lnR>
                      <a:noFill/>
                    </a:lnR>
                    <a:lnT>
                      <a:noFill/>
                    </a:lnT>
                    <a:lnB>
                      <a:noFill/>
                    </a:lnB>
                    <a:lnTlToBr>
                      <a:noFill/>
                    </a:lnTlToBr>
                    <a:lnBlToTr>
                      <a:noFill/>
                    </a:lnBlToTr>
                    <a:solidFill>
                      <a:srgbClr val="FFFFFF"/>
                    </a:solidFill>
                  </a:tcPr>
                </a:tc>
              </a:tr>
              <a:tr h="349885">
                <a:tc>
                  <a:txBody>
                    <a:bodyPr/>
                    <a:p>
                      <a:pPr indent="0" algn="ctr">
                        <a:buNone/>
                      </a:pPr>
                      <a:r>
                        <a:rPr lang="en-US" sz="1100" b="0">
                          <a:solidFill>
                            <a:srgbClr val="404040"/>
                          </a:solidFill>
                          <a:latin typeface="宋体" panose="02010600030101010101" pitchFamily="2" charset="-122"/>
                        </a:rPr>
                        <a:t>2</a:t>
                      </a:r>
                      <a:endParaRPr lang="en-US" altLang="en-US" sz="1100" b="0">
                        <a:solidFill>
                          <a:srgbClr val="404040"/>
                        </a:solidFill>
                        <a:latin typeface="宋体" panose="02010600030101010101" pitchFamily="2" charset="-122"/>
                      </a:endParaRPr>
                    </a:p>
                  </a:txBody>
                  <a:tcPr marL="12700" marR="12700" marT="1270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buNone/>
                      </a:pPr>
                      <a:r>
                        <a:rPr lang="zh-CN" sz="1100" b="0">
                          <a:solidFill>
                            <a:srgbClr val="404040"/>
                          </a:solidFill>
                          <a:latin typeface="Arial" panose="020B0604020202020204" pitchFamily="34" charset="0"/>
                          <a:ea typeface="宋体" panose="02010600030101010101" pitchFamily="2" charset="-122"/>
                        </a:rPr>
                        <a:t>临采</a:t>
                      </a:r>
                      <a:endParaRPr lang="zh-CN" altLang="en-US" sz="1100" b="0">
                        <a:solidFill>
                          <a:srgbClr val="404040"/>
                        </a:solidFill>
                        <a:latin typeface="Arial" panose="020B0604020202020204" pitchFamily="34" charset="0"/>
                        <a:ea typeface="宋体" panose="02010600030101010101" pitchFamily="2" charset="-122"/>
                      </a:endParaRPr>
                    </a:p>
                  </a:txBody>
                  <a:tcPr marL="12700" marR="12700" marT="1270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zh-CN" sz="1100" b="0">
                          <a:solidFill>
                            <a:srgbClr val="404040"/>
                          </a:solidFill>
                          <a:latin typeface="Arial" panose="020B0604020202020204" pitchFamily="34" charset="0"/>
                          <a:ea typeface="宋体" panose="02010600030101010101" pitchFamily="2" charset="-122"/>
                        </a:rPr>
                        <a:t>热销</a:t>
                      </a:r>
                      <a:endParaRPr lang="zh-CN" altLang="en-US" sz="1100" b="0">
                        <a:solidFill>
                          <a:srgbClr val="404040"/>
                        </a:solidFill>
                        <a:latin typeface="Arial" panose="020B0604020202020204" pitchFamily="34" charset="0"/>
                        <a:ea typeface="宋体" panose="02010600030101010101" pitchFamily="2" charset="-122"/>
                      </a:endParaRPr>
                    </a:p>
                  </a:txBody>
                  <a:tcPr marL="12700" marR="12700" marT="12700" vert="horz" anchor="ctr">
                    <a:lnL w="6350">
                      <a:solidFill>
                        <a:srgbClr val="D9D9D9"/>
                      </a:solidFill>
                      <a:prstDash val="solid"/>
                    </a:lnL>
                    <a:lnR>
                      <a:noFill/>
                    </a:lnR>
                    <a:lnT>
                      <a:noFill/>
                    </a:lnT>
                    <a:lnB>
                      <a:noFill/>
                    </a:lnB>
                    <a:lnTlToBr>
                      <a:noFill/>
                    </a:lnTlToBr>
                    <a:lnBlToTr>
                      <a:noFill/>
                    </a:lnBlToTr>
                    <a:solidFill>
                      <a:srgbClr val="F2F2F2"/>
                    </a:solidFill>
                  </a:tcPr>
                </a:tc>
              </a:tr>
              <a:tr h="349885">
                <a:tc>
                  <a:txBody>
                    <a:bodyPr/>
                    <a:p>
                      <a:pPr indent="0" algn="ctr">
                        <a:buNone/>
                      </a:pPr>
                      <a:r>
                        <a:rPr lang="en-US" sz="1100" b="0">
                          <a:solidFill>
                            <a:srgbClr val="404040"/>
                          </a:solidFill>
                          <a:latin typeface="宋体" panose="02010600030101010101" pitchFamily="2" charset="-122"/>
                        </a:rPr>
                        <a:t>3</a:t>
                      </a:r>
                      <a:endParaRPr lang="en-US" altLang="en-US" sz="1100" b="0">
                        <a:solidFill>
                          <a:srgbClr val="404040"/>
                        </a:solidFill>
                        <a:latin typeface="宋体" panose="02010600030101010101" pitchFamily="2" charset="-122"/>
                      </a:endParaRPr>
                    </a:p>
                  </a:txBody>
                  <a:tcPr marL="12700" marR="12700" marT="1270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buNone/>
                      </a:pPr>
                      <a:r>
                        <a:rPr lang="zh-CN" sz="1100" b="0">
                          <a:solidFill>
                            <a:srgbClr val="404040"/>
                          </a:solidFill>
                          <a:latin typeface="Arial" panose="020B0604020202020204" pitchFamily="34" charset="0"/>
                          <a:ea typeface="宋体" panose="02010600030101010101" pitchFamily="2" charset="-122"/>
                        </a:rPr>
                        <a:t>丹尼斯克</a:t>
                      </a:r>
                      <a:endParaRPr lang="zh-CN" altLang="en-US" sz="1100" b="0">
                        <a:solidFill>
                          <a:srgbClr val="404040"/>
                        </a:solidFill>
                        <a:latin typeface="Arial" panose="020B0604020202020204" pitchFamily="34" charset="0"/>
                        <a:ea typeface="宋体" panose="02010600030101010101" pitchFamily="2" charset="-122"/>
                      </a:endParaRPr>
                    </a:p>
                  </a:txBody>
                  <a:tcPr marL="12700" marR="12700" marT="1270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zh-CN" sz="1100" b="0">
                          <a:solidFill>
                            <a:srgbClr val="404040"/>
                          </a:solidFill>
                          <a:latin typeface="Arial" panose="020B0604020202020204" pitchFamily="34" charset="0"/>
                          <a:ea typeface="宋体" panose="02010600030101010101" pitchFamily="2" charset="-122"/>
                        </a:rPr>
                        <a:t>滞销</a:t>
                      </a:r>
                      <a:endParaRPr lang="zh-CN" altLang="en-US" sz="1100" b="0">
                        <a:solidFill>
                          <a:srgbClr val="404040"/>
                        </a:solidFill>
                        <a:latin typeface="Arial" panose="020B0604020202020204" pitchFamily="34" charset="0"/>
                        <a:ea typeface="宋体" panose="02010600030101010101" pitchFamily="2" charset="-122"/>
                      </a:endParaRPr>
                    </a:p>
                  </a:txBody>
                  <a:tcPr marL="12700" marR="12700" marT="12700" vert="horz" anchor="ctr">
                    <a:lnL w="6350">
                      <a:solidFill>
                        <a:srgbClr val="D9D9D9"/>
                      </a:solidFill>
                      <a:prstDash val="solid"/>
                    </a:lnL>
                    <a:lnR>
                      <a:noFill/>
                    </a:lnR>
                    <a:lnT>
                      <a:noFill/>
                    </a:lnT>
                    <a:lnB>
                      <a:noFill/>
                    </a:lnB>
                    <a:lnTlToBr>
                      <a:noFill/>
                    </a:lnTlToBr>
                    <a:lnBlToTr>
                      <a:noFill/>
                    </a:lnBlToTr>
                    <a:solidFill>
                      <a:srgbClr val="FFFFFF"/>
                    </a:solidFill>
                  </a:tcPr>
                </a:tc>
              </a:tr>
              <a:tr h="349885">
                <a:tc>
                  <a:txBody>
                    <a:bodyPr/>
                    <a:p>
                      <a:pPr indent="0" algn="ctr">
                        <a:buNone/>
                      </a:pPr>
                      <a:r>
                        <a:rPr lang="en-US" sz="1100" b="0">
                          <a:solidFill>
                            <a:srgbClr val="404040"/>
                          </a:solidFill>
                          <a:latin typeface="宋体" panose="02010600030101010101" pitchFamily="2" charset="-122"/>
                        </a:rPr>
                        <a:t>4</a:t>
                      </a:r>
                      <a:endParaRPr lang="en-US" altLang="en-US" sz="1100" b="0">
                        <a:solidFill>
                          <a:srgbClr val="404040"/>
                        </a:solidFill>
                        <a:latin typeface="宋体" panose="02010600030101010101" pitchFamily="2" charset="-122"/>
                      </a:endParaRPr>
                    </a:p>
                  </a:txBody>
                  <a:tcPr marL="12700" marR="12700" marT="1270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buNone/>
                      </a:pPr>
                      <a:r>
                        <a:rPr lang="zh-CN" sz="1100" b="0">
                          <a:solidFill>
                            <a:srgbClr val="404040"/>
                          </a:solidFill>
                          <a:latin typeface="Arial" panose="020B0604020202020204" pitchFamily="34" charset="0"/>
                          <a:ea typeface="宋体" panose="02010600030101010101" pitchFamily="2" charset="-122"/>
                        </a:rPr>
                        <a:t>亚奇维</a:t>
                      </a:r>
                      <a:endParaRPr lang="zh-CN" altLang="en-US" sz="1100" b="0">
                        <a:solidFill>
                          <a:srgbClr val="404040"/>
                        </a:solidFill>
                        <a:latin typeface="Arial" panose="020B0604020202020204" pitchFamily="34" charset="0"/>
                        <a:ea typeface="宋体" panose="02010600030101010101" pitchFamily="2" charset="-122"/>
                      </a:endParaRPr>
                    </a:p>
                  </a:txBody>
                  <a:tcPr marL="12700" marR="12700" marT="1270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zh-CN" sz="1100" b="0">
                          <a:solidFill>
                            <a:srgbClr val="404040"/>
                          </a:solidFill>
                          <a:latin typeface="Arial" panose="020B0604020202020204" pitchFamily="34" charset="0"/>
                          <a:ea typeface="宋体" panose="02010600030101010101" pitchFamily="2" charset="-122"/>
                        </a:rPr>
                        <a:t>热销</a:t>
                      </a:r>
                      <a:endParaRPr lang="zh-CN" altLang="en-US" sz="1100" b="0">
                        <a:solidFill>
                          <a:srgbClr val="404040"/>
                        </a:solidFill>
                        <a:latin typeface="Arial" panose="020B0604020202020204" pitchFamily="34" charset="0"/>
                        <a:ea typeface="宋体" panose="02010600030101010101" pitchFamily="2" charset="-122"/>
                      </a:endParaRPr>
                    </a:p>
                  </a:txBody>
                  <a:tcPr marL="12700" marR="12700" marT="12700" vert="horz" anchor="ctr">
                    <a:lnL w="6350">
                      <a:solidFill>
                        <a:srgbClr val="D9D9D9"/>
                      </a:solidFill>
                      <a:prstDash val="solid"/>
                    </a:lnL>
                    <a:lnR>
                      <a:noFill/>
                    </a:lnR>
                    <a:lnT>
                      <a:noFill/>
                    </a:lnT>
                    <a:lnB>
                      <a:noFill/>
                    </a:lnB>
                    <a:lnTlToBr>
                      <a:noFill/>
                    </a:lnTlToBr>
                    <a:lnBlToTr>
                      <a:noFill/>
                    </a:lnBlToTr>
                    <a:solidFill>
                      <a:srgbClr val="F2F2F2"/>
                    </a:solidFill>
                  </a:tcPr>
                </a:tc>
              </a:tr>
              <a:tr h="349885">
                <a:tc>
                  <a:txBody>
                    <a:bodyPr/>
                    <a:p>
                      <a:pPr indent="0" algn="ctr">
                        <a:buNone/>
                      </a:pPr>
                      <a:r>
                        <a:rPr lang="en-US" sz="1100" b="0">
                          <a:solidFill>
                            <a:srgbClr val="404040"/>
                          </a:solidFill>
                          <a:latin typeface="宋体" panose="02010600030101010101" pitchFamily="2" charset="-122"/>
                        </a:rPr>
                        <a:t>5</a:t>
                      </a:r>
                      <a:endParaRPr lang="en-US" altLang="en-US" sz="1100" b="0">
                        <a:solidFill>
                          <a:srgbClr val="404040"/>
                        </a:solidFill>
                        <a:latin typeface="宋体" panose="02010600030101010101" pitchFamily="2" charset="-122"/>
                      </a:endParaRPr>
                    </a:p>
                  </a:txBody>
                  <a:tcPr marL="12700" marR="12700" marT="1270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buNone/>
                      </a:pPr>
                      <a:r>
                        <a:rPr lang="zh-CN" sz="1100" b="0">
                          <a:solidFill>
                            <a:srgbClr val="404040"/>
                          </a:solidFill>
                          <a:latin typeface="Arial" panose="020B0604020202020204" pitchFamily="34" charset="0"/>
                          <a:ea typeface="宋体" panose="02010600030101010101" pitchFamily="2" charset="-122"/>
                        </a:rPr>
                        <a:t>亨氏</a:t>
                      </a:r>
                      <a:endParaRPr lang="zh-CN" altLang="en-US" sz="1100" b="0">
                        <a:solidFill>
                          <a:srgbClr val="404040"/>
                        </a:solidFill>
                        <a:latin typeface="Arial" panose="020B0604020202020204" pitchFamily="34" charset="0"/>
                        <a:ea typeface="宋体" panose="02010600030101010101" pitchFamily="2" charset="-122"/>
                      </a:endParaRPr>
                    </a:p>
                  </a:txBody>
                  <a:tcPr marL="12700" marR="12700" marT="1270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zh-CN" sz="1100" b="0">
                          <a:solidFill>
                            <a:srgbClr val="404040"/>
                          </a:solidFill>
                          <a:latin typeface="Arial" panose="020B0604020202020204" pitchFamily="34" charset="0"/>
                          <a:ea typeface="宋体" panose="02010600030101010101" pitchFamily="2" charset="-122"/>
                        </a:rPr>
                        <a:t>热销</a:t>
                      </a:r>
                      <a:endParaRPr lang="zh-CN" altLang="en-US" sz="1100" b="0">
                        <a:solidFill>
                          <a:srgbClr val="404040"/>
                        </a:solidFill>
                        <a:latin typeface="Arial" panose="020B0604020202020204" pitchFamily="34" charset="0"/>
                        <a:ea typeface="宋体" panose="02010600030101010101" pitchFamily="2" charset="-122"/>
                      </a:endParaRPr>
                    </a:p>
                  </a:txBody>
                  <a:tcPr marL="12700" marR="12700" marT="12700" vert="horz" anchor="ctr">
                    <a:lnL w="6350">
                      <a:solidFill>
                        <a:srgbClr val="D9D9D9"/>
                      </a:solidFill>
                      <a:prstDash val="solid"/>
                    </a:lnL>
                    <a:lnR>
                      <a:noFill/>
                    </a:lnR>
                    <a:lnT>
                      <a:noFill/>
                    </a:lnT>
                    <a:lnB>
                      <a:noFill/>
                    </a:lnB>
                    <a:lnTlToBr>
                      <a:noFill/>
                    </a:lnTlToBr>
                    <a:lnBlToTr>
                      <a:noFill/>
                    </a:lnBlToTr>
                    <a:solidFill>
                      <a:srgbClr val="FFFFFF"/>
                    </a:solidFill>
                  </a:tcPr>
                </a:tc>
              </a:tr>
              <a:tr h="349885">
                <a:tc>
                  <a:txBody>
                    <a:bodyPr/>
                    <a:p>
                      <a:pPr indent="0" algn="ctr">
                        <a:buNone/>
                      </a:pPr>
                      <a:r>
                        <a:rPr lang="en-US" sz="1100" b="0">
                          <a:solidFill>
                            <a:srgbClr val="404040"/>
                          </a:solidFill>
                          <a:latin typeface="宋体" panose="02010600030101010101" pitchFamily="2" charset="-122"/>
                        </a:rPr>
                        <a:t>6</a:t>
                      </a:r>
                      <a:endParaRPr lang="en-US" altLang="en-US" sz="1100" b="0">
                        <a:solidFill>
                          <a:srgbClr val="404040"/>
                        </a:solidFill>
                        <a:latin typeface="宋体" panose="02010600030101010101" pitchFamily="2" charset="-122"/>
                      </a:endParaRPr>
                    </a:p>
                  </a:txBody>
                  <a:tcPr marL="12700" marR="12700" marT="1270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buNone/>
                      </a:pPr>
                      <a:r>
                        <a:rPr lang="zh-CN" sz="1100" b="0">
                          <a:solidFill>
                            <a:srgbClr val="404040"/>
                          </a:solidFill>
                          <a:latin typeface="Arial" panose="020B0604020202020204" pitchFamily="34" charset="0"/>
                          <a:ea typeface="宋体" panose="02010600030101010101" pitchFamily="2" charset="-122"/>
                        </a:rPr>
                        <a:t>伊利</a:t>
                      </a:r>
                      <a:endParaRPr lang="zh-CN" altLang="en-US" sz="1100" b="0">
                        <a:solidFill>
                          <a:srgbClr val="404040"/>
                        </a:solidFill>
                        <a:latin typeface="Arial" panose="020B0604020202020204" pitchFamily="34" charset="0"/>
                        <a:ea typeface="宋体" panose="02010600030101010101" pitchFamily="2" charset="-122"/>
                      </a:endParaRPr>
                    </a:p>
                  </a:txBody>
                  <a:tcPr marL="12700" marR="12700" marT="1270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zh-CN" sz="1100" b="0">
                          <a:solidFill>
                            <a:srgbClr val="404040"/>
                          </a:solidFill>
                          <a:latin typeface="Arial" panose="020B0604020202020204" pitchFamily="34" charset="0"/>
                          <a:ea typeface="宋体" panose="02010600030101010101" pitchFamily="2" charset="-122"/>
                        </a:rPr>
                        <a:t>滞销</a:t>
                      </a:r>
                      <a:endParaRPr lang="zh-CN" altLang="en-US" sz="1100" b="0">
                        <a:solidFill>
                          <a:srgbClr val="404040"/>
                        </a:solidFill>
                        <a:latin typeface="Arial" panose="020B0604020202020204" pitchFamily="34" charset="0"/>
                        <a:ea typeface="宋体" panose="02010600030101010101" pitchFamily="2" charset="-122"/>
                      </a:endParaRPr>
                    </a:p>
                  </a:txBody>
                  <a:tcPr marL="12700" marR="12700" marT="12700" vert="horz" anchor="ctr">
                    <a:lnL w="6350">
                      <a:solidFill>
                        <a:srgbClr val="D9D9D9"/>
                      </a:solidFill>
                      <a:prstDash val="solid"/>
                    </a:lnL>
                    <a:lnR>
                      <a:noFill/>
                    </a:lnR>
                    <a:lnT>
                      <a:noFill/>
                    </a:lnT>
                    <a:lnB>
                      <a:noFill/>
                    </a:lnB>
                    <a:lnTlToBr>
                      <a:noFill/>
                    </a:lnTlToBr>
                    <a:lnBlToTr>
                      <a:noFill/>
                    </a:lnBlToTr>
                    <a:solidFill>
                      <a:srgbClr val="F2F2F2"/>
                    </a:solidFill>
                  </a:tcPr>
                </a:tc>
              </a:tr>
              <a:tr h="349885">
                <a:tc>
                  <a:txBody>
                    <a:bodyPr/>
                    <a:p>
                      <a:pPr indent="0" algn="ctr">
                        <a:buNone/>
                      </a:pPr>
                      <a:r>
                        <a:rPr lang="en-US" sz="1100" b="0">
                          <a:solidFill>
                            <a:srgbClr val="404040"/>
                          </a:solidFill>
                          <a:latin typeface="宋体" panose="02010600030101010101" pitchFamily="2" charset="-122"/>
                        </a:rPr>
                        <a:t>7</a:t>
                      </a:r>
                      <a:endParaRPr lang="en-US" altLang="en-US" sz="1100" b="0">
                        <a:solidFill>
                          <a:srgbClr val="404040"/>
                        </a:solidFill>
                        <a:latin typeface="宋体" panose="02010600030101010101" pitchFamily="2" charset="-122"/>
                      </a:endParaRPr>
                    </a:p>
                  </a:txBody>
                  <a:tcPr marL="12700" marR="12700" marT="1270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buNone/>
                      </a:pPr>
                      <a:r>
                        <a:rPr lang="zh-CN" sz="1100" b="0">
                          <a:solidFill>
                            <a:srgbClr val="404040"/>
                          </a:solidFill>
                          <a:latin typeface="Arial" panose="020B0604020202020204" pitchFamily="34" charset="0"/>
                          <a:ea typeface="宋体" panose="02010600030101010101" pitchFamily="2" charset="-122"/>
                        </a:rPr>
                        <a:t>优贝加</a:t>
                      </a:r>
                      <a:endParaRPr lang="zh-CN" altLang="en-US" sz="1100" b="0">
                        <a:solidFill>
                          <a:srgbClr val="404040"/>
                        </a:solidFill>
                        <a:latin typeface="Arial" panose="020B0604020202020204" pitchFamily="34" charset="0"/>
                        <a:ea typeface="宋体" panose="02010600030101010101" pitchFamily="2" charset="-122"/>
                      </a:endParaRPr>
                    </a:p>
                  </a:txBody>
                  <a:tcPr marL="12700" marR="12700" marT="1270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zh-CN" sz="1100" b="0">
                          <a:solidFill>
                            <a:srgbClr val="404040"/>
                          </a:solidFill>
                          <a:latin typeface="Arial" panose="020B0604020202020204" pitchFamily="34" charset="0"/>
                          <a:ea typeface="宋体" panose="02010600030101010101" pitchFamily="2" charset="-122"/>
                        </a:rPr>
                        <a:t>滞销</a:t>
                      </a:r>
                      <a:endParaRPr lang="zh-CN" altLang="en-US" sz="1100" b="0">
                        <a:solidFill>
                          <a:srgbClr val="404040"/>
                        </a:solidFill>
                        <a:latin typeface="Arial" panose="020B0604020202020204" pitchFamily="34" charset="0"/>
                        <a:ea typeface="宋体" panose="02010600030101010101" pitchFamily="2" charset="-122"/>
                      </a:endParaRPr>
                    </a:p>
                  </a:txBody>
                  <a:tcPr marL="12700" marR="12700" marT="12700" vert="horz" anchor="ctr">
                    <a:lnL w="6350">
                      <a:solidFill>
                        <a:srgbClr val="D9D9D9"/>
                      </a:solidFill>
                      <a:prstDash val="solid"/>
                    </a:lnL>
                    <a:lnR>
                      <a:noFill/>
                    </a:lnR>
                    <a:lnT>
                      <a:noFill/>
                    </a:lnT>
                    <a:lnB>
                      <a:noFill/>
                    </a:lnB>
                    <a:lnTlToBr>
                      <a:noFill/>
                    </a:lnTlToBr>
                    <a:lnBlToTr>
                      <a:noFill/>
                    </a:lnBlToTr>
                    <a:solidFill>
                      <a:srgbClr val="FFFFFF"/>
                    </a:solidFill>
                  </a:tcPr>
                </a:tc>
              </a:tr>
              <a:tr h="349885">
                <a:tc>
                  <a:txBody>
                    <a:bodyPr/>
                    <a:p>
                      <a:pPr indent="0" algn="ctr">
                        <a:buNone/>
                      </a:pPr>
                      <a:r>
                        <a:rPr lang="en-US" sz="1100" b="0">
                          <a:solidFill>
                            <a:srgbClr val="404040"/>
                          </a:solidFill>
                          <a:latin typeface="宋体" panose="02010600030101010101" pitchFamily="2" charset="-122"/>
                        </a:rPr>
                        <a:t>8</a:t>
                      </a:r>
                      <a:endParaRPr lang="en-US" altLang="en-US" sz="1100" b="0">
                        <a:solidFill>
                          <a:srgbClr val="404040"/>
                        </a:solidFill>
                        <a:latin typeface="宋体" panose="02010600030101010101" pitchFamily="2" charset="-122"/>
                      </a:endParaRPr>
                    </a:p>
                  </a:txBody>
                  <a:tcPr marL="12700" marR="12700" marT="1270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buNone/>
                      </a:pPr>
                      <a:r>
                        <a:rPr lang="zh-CN" sz="1100" b="0">
                          <a:solidFill>
                            <a:srgbClr val="404040"/>
                          </a:solidFill>
                          <a:latin typeface="Arial" panose="020B0604020202020204" pitchFamily="34" charset="0"/>
                          <a:ea typeface="宋体" panose="02010600030101010101" pitchFamily="2" charset="-122"/>
                        </a:rPr>
                        <a:t>佳贝艾特</a:t>
                      </a:r>
                      <a:endParaRPr lang="zh-CN" altLang="en-US" sz="1100" b="0">
                        <a:solidFill>
                          <a:srgbClr val="404040"/>
                        </a:solidFill>
                        <a:latin typeface="Arial" panose="020B0604020202020204" pitchFamily="34" charset="0"/>
                        <a:ea typeface="宋体" panose="02010600030101010101" pitchFamily="2" charset="-122"/>
                      </a:endParaRPr>
                    </a:p>
                  </a:txBody>
                  <a:tcPr marL="12700" marR="12700" marT="1270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zh-CN" sz="1100" b="0">
                          <a:solidFill>
                            <a:srgbClr val="404040"/>
                          </a:solidFill>
                          <a:latin typeface="Arial" panose="020B0604020202020204" pitchFamily="34" charset="0"/>
                          <a:ea typeface="宋体" panose="02010600030101010101" pitchFamily="2" charset="-122"/>
                        </a:rPr>
                        <a:t>正常</a:t>
                      </a:r>
                      <a:endParaRPr lang="zh-CN" altLang="en-US" sz="1100" b="0">
                        <a:solidFill>
                          <a:srgbClr val="404040"/>
                        </a:solidFill>
                        <a:latin typeface="Arial" panose="020B0604020202020204" pitchFamily="34" charset="0"/>
                        <a:ea typeface="宋体" panose="02010600030101010101" pitchFamily="2" charset="-122"/>
                      </a:endParaRPr>
                    </a:p>
                  </a:txBody>
                  <a:tcPr marL="12700" marR="12700" marT="12700" vert="horz" anchor="ctr">
                    <a:lnL w="6350">
                      <a:solidFill>
                        <a:srgbClr val="D9D9D9"/>
                      </a:solidFill>
                      <a:prstDash val="solid"/>
                    </a:lnL>
                    <a:lnR>
                      <a:noFill/>
                    </a:lnR>
                    <a:lnT>
                      <a:noFill/>
                    </a:lnT>
                    <a:lnB>
                      <a:noFill/>
                    </a:lnB>
                    <a:lnTlToBr>
                      <a:noFill/>
                    </a:lnTlToBr>
                    <a:lnBlToTr>
                      <a:noFill/>
                    </a:lnBlToTr>
                    <a:solidFill>
                      <a:srgbClr val="F2F2F2"/>
                    </a:solidFill>
                  </a:tcPr>
                </a:tc>
              </a:tr>
              <a:tr h="349885">
                <a:tc>
                  <a:txBody>
                    <a:bodyPr/>
                    <a:p>
                      <a:pPr indent="0" algn="ctr">
                        <a:buNone/>
                      </a:pPr>
                      <a:r>
                        <a:rPr lang="en-US" sz="1100" b="0">
                          <a:solidFill>
                            <a:srgbClr val="404040"/>
                          </a:solidFill>
                          <a:latin typeface="宋体" panose="02010600030101010101" pitchFamily="2" charset="-122"/>
                        </a:rPr>
                        <a:t>9</a:t>
                      </a:r>
                      <a:endParaRPr lang="en-US" altLang="en-US" sz="1100" b="0">
                        <a:solidFill>
                          <a:srgbClr val="404040"/>
                        </a:solidFill>
                        <a:latin typeface="宋体" panose="02010600030101010101" pitchFamily="2" charset="-122"/>
                      </a:endParaRPr>
                    </a:p>
                  </a:txBody>
                  <a:tcPr marL="12700" marR="12700" marT="1270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buNone/>
                      </a:pPr>
                      <a:r>
                        <a:rPr lang="zh-CN" sz="1100" b="0">
                          <a:solidFill>
                            <a:srgbClr val="404040"/>
                          </a:solidFill>
                          <a:latin typeface="Arial" panose="020B0604020202020204" pitchFamily="34" charset="0"/>
                          <a:ea typeface="宋体" panose="02010600030101010101" pitchFamily="2" charset="-122"/>
                        </a:rPr>
                        <a:t>全日美</a:t>
                      </a:r>
                      <a:endParaRPr lang="zh-CN" altLang="en-US" sz="1100" b="0">
                        <a:solidFill>
                          <a:srgbClr val="404040"/>
                        </a:solidFill>
                        <a:latin typeface="Arial" panose="020B0604020202020204" pitchFamily="34" charset="0"/>
                        <a:ea typeface="宋体" panose="02010600030101010101" pitchFamily="2" charset="-122"/>
                      </a:endParaRPr>
                    </a:p>
                  </a:txBody>
                  <a:tcPr marL="12700" marR="12700" marT="1270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zh-CN" sz="1100" b="0">
                          <a:solidFill>
                            <a:srgbClr val="404040"/>
                          </a:solidFill>
                          <a:latin typeface="Arial" panose="020B0604020202020204" pitchFamily="34" charset="0"/>
                          <a:ea typeface="宋体" panose="02010600030101010101" pitchFamily="2" charset="-122"/>
                        </a:rPr>
                        <a:t>滞销</a:t>
                      </a:r>
                      <a:endParaRPr lang="zh-CN" altLang="en-US" sz="1100" b="0">
                        <a:solidFill>
                          <a:srgbClr val="404040"/>
                        </a:solidFill>
                        <a:latin typeface="Arial" panose="020B0604020202020204" pitchFamily="34" charset="0"/>
                        <a:ea typeface="宋体" panose="02010600030101010101" pitchFamily="2" charset="-122"/>
                      </a:endParaRPr>
                    </a:p>
                  </a:txBody>
                  <a:tcPr marL="12700" marR="12700" marT="12700" vert="horz" anchor="ctr">
                    <a:lnL w="6350">
                      <a:solidFill>
                        <a:srgbClr val="D9D9D9"/>
                      </a:solidFill>
                      <a:prstDash val="solid"/>
                    </a:lnL>
                    <a:lnR>
                      <a:noFill/>
                    </a:lnR>
                    <a:lnT>
                      <a:noFill/>
                    </a:lnT>
                    <a:lnB>
                      <a:noFill/>
                    </a:lnB>
                    <a:lnTlToBr>
                      <a:noFill/>
                    </a:lnTlToBr>
                    <a:lnBlToTr>
                      <a:noFill/>
                    </a:lnBlToTr>
                    <a:solidFill>
                      <a:srgbClr val="FFFFFF"/>
                    </a:solidFill>
                  </a:tcPr>
                </a:tc>
              </a:tr>
              <a:tr h="349885">
                <a:tc>
                  <a:txBody>
                    <a:bodyPr/>
                    <a:p>
                      <a:pPr indent="0" algn="ctr">
                        <a:buNone/>
                      </a:pPr>
                      <a:r>
                        <a:rPr lang="en-US" sz="1100" b="0">
                          <a:solidFill>
                            <a:srgbClr val="404040"/>
                          </a:solidFill>
                          <a:latin typeface="宋体" panose="02010600030101010101" pitchFamily="2" charset="-122"/>
                        </a:rPr>
                        <a:t>10</a:t>
                      </a:r>
                      <a:endParaRPr lang="en-US" altLang="en-US" sz="1100" b="0">
                        <a:solidFill>
                          <a:srgbClr val="404040"/>
                        </a:solidFill>
                        <a:latin typeface="宋体" panose="02010600030101010101" pitchFamily="2" charset="-122"/>
                      </a:endParaRPr>
                    </a:p>
                  </a:txBody>
                  <a:tcPr marL="12700" marR="12700" marT="1270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buNone/>
                      </a:pPr>
                      <a:r>
                        <a:rPr lang="zh-CN" altLang="en-US" sz="1100" b="0">
                          <a:solidFill>
                            <a:srgbClr val="404040"/>
                          </a:solidFill>
                          <a:latin typeface="Arial" panose="020B0604020202020204" pitchFamily="34" charset="0"/>
                          <a:ea typeface="宋体" panose="02010600030101010101" pitchFamily="2" charset="-122"/>
                        </a:rPr>
                        <a:t>美素</a:t>
                      </a:r>
                      <a:endParaRPr lang="zh-CN" altLang="en-US" sz="1100" b="0">
                        <a:solidFill>
                          <a:srgbClr val="404040"/>
                        </a:solidFill>
                        <a:latin typeface="Arial" panose="020B0604020202020204" pitchFamily="34" charset="0"/>
                        <a:ea typeface="宋体" panose="02010600030101010101" pitchFamily="2" charset="-122"/>
                      </a:endParaRPr>
                    </a:p>
                  </a:txBody>
                  <a:tcPr marL="12700" marR="12700" marT="1270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zh-CN" sz="1100" b="0">
                          <a:solidFill>
                            <a:srgbClr val="404040"/>
                          </a:solidFill>
                          <a:latin typeface="Arial" panose="020B0604020202020204" pitchFamily="34" charset="0"/>
                          <a:ea typeface="宋体" panose="02010600030101010101" pitchFamily="2" charset="-122"/>
                        </a:rPr>
                        <a:t>热销</a:t>
                      </a:r>
                      <a:endParaRPr lang="zh-CN" altLang="en-US" sz="1100" b="0">
                        <a:solidFill>
                          <a:srgbClr val="404040"/>
                        </a:solidFill>
                        <a:latin typeface="Arial" panose="020B0604020202020204" pitchFamily="34" charset="0"/>
                        <a:ea typeface="宋体" panose="02010600030101010101" pitchFamily="2" charset="-122"/>
                      </a:endParaRPr>
                    </a:p>
                  </a:txBody>
                  <a:tcPr marL="12700" marR="12700" marT="12700" vert="horz" anchor="ctr">
                    <a:lnL w="6350">
                      <a:solidFill>
                        <a:srgbClr val="D9D9D9"/>
                      </a:solidFill>
                      <a:prstDash val="solid"/>
                    </a:lnL>
                    <a:lnR>
                      <a:noFill/>
                    </a:lnR>
                    <a:lnT>
                      <a:noFill/>
                    </a:lnT>
                    <a:lnB>
                      <a:noFill/>
                    </a:lnB>
                    <a:lnTlToBr>
                      <a:noFill/>
                    </a:lnTlToBr>
                    <a:lnBlToTr>
                      <a:noFill/>
                    </a:lnBlToTr>
                    <a:solidFill>
                      <a:srgbClr val="F2F2F2"/>
                    </a:solidFill>
                  </a:tcPr>
                </a:tc>
              </a:tr>
              <a:tr h="349885">
                <a:tc>
                  <a:txBody>
                    <a:bodyPr/>
                    <a:p>
                      <a:pPr indent="0" algn="ctr">
                        <a:buNone/>
                      </a:pPr>
                      <a:r>
                        <a:rPr lang="en-US" altLang="en-US" sz="1100" b="0">
                          <a:solidFill>
                            <a:srgbClr val="404040"/>
                          </a:solidFill>
                          <a:latin typeface="宋体" panose="02010600030101010101" pitchFamily="2" charset="-122"/>
                        </a:rPr>
                        <a:t>...</a:t>
                      </a:r>
                      <a:endParaRPr lang="en-US" altLang="en-US" sz="1100" b="0">
                        <a:solidFill>
                          <a:srgbClr val="404040"/>
                        </a:solidFill>
                        <a:latin typeface="宋体" panose="02010600030101010101" pitchFamily="2" charset="-122"/>
                      </a:endParaRPr>
                    </a:p>
                  </a:txBody>
                  <a:tcPr marL="12700" marR="12700" marT="12700" vert="horz" anchor="ctr">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buNone/>
                      </a:pPr>
                      <a:r>
                        <a:rPr lang="zh-CN" sz="1100" b="0">
                          <a:solidFill>
                            <a:srgbClr val="404040"/>
                          </a:solidFill>
                          <a:latin typeface="Arial" panose="020B0604020202020204" pitchFamily="34" charset="0"/>
                          <a:ea typeface="宋体" panose="02010600030101010101" pitchFamily="2" charset="-122"/>
                        </a:rPr>
                        <a:t>...</a:t>
                      </a:r>
                      <a:endParaRPr lang="zh-CN" altLang="en-US" sz="1100" b="0">
                        <a:solidFill>
                          <a:srgbClr val="404040"/>
                        </a:solidFill>
                        <a:latin typeface="Arial" panose="020B0604020202020204" pitchFamily="34" charset="0"/>
                        <a:ea typeface="宋体" panose="02010600030101010101" pitchFamily="2" charset="-122"/>
                      </a:endParaRPr>
                    </a:p>
                  </a:txBody>
                  <a:tcPr marL="12700" marR="12700" marT="12700" vert="horz" anchor="ctr">
                    <a:lnL w="12700">
                      <a:solidFill>
                        <a:srgbClr val="D9D9D9"/>
                      </a:solidFill>
                      <a:prstDash val="solid"/>
                    </a:lnL>
                    <a:lnR w="635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buNone/>
                      </a:pPr>
                      <a:r>
                        <a:rPr lang="zh-CN" sz="1100" b="0">
                          <a:solidFill>
                            <a:srgbClr val="404040"/>
                          </a:solidFill>
                          <a:latin typeface="Arial" panose="020B0604020202020204" pitchFamily="34" charset="0"/>
                          <a:ea typeface="宋体" panose="02010600030101010101" pitchFamily="2" charset="-122"/>
                        </a:rPr>
                        <a:t>...</a:t>
                      </a:r>
                      <a:endParaRPr lang="zh-CN" altLang="en-US" sz="1100" b="0">
                        <a:solidFill>
                          <a:srgbClr val="404040"/>
                        </a:solidFill>
                        <a:latin typeface="Arial" panose="020B0604020202020204" pitchFamily="34" charset="0"/>
                        <a:ea typeface="宋体" panose="02010600030101010101" pitchFamily="2" charset="-122"/>
                      </a:endParaRPr>
                    </a:p>
                  </a:txBody>
                  <a:tcPr marL="12700" marR="12700" marT="12700" vert="horz" anchor="ctr">
                    <a:lnL w="635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1" name="内容占位符 1"/>
          <p:cNvSpPr>
            <a:spLocks noGrp="1"/>
          </p:cNvSpPr>
          <p:nvPr>
            <p:ph idx="1"/>
            <p:custDataLst>
              <p:tags r:id="rId1"/>
            </p:custDataLst>
          </p:nvPr>
        </p:nvSpPr>
        <p:spPr>
          <a:xfrm>
            <a:off x="340995" y="1337945"/>
            <a:ext cx="5498465" cy="4968240"/>
          </a:xfrm>
        </p:spPr>
        <p:txBody>
          <a:bodyPr/>
          <a:p>
            <a:r>
              <a:rPr lang="zh-CN" altLang="en-US" dirty="0"/>
              <a:t>根据品牌停牌与正常的比率</a:t>
            </a:r>
            <a:r>
              <a:rPr lang="en-US" altLang="zh-CN" dirty="0"/>
              <a:t>,</a:t>
            </a:r>
            <a:r>
              <a:rPr lang="zh-CN" altLang="en-US" dirty="0"/>
              <a:t>决定</a:t>
            </a:r>
            <a:r>
              <a:rPr lang="zh-CN" altLang="en-US" sz="2400" dirty="0">
                <a:solidFill>
                  <a:srgbClr val="FF0000"/>
                </a:solidFill>
              </a:rPr>
              <a:t>是否</a:t>
            </a:r>
            <a:r>
              <a:rPr lang="zh-CN" altLang="en-US" dirty="0"/>
              <a:t>推荐该产品</a:t>
            </a:r>
            <a:endParaRPr lang="zh-CN" altLang="en-US" dirty="0"/>
          </a:p>
          <a:p>
            <a:r>
              <a:rPr lang="zh-CN" altLang="en-US" dirty="0"/>
              <a:t>停牌的概念：停牌是一个证券市场术语，拼音是tíng pái。停牌又称“</a:t>
            </a:r>
            <a:r>
              <a:rPr lang="zh-CN" altLang="en-US" sz="2400" dirty="0">
                <a:solidFill>
                  <a:srgbClr val="FF0000"/>
                </a:solidFill>
              </a:rPr>
              <a:t>停止证券上市</a:t>
            </a:r>
            <a:r>
              <a:rPr lang="zh-CN" altLang="en-US" dirty="0"/>
              <a:t>”，证券交易所对在本所上市的有价证券要进行定期或不定期的审核或复核，如发现某上市证券不宜继续上市时，交易所可开具 “停止证券上市通知书”，暂停其上市的规定。</a:t>
            </a:r>
            <a:endParaRPr lang="zh-CN" altLang="en-US" dirty="0"/>
          </a:p>
        </p:txBody>
      </p:sp>
      <p:sp>
        <p:nvSpPr>
          <p:cNvPr id="1048682" name="标题 2"/>
          <p:cNvSpPr>
            <a:spLocks noGrp="1"/>
          </p:cNvSpPr>
          <p:nvPr>
            <p:ph type="title"/>
            <p:custDataLst>
              <p:tags r:id="rId2"/>
            </p:custDataLst>
          </p:nvPr>
        </p:nvSpPr>
        <p:spPr>
          <a:xfrm>
            <a:off x="341236" y="926769"/>
            <a:ext cx="10972801" cy="528176"/>
          </a:xfrm>
        </p:spPr>
        <p:txBody>
          <a:bodyPr/>
          <a:p>
            <a:r>
              <a:rPr lang="en-US" altLang="zh-CN" sz="1800" b="0" dirty="0"/>
              <a:t>4.5</a:t>
            </a:r>
            <a:r>
              <a:rPr lang="zh-CN" altLang="en-US" sz="1800" b="0" dirty="0"/>
              <a:t> 母婴部门健康状况和发展趋势</a:t>
            </a:r>
            <a:endParaRPr lang="zh-CN" altLang="en-US" sz="1800" b="0" dirty="0"/>
          </a:p>
        </p:txBody>
      </p:sp>
      <p:sp>
        <p:nvSpPr>
          <p:cNvPr id="1048667" name="标题 2"/>
          <p:cNvSpPr>
            <a:spLocks noGrp="1"/>
          </p:cNvSpPr>
          <p:nvPr>
            <p:custDataLst>
              <p:tags r:id="rId3"/>
            </p:custDataLst>
          </p:nvPr>
        </p:nvSpPr>
        <p:spPr>
          <a:xfrm>
            <a:off x="254876" y="359079"/>
            <a:ext cx="10972801" cy="528176"/>
          </a:xfrm>
          <a:prstGeom prst="rect">
            <a:avLst/>
          </a:prstGeom>
          <a:noFill/>
          <a:ln>
            <a:noFill/>
          </a:ln>
        </p:spPr>
        <p:txBody>
          <a:bodyPr vert="horz" wrap="square" lIns="91440" tIns="45720" rIns="91440" bIns="45720" numCol="1" anchor="ctr" anchorCtr="0" compatLnSpc="1"/>
          <a:lstStyle>
            <a:lvl1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vl2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6pPr>
            <a:lvl7pPr marL="967740"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7pPr>
            <a:lvl8pPr marL="1450975"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8pPr>
            <a:lvl9pPr marL="1934845"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9pPr>
          </a:lstStyle>
          <a:p>
            <a:r>
              <a:rPr lang="zh-CN" altLang="en-US"/>
              <a:t>母婴行业分析</a:t>
            </a:r>
            <a:endParaRPr lang="zh-CN" altLang="en-US"/>
          </a:p>
        </p:txBody>
      </p:sp>
      <p:graphicFrame>
        <p:nvGraphicFramePr>
          <p:cNvPr id="2" name="表格 1"/>
          <p:cNvGraphicFramePr/>
          <p:nvPr>
            <p:custDataLst>
              <p:tags r:id="rId4"/>
            </p:custDataLst>
          </p:nvPr>
        </p:nvGraphicFramePr>
        <p:xfrm>
          <a:off x="6112193" y="1445560"/>
          <a:ext cx="5157470" cy="4754245"/>
        </p:xfrm>
        <a:graphic>
          <a:graphicData uri="http://schemas.openxmlformats.org/drawingml/2006/table">
            <a:tbl>
              <a:tblPr firstRow="1" bandRow="1">
                <a:tableStyleId>{5C22544A-7EE6-4342-B048-85BDC9FD1C3A}</a:tableStyleId>
              </a:tblPr>
              <a:tblGrid>
                <a:gridCol w="1731645"/>
                <a:gridCol w="964565"/>
                <a:gridCol w="965200"/>
                <a:gridCol w="1496060"/>
              </a:tblGrid>
              <a:tr h="508000">
                <a:tc>
                  <a:txBody>
                    <a:bodyPr/>
                    <a:p>
                      <a:pPr indent="0" algn="ctr">
                        <a:lnSpc>
                          <a:spcPct val="120000"/>
                        </a:lnSpc>
                        <a:spcBef>
                          <a:spcPts val="0"/>
                        </a:spcBef>
                        <a:spcAft>
                          <a:spcPts val="0"/>
                        </a:spcAft>
                        <a:buNone/>
                      </a:pPr>
                      <a:r>
                        <a:rPr lang="zh-CN" sz="1600" b="1" spc="120">
                          <a:solidFill>
                            <a:srgbClr val="FFFFFF"/>
                          </a:solidFill>
                          <a:latin typeface="微软雅黑" panose="020B0503020204020204" pitchFamily="34" charset="-122"/>
                          <a:ea typeface="微软雅黑" panose="020B0503020204020204" pitchFamily="34" charset="-122"/>
                        </a:rPr>
                        <a:t>项目简称</a:t>
                      </a:r>
                      <a:endParaRPr lang="zh-CN"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a:noFill/>
                    </a:lnL>
                    <a:lnR>
                      <a:noFill/>
                    </a:lnR>
                    <a:lnT>
                      <a:noFill/>
                    </a:lnT>
                    <a:lnB>
                      <a:noFill/>
                    </a:lnB>
                    <a:lnTlToBr>
                      <a:noFill/>
                    </a:lnTlToBr>
                    <a:lnBlToTr>
                      <a:noFill/>
                    </a:lnBlToTr>
                    <a:solidFill>
                      <a:srgbClr val="595959"/>
                    </a:solidFill>
                  </a:tcPr>
                </a:tc>
                <a:tc>
                  <a:txBody>
                    <a:bodyPr/>
                    <a:p>
                      <a:pPr indent="0" algn="ctr">
                        <a:lnSpc>
                          <a:spcPct val="120000"/>
                        </a:lnSpc>
                        <a:spcBef>
                          <a:spcPts val="0"/>
                        </a:spcBef>
                        <a:spcAft>
                          <a:spcPts val="0"/>
                        </a:spcAft>
                        <a:buNone/>
                      </a:pPr>
                      <a:r>
                        <a:rPr lang="zh-CN" sz="1600" b="1" spc="120">
                          <a:solidFill>
                            <a:srgbClr val="FFFFFF"/>
                          </a:solidFill>
                          <a:latin typeface="微软雅黑" panose="020B0503020204020204" pitchFamily="34" charset="-122"/>
                          <a:ea typeface="微软雅黑" panose="020B0503020204020204" pitchFamily="34" charset="-122"/>
                        </a:rPr>
                        <a:t>停牌</a:t>
                      </a:r>
                      <a:endParaRPr lang="zh-CN"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a:noFill/>
                    </a:lnL>
                    <a:lnR>
                      <a:noFill/>
                    </a:lnR>
                    <a:lnT>
                      <a:noFill/>
                    </a:lnT>
                    <a:lnB>
                      <a:noFill/>
                    </a:lnB>
                    <a:lnTlToBr>
                      <a:noFill/>
                    </a:lnTlToBr>
                    <a:lnBlToTr>
                      <a:noFill/>
                    </a:lnBlToTr>
                    <a:solidFill>
                      <a:srgbClr val="03A9F5"/>
                    </a:solidFill>
                  </a:tcPr>
                </a:tc>
                <a:tc>
                  <a:txBody>
                    <a:bodyPr/>
                    <a:p>
                      <a:pPr indent="0" algn="ctr">
                        <a:lnSpc>
                          <a:spcPct val="120000"/>
                        </a:lnSpc>
                        <a:spcBef>
                          <a:spcPts val="0"/>
                        </a:spcBef>
                        <a:spcAft>
                          <a:spcPts val="0"/>
                        </a:spcAft>
                        <a:buNone/>
                      </a:pPr>
                      <a:r>
                        <a:rPr lang="zh-CN" sz="1600" b="1" spc="120">
                          <a:solidFill>
                            <a:srgbClr val="FFFFFF"/>
                          </a:solidFill>
                          <a:latin typeface="微软雅黑" panose="020B0503020204020204" pitchFamily="34" charset="-122"/>
                          <a:ea typeface="微软雅黑" panose="020B0503020204020204" pitchFamily="34" charset="-122"/>
                        </a:rPr>
                        <a:t>正常</a:t>
                      </a:r>
                      <a:endParaRPr lang="zh-CN"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a:noFill/>
                    </a:lnL>
                    <a:lnR>
                      <a:noFill/>
                    </a:lnR>
                    <a:lnT>
                      <a:noFill/>
                    </a:lnT>
                    <a:lnB>
                      <a:noFill/>
                    </a:lnB>
                    <a:lnTlToBr>
                      <a:noFill/>
                    </a:lnTlToBr>
                    <a:lnBlToTr>
                      <a:noFill/>
                    </a:lnBlToTr>
                    <a:solidFill>
                      <a:srgbClr val="00BCD5"/>
                    </a:solidFill>
                  </a:tcPr>
                </a:tc>
                <a:tc>
                  <a:txBody>
                    <a:bodyPr/>
                    <a:p>
                      <a:pPr indent="0" algn="ctr">
                        <a:lnSpc>
                          <a:spcPct val="120000"/>
                        </a:lnSpc>
                        <a:spcBef>
                          <a:spcPts val="0"/>
                        </a:spcBef>
                        <a:spcAft>
                          <a:spcPts val="0"/>
                        </a:spcAft>
                        <a:buNone/>
                      </a:pPr>
                      <a:r>
                        <a:rPr lang="zh-CN" sz="1600" b="1" spc="120">
                          <a:solidFill>
                            <a:srgbClr val="FFFFFF"/>
                          </a:solidFill>
                          <a:latin typeface="微软雅黑" panose="020B0503020204020204" pitchFamily="34" charset="-122"/>
                          <a:ea typeface="微软雅黑" panose="020B0503020204020204" pitchFamily="34" charset="-122"/>
                        </a:rPr>
                        <a:t>是否推荐</a:t>
                      </a:r>
                      <a:endParaRPr lang="zh-CN" sz="16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a:noFill/>
                    </a:lnL>
                    <a:lnR>
                      <a:noFill/>
                    </a:lnR>
                    <a:lnT>
                      <a:noFill/>
                    </a:lnT>
                    <a:lnB>
                      <a:noFill/>
                    </a:lnB>
                    <a:lnTlToBr>
                      <a:noFill/>
                    </a:lnTlToBr>
                    <a:lnBlToTr>
                      <a:noFill/>
                    </a:lnBlToTr>
                    <a:solidFill>
                      <a:srgbClr val="009788"/>
                    </a:solidFill>
                  </a:tcPr>
                </a:tc>
              </a:tr>
              <a:tr h="471805">
                <a:tc>
                  <a:txBody>
                    <a:bodyPr/>
                    <a:p>
                      <a:pPr indent="0" algn="ctr">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Qlink昶腾</a:t>
                      </a:r>
                      <a:endParaRPr lang="zh-CN"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13</a:t>
                      </a:r>
                      <a:endParaRPr lang="en-US"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rPr>
                        <a:t>推荐</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solid"/>
                    </a:lnL>
                    <a:lnR>
                      <a:noFill/>
                    </a:lnR>
                    <a:lnT>
                      <a:noFill/>
                    </a:lnT>
                    <a:lnB>
                      <a:noFill/>
                    </a:lnB>
                    <a:lnTlToBr>
                      <a:noFill/>
                    </a:lnTlToBr>
                    <a:lnBlToTr>
                      <a:noFill/>
                    </a:lnBlToTr>
                    <a:solidFill>
                      <a:srgbClr val="FFFFFF"/>
                    </a:solidFill>
                  </a:tcPr>
                </a:tc>
              </a:tr>
              <a:tr h="471805">
                <a:tc>
                  <a:txBody>
                    <a:bodyPr/>
                    <a:p>
                      <a:pPr indent="0" algn="ctr">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rPr>
                        <a:t>临采</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13</a:t>
                      </a:r>
                      <a:endParaRPr lang="en-US"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rPr>
                        <a:t>推荐</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solid"/>
                    </a:lnL>
                    <a:lnR>
                      <a:noFill/>
                    </a:lnR>
                    <a:lnT>
                      <a:noFill/>
                    </a:lnT>
                    <a:lnB>
                      <a:noFill/>
                    </a:lnB>
                    <a:lnTlToBr>
                      <a:noFill/>
                    </a:lnTlToBr>
                    <a:lnBlToTr>
                      <a:noFill/>
                    </a:lnBlToTr>
                    <a:solidFill>
                      <a:srgbClr val="F2F2F2"/>
                    </a:solidFill>
                  </a:tcPr>
                </a:tc>
              </a:tr>
              <a:tr h="471805">
                <a:tc>
                  <a:txBody>
                    <a:bodyPr/>
                    <a:p>
                      <a:pPr indent="0" algn="ctr">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rPr>
                        <a:t>丹尼斯克</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120</a:t>
                      </a:r>
                      <a:endParaRPr lang="en-US"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48</a:t>
                      </a:r>
                      <a:endParaRPr lang="en-US"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rPr>
                        <a:t>不推荐</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solid"/>
                    </a:lnL>
                    <a:lnR>
                      <a:noFill/>
                    </a:lnR>
                    <a:lnT>
                      <a:noFill/>
                    </a:lnT>
                    <a:lnB>
                      <a:noFill/>
                    </a:lnB>
                    <a:lnTlToBr>
                      <a:noFill/>
                    </a:lnTlToBr>
                    <a:lnBlToTr>
                      <a:noFill/>
                    </a:lnBlToTr>
                    <a:solidFill>
                      <a:srgbClr val="FFFFFF"/>
                    </a:solidFill>
                  </a:tcPr>
                </a:tc>
              </a:tr>
              <a:tr h="471805">
                <a:tc>
                  <a:txBody>
                    <a:bodyPr/>
                    <a:p>
                      <a:pPr indent="0" algn="ctr">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rPr>
                        <a:t>亚奇维</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13</a:t>
                      </a:r>
                      <a:endParaRPr lang="en-US"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rPr>
                        <a:t>推荐</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solid"/>
                    </a:lnL>
                    <a:lnR>
                      <a:noFill/>
                    </a:lnR>
                    <a:lnT>
                      <a:noFill/>
                    </a:lnT>
                    <a:lnB>
                      <a:noFill/>
                    </a:lnB>
                    <a:lnTlToBr>
                      <a:noFill/>
                    </a:lnTlToBr>
                    <a:lnBlToTr>
                      <a:noFill/>
                    </a:lnBlToTr>
                    <a:solidFill>
                      <a:srgbClr val="F2F2F2"/>
                    </a:solidFill>
                  </a:tcPr>
                </a:tc>
              </a:tr>
              <a:tr h="471805">
                <a:tc>
                  <a:txBody>
                    <a:bodyPr/>
                    <a:p>
                      <a:pPr indent="0" algn="ctr">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rPr>
                        <a:t>亨氏</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48</a:t>
                      </a:r>
                      <a:endParaRPr lang="en-US"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90</a:t>
                      </a:r>
                      <a:endParaRPr lang="en-US"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rPr>
                        <a:t>推荐</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solid"/>
                    </a:lnL>
                    <a:lnR>
                      <a:noFill/>
                    </a:lnR>
                    <a:lnT>
                      <a:noFill/>
                    </a:lnT>
                    <a:lnB>
                      <a:noFill/>
                    </a:lnB>
                    <a:lnTlToBr>
                      <a:noFill/>
                    </a:lnTlToBr>
                    <a:lnBlToTr>
                      <a:noFill/>
                    </a:lnBlToTr>
                    <a:solidFill>
                      <a:srgbClr val="FFFFFF"/>
                    </a:solidFill>
                  </a:tcPr>
                </a:tc>
              </a:tr>
              <a:tr h="471805">
                <a:tc>
                  <a:txBody>
                    <a:bodyPr/>
                    <a:p>
                      <a:pPr indent="0" algn="ctr">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rPr>
                        <a:t>伊利</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48</a:t>
                      </a:r>
                      <a:endParaRPr lang="en-US"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31</a:t>
                      </a:r>
                      <a:endParaRPr lang="en-US"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rPr>
                        <a:t>不推荐</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solid"/>
                    </a:lnL>
                    <a:lnR>
                      <a:noFill/>
                    </a:lnR>
                    <a:lnT>
                      <a:noFill/>
                    </a:lnT>
                    <a:lnB>
                      <a:noFill/>
                    </a:lnB>
                    <a:lnTlToBr>
                      <a:noFill/>
                    </a:lnTlToBr>
                    <a:lnBlToTr>
                      <a:noFill/>
                    </a:lnBlToTr>
                    <a:solidFill>
                      <a:srgbClr val="F2F2F2"/>
                    </a:solidFill>
                  </a:tcPr>
                </a:tc>
              </a:tr>
              <a:tr h="471805">
                <a:tc>
                  <a:txBody>
                    <a:bodyPr/>
                    <a:p>
                      <a:pPr indent="0" algn="ctr">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rPr>
                        <a:t>优贝加</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19</a:t>
                      </a:r>
                      <a:endParaRPr lang="en-US"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rPr>
                        <a:t>推荐</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solid"/>
                    </a:lnL>
                    <a:lnR>
                      <a:noFill/>
                    </a:lnR>
                    <a:lnT>
                      <a:noFill/>
                    </a:lnT>
                    <a:lnB>
                      <a:noFill/>
                    </a:lnB>
                    <a:lnTlToBr>
                      <a:noFill/>
                    </a:lnTlToBr>
                    <a:lnBlToTr>
                      <a:noFill/>
                    </a:lnBlToTr>
                    <a:solidFill>
                      <a:srgbClr val="FFFFFF"/>
                    </a:solidFill>
                  </a:tcPr>
                </a:tc>
              </a:tr>
              <a:tr h="471805">
                <a:tc>
                  <a:txBody>
                    <a:bodyPr/>
                    <a:p>
                      <a:pPr indent="0" algn="ctr">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rPr>
                        <a:t>佳贝艾特</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0</a:t>
                      </a:r>
                      <a:endParaRPr lang="en-US"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19</a:t>
                      </a:r>
                      <a:endParaRPr lang="en-US"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rPr>
                        <a:t>推荐</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solid"/>
                    </a:lnL>
                    <a:lnR>
                      <a:noFill/>
                    </a:lnR>
                    <a:lnT>
                      <a:noFill/>
                    </a:lnT>
                    <a:lnB>
                      <a:noFill/>
                    </a:lnB>
                    <a:lnTlToBr>
                      <a:noFill/>
                    </a:lnTlToBr>
                    <a:lnBlToTr>
                      <a:noFill/>
                    </a:lnBlToTr>
                    <a:solidFill>
                      <a:srgbClr val="F2F2F2"/>
                    </a:solidFill>
                  </a:tcPr>
                </a:tc>
              </a:tr>
              <a:tr h="471805">
                <a:tc>
                  <a:txBody>
                    <a:bodyPr/>
                    <a:p>
                      <a:pPr indent="0" algn="ctr">
                        <a:lnSpc>
                          <a:spcPct val="120000"/>
                        </a:lnSpc>
                        <a:spcBef>
                          <a:spcPts val="0"/>
                        </a:spcBef>
                        <a:spcAft>
                          <a:spcPts val="0"/>
                        </a:spcAft>
                        <a:buNone/>
                      </a:pPr>
                      <a:r>
                        <a:rPr lang="en-US" altLang="zh-CN" sz="1400" b="0" spc="120">
                          <a:solidFill>
                            <a:srgbClr val="404040"/>
                          </a:solidFill>
                          <a:latin typeface="微软雅黑" panose="020B0503020204020204" pitchFamily="34" charset="-122"/>
                          <a:ea typeface="微软雅黑" panose="020B0503020204020204" pitchFamily="34" charset="-122"/>
                        </a:rPr>
                        <a:t>...</a:t>
                      </a:r>
                      <a:endParaRPr lang="en-US" altLang="zh-CN"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2700">
                      <a:solidFill>
                        <a:srgbClr val="D9D9D9"/>
                      </a:solidFill>
                      <a:prstDash val="solid"/>
                    </a:lnL>
                    <a:lnR w="635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400" b="0" spc="120">
                          <a:solidFill>
                            <a:srgbClr val="404040"/>
                          </a:solidFill>
                          <a:latin typeface="微软雅黑" panose="020B0503020204020204" pitchFamily="34" charset="-122"/>
                          <a:ea typeface="微软雅黑" panose="020B0503020204020204" pitchFamily="34" charset="-122"/>
                        </a:rPr>
                        <a:t>...</a:t>
                      </a:r>
                      <a:endParaRPr lang="en-US"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solid"/>
                    </a:lnL>
                    <a:lnR w="635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rPr>
                        <a:t>...</a:t>
                      </a:r>
                      <a:endParaRPr lang="zh-CN" altLang="en-US" sz="14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635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1" name="内容占位符 1"/>
          <p:cNvSpPr>
            <a:spLocks noGrp="1"/>
          </p:cNvSpPr>
          <p:nvPr>
            <p:ph idx="1"/>
            <p:custDataLst>
              <p:tags r:id="rId1"/>
            </p:custDataLst>
          </p:nvPr>
        </p:nvSpPr>
        <p:spPr>
          <a:xfrm>
            <a:off x="340995" y="1259205"/>
            <a:ext cx="11381105" cy="4968240"/>
          </a:xfrm>
        </p:spPr>
        <p:txBody>
          <a:bodyPr/>
          <a:p>
            <a:r>
              <a:rPr lang="zh-CN" altLang="en-US" dirty="0"/>
              <a:t>将母婴产品在各省区平台的盈利金额视为词频，获悉</a:t>
            </a:r>
            <a:r>
              <a:rPr lang="zh-CN" altLang="en-US" sz="2400" dirty="0">
                <a:solidFill>
                  <a:srgbClr val="FF0000"/>
                </a:solidFill>
              </a:rPr>
              <a:t>深圳公司</a:t>
            </a:r>
            <a:r>
              <a:rPr lang="zh-CN" altLang="en-US" dirty="0"/>
              <a:t>、</a:t>
            </a:r>
            <a:r>
              <a:rPr lang="zh-CN" altLang="en-US" sz="2000" dirty="0"/>
              <a:t>重庆平台</a:t>
            </a:r>
            <a:r>
              <a:rPr lang="zh-CN" altLang="en-US" dirty="0"/>
              <a:t>、福建平台的盈利领先于其他省区平台。</a:t>
            </a:r>
            <a:endParaRPr lang="zh-CN" altLang="en-US" dirty="0"/>
          </a:p>
        </p:txBody>
      </p:sp>
      <p:sp>
        <p:nvSpPr>
          <p:cNvPr id="1048682" name="标题 2"/>
          <p:cNvSpPr>
            <a:spLocks noGrp="1"/>
          </p:cNvSpPr>
          <p:nvPr>
            <p:ph type="title"/>
            <p:custDataLst>
              <p:tags r:id="rId2"/>
            </p:custDataLst>
          </p:nvPr>
        </p:nvSpPr>
        <p:spPr>
          <a:xfrm>
            <a:off x="341236" y="926769"/>
            <a:ext cx="10972801" cy="528176"/>
          </a:xfrm>
        </p:spPr>
        <p:txBody>
          <a:bodyPr/>
          <a:p>
            <a:r>
              <a:rPr lang="en-US" altLang="zh-CN" sz="1800" b="0" dirty="0"/>
              <a:t>4.5 </a:t>
            </a:r>
            <a:r>
              <a:rPr lang="zh-CN" altLang="en-US" sz="1800" b="0" dirty="0"/>
              <a:t>母婴部门健康状况和发展趋势</a:t>
            </a:r>
            <a:endParaRPr lang="zh-CN" altLang="en-US" sz="1800" b="0" dirty="0"/>
          </a:p>
        </p:txBody>
      </p:sp>
      <p:pic>
        <p:nvPicPr>
          <p:cNvPr id="2097159" name="图片 4"/>
          <p:cNvPicPr>
            <a:picLocks noChangeAspect="1"/>
          </p:cNvPicPr>
          <p:nvPr>
            <p:custDataLst>
              <p:tags r:id="rId3"/>
            </p:custDataLst>
          </p:nvPr>
        </p:nvPicPr>
        <p:blipFill>
          <a:blip r:embed="rId4"/>
          <a:stretch>
            <a:fillRect/>
          </a:stretch>
        </p:blipFill>
        <p:spPr>
          <a:xfrm>
            <a:off x="1915605" y="2576052"/>
            <a:ext cx="7822304" cy="3922869"/>
          </a:xfrm>
          <a:prstGeom prst="rect">
            <a:avLst/>
          </a:prstGeom>
        </p:spPr>
      </p:pic>
      <p:sp>
        <p:nvSpPr>
          <p:cNvPr id="1048667" name="标题 2"/>
          <p:cNvSpPr>
            <a:spLocks noGrp="1"/>
          </p:cNvSpPr>
          <p:nvPr>
            <p:custDataLst>
              <p:tags r:id="rId5"/>
            </p:custDataLst>
          </p:nvPr>
        </p:nvSpPr>
        <p:spPr>
          <a:xfrm>
            <a:off x="254876" y="359079"/>
            <a:ext cx="10972801" cy="528176"/>
          </a:xfrm>
          <a:prstGeom prst="rect">
            <a:avLst/>
          </a:prstGeom>
          <a:noFill/>
          <a:ln>
            <a:noFill/>
          </a:ln>
        </p:spPr>
        <p:txBody>
          <a:bodyPr vert="horz" wrap="square" lIns="91440" tIns="45720" rIns="91440" bIns="45720" numCol="1" anchor="ctr" anchorCtr="0" compatLnSpc="1"/>
          <a:lstStyle>
            <a:lvl1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vl2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6pPr>
            <a:lvl7pPr marL="967740"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7pPr>
            <a:lvl8pPr marL="1450975"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8pPr>
            <a:lvl9pPr marL="1934845"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9pPr>
          </a:lstStyle>
          <a:p>
            <a:r>
              <a:rPr lang="zh-CN" altLang="en-US"/>
              <a:t>母婴行业分析</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cxnSp>
        <p:nvCxnSpPr>
          <p:cNvPr id="3145730" name="直接连接符 6"/>
          <p:cNvCxnSpPr/>
          <p:nvPr>
            <p:custDataLst>
              <p:tags r:id="rId1"/>
            </p:custDataLst>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048593" name="Line 2"/>
          <p:cNvSpPr>
            <a:spLocks noChangeShapeType="1"/>
          </p:cNvSpPr>
          <p:nvPr>
            <p:custDataLst>
              <p:tags r:id="rId2"/>
            </p:custDataLst>
          </p:nvPr>
        </p:nvSpPr>
        <p:spPr bwMode="auto">
          <a:xfrm>
            <a:off x="2649786" y="1939743"/>
            <a:ext cx="6604980" cy="0"/>
          </a:xfrm>
          <a:prstGeom prst="line">
            <a:avLst/>
          </a:prstGeom>
        </p:spPr>
        <p:style>
          <a:lnRef idx="2">
            <a:schemeClr val="dk1"/>
          </a:lnRef>
          <a:fillRef idx="0">
            <a:schemeClr val="dk1"/>
          </a:fillRef>
          <a:effectRef idx="1">
            <a:schemeClr val="dk1"/>
          </a:effectRef>
          <a:fontRef idx="minor">
            <a:schemeClr val="tx1"/>
          </a:fontRef>
        </p:style>
        <p:txBody>
          <a:bodyPr/>
          <a:p>
            <a:pPr algn="ct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1048594" name="Oval 15"/>
          <p:cNvSpPr>
            <a:spLocks noChangeArrowheads="1"/>
          </p:cNvSpPr>
          <p:nvPr>
            <p:custDataLst>
              <p:tags r:id="rId3"/>
            </p:custDataLst>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zh-CN" altLang="zh-CN" sz="2200" dirty="0">
                <a:solidFill>
                  <a:schemeClr val="bg1"/>
                </a:solidFill>
                <a:latin typeface="微软雅黑" panose="020B0503020204020204" pitchFamily="34" charset="-122"/>
                <a:ea typeface="微软雅黑" panose="020B0503020204020204" pitchFamily="34" charset="-122"/>
              </a:rPr>
              <a:t>1</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1048595" name="AutoShape 17"/>
          <p:cNvSpPr>
            <a:spLocks noChangeArrowheads="1"/>
          </p:cNvSpPr>
          <p:nvPr>
            <p:custDataLst>
              <p:tags r:id="rId4"/>
            </p:custDataLst>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p>
            <a:pPr algn="ctr"/>
            <a:r>
              <a:rPr lang="zh-CN" altLang="en-US" sz="2200" dirty="0">
                <a:latin typeface="微软雅黑" panose="020B0503020204020204" pitchFamily="34" charset="-122"/>
                <a:ea typeface="微软雅黑" panose="020B0503020204020204" pitchFamily="34" charset="-122"/>
                <a:sym typeface="微软雅黑" panose="020B0503020204020204" pitchFamily="34" charset="-122"/>
              </a:rPr>
              <a:t>数据预处理</a:t>
            </a:r>
            <a:endParaRPr lang="zh-CN" altLang="en-US" sz="2200" dirty="0">
              <a:latin typeface="微软雅黑" panose="020B0503020204020204" pitchFamily="34" charset="-122"/>
              <a:ea typeface="微软雅黑" panose="020B0503020204020204" pitchFamily="34" charset="-122"/>
            </a:endParaRPr>
          </a:p>
        </p:txBody>
      </p:sp>
      <p:sp>
        <p:nvSpPr>
          <p:cNvPr id="1048596" name="标题 3"/>
          <p:cNvSpPr>
            <a:spLocks noGrp="1"/>
          </p:cNvSpPr>
          <p:nvPr>
            <p:ph type="title"/>
            <p:custDataLst>
              <p:tags r:id="rId5"/>
            </p:custDataLst>
          </p:nvPr>
        </p:nvSpPr>
        <p:spPr/>
        <p:txBody>
          <a:bodyPr/>
          <a:p>
            <a:r>
              <a:rPr lang="zh-CN" altLang="en-US" dirty="0"/>
              <a:t>目录</a:t>
            </a:r>
            <a:endParaRPr lang="zh-CN" altLang="en-US" dirty="0"/>
          </a:p>
        </p:txBody>
      </p:sp>
      <p:sp>
        <p:nvSpPr>
          <p:cNvPr id="1048597" name="AutoShape 17"/>
          <p:cNvSpPr>
            <a:spLocks noChangeArrowheads="1"/>
          </p:cNvSpPr>
          <p:nvPr>
            <p:custDataLst>
              <p:tags r:id="rId6"/>
            </p:custDataLst>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p>
            <a:pPr algn="ctr"/>
            <a:r>
              <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环境准备</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048598" name="Oval 15"/>
          <p:cNvSpPr>
            <a:spLocks noChangeArrowheads="1"/>
          </p:cNvSpPr>
          <p:nvPr>
            <p:custDataLst>
              <p:tags r:id="rId7"/>
            </p:custDataLst>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2200" dirty="0">
                <a:solidFill>
                  <a:schemeClr val="bg1"/>
                </a:solidFill>
                <a:latin typeface="微软雅黑" panose="020B0503020204020204" pitchFamily="34" charset="-122"/>
                <a:ea typeface="微软雅黑" panose="020B0503020204020204" pitchFamily="34" charset="-122"/>
              </a:rPr>
              <a:t>2</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1048599" name="AutoShape 17"/>
          <p:cNvSpPr>
            <a:spLocks noChangeArrowheads="1"/>
          </p:cNvSpPr>
          <p:nvPr>
            <p:custDataLst>
              <p:tags r:id="rId8"/>
            </p:custDataLst>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p>
            <a:pPr algn="ctr"/>
            <a:r>
              <a:rPr lang="zh-CN" altLang="en-US" sz="2200" dirty="0">
                <a:latin typeface="微软雅黑" panose="020B0503020204020204" pitchFamily="34" charset="-122"/>
                <a:ea typeface="微软雅黑" panose="020B0503020204020204" pitchFamily="34" charset="-122"/>
              </a:rPr>
              <a:t>平台行业分析</a:t>
            </a:r>
            <a:endParaRPr lang="zh-CN" altLang="en-US" sz="2200" dirty="0">
              <a:latin typeface="微软雅黑" panose="020B0503020204020204" pitchFamily="34" charset="-122"/>
              <a:ea typeface="微软雅黑" panose="020B0503020204020204" pitchFamily="34" charset="-122"/>
            </a:endParaRPr>
          </a:p>
        </p:txBody>
      </p:sp>
      <p:sp>
        <p:nvSpPr>
          <p:cNvPr id="1048600" name="Oval 15"/>
          <p:cNvSpPr>
            <a:spLocks noChangeArrowheads="1"/>
          </p:cNvSpPr>
          <p:nvPr>
            <p:custDataLst>
              <p:tags r:id="rId9"/>
            </p:custDataLst>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2200" dirty="0">
                <a:solidFill>
                  <a:schemeClr val="bg1"/>
                </a:solidFill>
                <a:latin typeface="微软雅黑" panose="020B0503020204020204" pitchFamily="34" charset="-122"/>
                <a:ea typeface="微软雅黑" panose="020B0503020204020204" pitchFamily="34" charset="-122"/>
              </a:rPr>
              <a:t>3</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1048601" name="AutoShape 17"/>
          <p:cNvSpPr>
            <a:spLocks noChangeArrowheads="1"/>
          </p:cNvSpPr>
          <p:nvPr>
            <p:custDataLst>
              <p:tags r:id="rId10"/>
            </p:custDataLst>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p>
            <a:pPr algn="ctr"/>
            <a:r>
              <a:rPr lang="zh-CN" altLang="en-US" sz="2200" dirty="0">
                <a:latin typeface="微软雅黑" panose="020B0503020204020204" pitchFamily="34" charset="-122"/>
                <a:ea typeface="微软雅黑" panose="020B0503020204020204" pitchFamily="34" charset="-122"/>
              </a:rPr>
              <a:t>母婴行业分析</a:t>
            </a:r>
            <a:endParaRPr lang="zh-CN" altLang="en-US" sz="2200" dirty="0">
              <a:latin typeface="微软雅黑" panose="020B0503020204020204" pitchFamily="34" charset="-122"/>
              <a:ea typeface="微软雅黑" panose="020B0503020204020204" pitchFamily="34" charset="-122"/>
            </a:endParaRPr>
          </a:p>
        </p:txBody>
      </p:sp>
      <p:sp>
        <p:nvSpPr>
          <p:cNvPr id="1048602" name="Oval 15"/>
          <p:cNvSpPr>
            <a:spLocks noChangeArrowheads="1"/>
          </p:cNvSpPr>
          <p:nvPr>
            <p:custDataLst>
              <p:tags r:id="rId11"/>
            </p:custDataLst>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2200" dirty="0">
                <a:solidFill>
                  <a:schemeClr val="bg1"/>
                </a:solidFill>
                <a:latin typeface="微软雅黑" panose="020B0503020204020204" pitchFamily="34" charset="-122"/>
                <a:ea typeface="微软雅黑" panose="020B0503020204020204" pitchFamily="34" charset="-122"/>
              </a:rPr>
              <a:t>4</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pic>
        <p:nvPicPr>
          <p:cNvPr id="2097160" name="内容占位符 4"/>
          <p:cNvPicPr>
            <a:picLocks noGrp="1" noChangeAspect="1"/>
          </p:cNvPicPr>
          <p:nvPr>
            <p:ph idx="1"/>
            <p:custDataLst>
              <p:tags r:id="rId1"/>
            </p:custDataLst>
          </p:nvPr>
        </p:nvPicPr>
        <p:blipFill>
          <a:blip r:embed="rId2"/>
          <a:stretch>
            <a:fillRect/>
          </a:stretch>
        </p:blipFill>
        <p:spPr>
          <a:xfrm>
            <a:off x="2505710" y="2432050"/>
            <a:ext cx="7173595" cy="3960495"/>
          </a:xfrm>
          <a:prstGeom prst="rect">
            <a:avLst/>
          </a:prstGeom>
        </p:spPr>
      </p:pic>
      <p:sp>
        <p:nvSpPr>
          <p:cNvPr id="1048667" name="标题 2"/>
          <p:cNvSpPr>
            <a:spLocks noGrp="1"/>
          </p:cNvSpPr>
          <p:nvPr>
            <p:ph type="title"/>
            <p:custDataLst>
              <p:tags r:id="rId3"/>
            </p:custDataLst>
          </p:nvPr>
        </p:nvSpPr>
        <p:spPr/>
        <p:txBody>
          <a:bodyPr/>
          <a:p>
            <a:r>
              <a:rPr lang="zh-CN" altLang="en-US"/>
              <a:t>母婴行业分析</a:t>
            </a:r>
            <a:endParaRPr lang="zh-CN" altLang="en-US"/>
          </a:p>
        </p:txBody>
      </p:sp>
      <p:sp>
        <p:nvSpPr>
          <p:cNvPr id="1048682" name="标题 2"/>
          <p:cNvSpPr>
            <a:spLocks noGrp="1"/>
          </p:cNvSpPr>
          <p:nvPr>
            <p:custDataLst>
              <p:tags r:id="rId4"/>
            </p:custDataLst>
          </p:nvPr>
        </p:nvSpPr>
        <p:spPr>
          <a:xfrm>
            <a:off x="341236" y="926769"/>
            <a:ext cx="10972801" cy="528176"/>
          </a:xfrm>
          <a:prstGeom prst="rect">
            <a:avLst/>
          </a:prstGeom>
          <a:noFill/>
          <a:ln>
            <a:noFill/>
          </a:ln>
        </p:spPr>
        <p:txBody>
          <a:bodyPr vert="horz" wrap="square" lIns="91440" tIns="45720" rIns="91440" bIns="45720" numCol="1" anchor="ctr" anchorCtr="0" compatLnSpc="1"/>
          <a:lstStyle>
            <a:lvl1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vl2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6pPr>
            <a:lvl7pPr marL="967740"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7pPr>
            <a:lvl8pPr marL="1450975"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8pPr>
            <a:lvl9pPr marL="1934845"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9pPr>
          </a:lstStyle>
          <a:p>
            <a:r>
              <a:rPr lang="en-US" altLang="zh-CN" sz="1800" b="0" dirty="0"/>
              <a:t>4.5 </a:t>
            </a:r>
            <a:r>
              <a:rPr lang="zh-CN" altLang="en-US" sz="1800" b="0" dirty="0"/>
              <a:t>母婴部门健康状况和发展趋势</a:t>
            </a:r>
            <a:endParaRPr lang="zh-CN" altLang="en-US" sz="1800" b="0" dirty="0"/>
          </a:p>
        </p:txBody>
      </p:sp>
      <p:sp>
        <p:nvSpPr>
          <p:cNvPr id="1048681" name="内容占位符 1"/>
          <p:cNvSpPr>
            <a:spLocks noGrp="1"/>
          </p:cNvSpPr>
          <p:nvPr>
            <p:custDataLst>
              <p:tags r:id="rId5"/>
            </p:custDataLst>
          </p:nvPr>
        </p:nvSpPr>
        <p:spPr>
          <a:xfrm>
            <a:off x="340995" y="1337945"/>
            <a:ext cx="11503025" cy="890270"/>
          </a:xfrm>
          <a:prstGeom prst="rect">
            <a:avLst/>
          </a:prstGeom>
          <a:noFill/>
          <a:ln>
            <a:noFill/>
          </a:ln>
        </p:spPr>
        <p:txBody>
          <a:bodyPr vert="horz" wrap="square" lIns="91440" tIns="45720" rIns="91440" bIns="45720" numCol="1" anchor="t" anchorCtr="0" compatLnSpc="1">
            <a:noAutofit/>
          </a:bodyPr>
          <a:lstStyle>
            <a:lvl1pPr marL="362585" indent="-362585" algn="l" rtl="0" eaLnBrk="1" fontAlgn="base" hangingPunct="1">
              <a:lnSpc>
                <a:spcPct val="150000"/>
              </a:lnSpc>
              <a:spcBef>
                <a:spcPct val="20000"/>
              </a:spcBef>
              <a:spcAft>
                <a:spcPct val="0"/>
              </a:spcAft>
              <a:buClr>
                <a:srgbClr val="032089"/>
              </a:buClr>
              <a:buFont typeface="Wingdings" panose="05000000000000000000" pitchFamily="2" charset="2"/>
              <a:buChar char="Ø"/>
              <a:defRPr sz="1800" b="0">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vl2pPr marL="786130" indent="-301625" algn="l" rtl="0" eaLnBrk="1" fontAlgn="base" hangingPunct="1">
              <a:lnSpc>
                <a:spcPct val="130000"/>
              </a:lnSpc>
              <a:spcBef>
                <a:spcPct val="20000"/>
              </a:spcBef>
              <a:spcAft>
                <a:spcPct val="0"/>
              </a:spcAft>
              <a:buClr>
                <a:srgbClr val="032089"/>
              </a:buClr>
              <a:buFont typeface="Wingdings" panose="05000000000000000000" pitchFamily="2" charset="2"/>
              <a:buChar char="l"/>
              <a:defRPr sz="2330" b="0">
                <a:solidFill>
                  <a:schemeClr val="tx1"/>
                </a:solidFill>
                <a:latin typeface="微软雅黑" panose="020B0503020204020204" pitchFamily="34" charset="-122"/>
                <a:ea typeface="微软雅黑" panose="020B0503020204020204" pitchFamily="34" charset="-122"/>
              </a:defRPr>
            </a:lvl2pPr>
            <a:lvl3pPr marL="120840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pitchFamily="34" charset="-122"/>
                <a:ea typeface="微软雅黑" panose="020B0503020204020204" pitchFamily="34" charset="-122"/>
              </a:defRPr>
            </a:lvl3pPr>
            <a:lvl4pPr marL="169227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pitchFamily="34" charset="-122"/>
                <a:ea typeface="微软雅黑" panose="020B0503020204020204" pitchFamily="34" charset="-122"/>
              </a:defRPr>
            </a:lvl4pPr>
            <a:lvl5pPr marL="2176780"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pitchFamily="34" charset="-122"/>
                <a:ea typeface="微软雅黑" panose="020B0503020204020204" pitchFamily="34" charset="-122"/>
              </a:defRPr>
            </a:lvl5pPr>
            <a:lvl6pPr marL="266065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9pPr>
          </a:lstStyle>
          <a:p>
            <a:r>
              <a:rPr lang="zh-CN" altLang="en-US" dirty="0"/>
              <a:t>统计分析了母婴行业在</a:t>
            </a:r>
            <a:r>
              <a:rPr lang="en-US" altLang="zh-CN" dirty="0"/>
              <a:t>380</a:t>
            </a:r>
            <a:r>
              <a:rPr lang="zh-CN" altLang="en-US" dirty="0"/>
              <a:t>平台</a:t>
            </a:r>
            <a:r>
              <a:rPr lang="en-US" altLang="zh-CN" dirty="0"/>
              <a:t>24</a:t>
            </a:r>
            <a:r>
              <a:rPr lang="zh-CN" altLang="en-US" dirty="0"/>
              <a:t>个月的盈利情况。在</a:t>
            </a:r>
            <a:r>
              <a:rPr lang="en-US" altLang="zh-CN" dirty="0"/>
              <a:t>14</a:t>
            </a:r>
            <a:r>
              <a:rPr lang="zh-CN" altLang="en-US" dirty="0"/>
              <a:t>年与</a:t>
            </a:r>
            <a:r>
              <a:rPr lang="en-US" altLang="zh-CN" dirty="0"/>
              <a:t>15</a:t>
            </a:r>
            <a:r>
              <a:rPr lang="zh-CN" altLang="en-US" dirty="0"/>
              <a:t>年的第一季度初期均出现亏损情况，其他季度虽有起伏，但仍在盈利在可接受范围。</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pic>
        <p:nvPicPr>
          <p:cNvPr id="2097161" name="内容占位符 4"/>
          <p:cNvPicPr>
            <a:picLocks noGrp="1" noChangeAspect="1"/>
          </p:cNvPicPr>
          <p:nvPr>
            <p:ph idx="1"/>
            <p:custDataLst>
              <p:tags r:id="rId1"/>
            </p:custDataLst>
          </p:nvPr>
        </p:nvPicPr>
        <p:blipFill>
          <a:blip r:embed="rId2"/>
          <a:stretch>
            <a:fillRect/>
          </a:stretch>
        </p:blipFill>
        <p:spPr>
          <a:xfrm>
            <a:off x="2641600" y="1657350"/>
            <a:ext cx="9236075" cy="4723765"/>
          </a:xfrm>
          <a:prstGeom prst="rect">
            <a:avLst/>
          </a:prstGeom>
        </p:spPr>
      </p:pic>
      <p:sp>
        <p:nvSpPr>
          <p:cNvPr id="1048667" name="标题 2"/>
          <p:cNvSpPr>
            <a:spLocks noGrp="1"/>
          </p:cNvSpPr>
          <p:nvPr>
            <p:ph type="title"/>
            <p:custDataLst>
              <p:tags r:id="rId3"/>
            </p:custDataLst>
          </p:nvPr>
        </p:nvSpPr>
        <p:spPr/>
        <p:txBody>
          <a:bodyPr/>
          <a:p>
            <a:r>
              <a:rPr lang="zh-CN" altLang="en-US"/>
              <a:t>母婴行业分析</a:t>
            </a:r>
            <a:endParaRPr lang="zh-CN" altLang="en-US"/>
          </a:p>
        </p:txBody>
      </p:sp>
      <p:sp>
        <p:nvSpPr>
          <p:cNvPr id="1048682" name="标题 2"/>
          <p:cNvSpPr>
            <a:spLocks noGrp="1"/>
          </p:cNvSpPr>
          <p:nvPr>
            <p:custDataLst>
              <p:tags r:id="rId4"/>
            </p:custDataLst>
          </p:nvPr>
        </p:nvSpPr>
        <p:spPr>
          <a:xfrm>
            <a:off x="341236" y="926769"/>
            <a:ext cx="10972801" cy="528176"/>
          </a:xfrm>
          <a:prstGeom prst="rect">
            <a:avLst/>
          </a:prstGeom>
          <a:noFill/>
          <a:ln>
            <a:noFill/>
          </a:ln>
        </p:spPr>
        <p:txBody>
          <a:bodyPr vert="horz" wrap="square" lIns="91440" tIns="45720" rIns="91440" bIns="45720" numCol="1" anchor="ctr" anchorCtr="0" compatLnSpc="1"/>
          <a:lstStyle>
            <a:lvl1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vl2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6pPr>
            <a:lvl7pPr marL="967740"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7pPr>
            <a:lvl8pPr marL="1450975"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8pPr>
            <a:lvl9pPr marL="1934845"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9pPr>
          </a:lstStyle>
          <a:p>
            <a:r>
              <a:rPr lang="en-US" altLang="zh-CN" sz="1800" b="0" dirty="0"/>
              <a:t>4.5 </a:t>
            </a:r>
            <a:r>
              <a:rPr lang="zh-CN" altLang="en-US" sz="1800" b="0" dirty="0"/>
              <a:t>母婴部门健康状况和发展趋势</a:t>
            </a:r>
            <a:endParaRPr lang="zh-CN" altLang="en-US" sz="1800" b="0" dirty="0"/>
          </a:p>
        </p:txBody>
      </p:sp>
      <p:sp>
        <p:nvSpPr>
          <p:cNvPr id="1048681" name="内容占位符 1"/>
          <p:cNvSpPr>
            <a:spLocks noGrp="1"/>
          </p:cNvSpPr>
          <p:nvPr>
            <p:custDataLst>
              <p:tags r:id="rId5"/>
            </p:custDataLst>
          </p:nvPr>
        </p:nvSpPr>
        <p:spPr>
          <a:xfrm>
            <a:off x="150495" y="1454785"/>
            <a:ext cx="2219960" cy="5362575"/>
          </a:xfrm>
          <a:prstGeom prst="rect">
            <a:avLst/>
          </a:prstGeom>
          <a:noFill/>
          <a:ln>
            <a:noFill/>
          </a:ln>
        </p:spPr>
        <p:txBody>
          <a:bodyPr vert="horz" wrap="square" lIns="91440" tIns="45720" rIns="91440" bIns="45720" numCol="1" anchor="t" anchorCtr="0" compatLnSpc="1">
            <a:noAutofit/>
          </a:bodyPr>
          <a:lstStyle>
            <a:lvl1pPr marL="362585" indent="-362585" algn="l" rtl="0" eaLnBrk="1" fontAlgn="base" hangingPunct="1">
              <a:lnSpc>
                <a:spcPct val="150000"/>
              </a:lnSpc>
              <a:spcBef>
                <a:spcPct val="20000"/>
              </a:spcBef>
              <a:spcAft>
                <a:spcPct val="0"/>
              </a:spcAft>
              <a:buClr>
                <a:srgbClr val="032089"/>
              </a:buClr>
              <a:buFont typeface="Wingdings" panose="05000000000000000000" pitchFamily="2" charset="2"/>
              <a:buChar char="Ø"/>
              <a:defRPr sz="1800" b="0">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vl2pPr marL="786130" indent="-301625" algn="l" rtl="0" eaLnBrk="1" fontAlgn="base" hangingPunct="1">
              <a:lnSpc>
                <a:spcPct val="130000"/>
              </a:lnSpc>
              <a:spcBef>
                <a:spcPct val="20000"/>
              </a:spcBef>
              <a:spcAft>
                <a:spcPct val="0"/>
              </a:spcAft>
              <a:buClr>
                <a:srgbClr val="032089"/>
              </a:buClr>
              <a:buFont typeface="Wingdings" panose="05000000000000000000" pitchFamily="2" charset="2"/>
              <a:buChar char="l"/>
              <a:defRPr sz="2330" b="0">
                <a:solidFill>
                  <a:schemeClr val="tx1"/>
                </a:solidFill>
                <a:latin typeface="微软雅黑" panose="020B0503020204020204" pitchFamily="34" charset="-122"/>
                <a:ea typeface="微软雅黑" panose="020B0503020204020204" pitchFamily="34" charset="-122"/>
              </a:defRPr>
            </a:lvl2pPr>
            <a:lvl3pPr marL="120840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pitchFamily="34" charset="-122"/>
                <a:ea typeface="微软雅黑" panose="020B0503020204020204" pitchFamily="34" charset="-122"/>
              </a:defRPr>
            </a:lvl3pPr>
            <a:lvl4pPr marL="169227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pitchFamily="34" charset="-122"/>
                <a:ea typeface="微软雅黑" panose="020B0503020204020204" pitchFamily="34" charset="-122"/>
              </a:defRPr>
            </a:lvl4pPr>
            <a:lvl5pPr marL="2176780"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pitchFamily="34" charset="-122"/>
                <a:ea typeface="微软雅黑" panose="020B0503020204020204" pitchFamily="34" charset="-122"/>
              </a:defRPr>
            </a:lvl5pPr>
            <a:lvl6pPr marL="266065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9pPr>
          </a:lstStyle>
          <a:p>
            <a:r>
              <a:rPr lang="zh-CN" altLang="en-US" dirty="0"/>
              <a:t>统计分析了母婴行业各品牌的总盈利情况，其中美素盈利份额占比最高，相当于</a:t>
            </a:r>
            <a:r>
              <a:rPr lang="en-US" altLang="zh-CN" dirty="0"/>
              <a:t>380</a:t>
            </a:r>
            <a:r>
              <a:rPr lang="zh-CN" altLang="en-US" dirty="0"/>
              <a:t>平台</a:t>
            </a:r>
            <a:r>
              <a:rPr lang="zh-CN" altLang="en-US" dirty="0"/>
              <a:t>母婴行业的半壁江山。</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62" name="Picture 2"/>
          <p:cNvPicPr/>
          <p:nvPr/>
        </p:nvPicPr>
        <p:blipFill>
          <a:blip r:embed="rId1"/>
          <a:srcRect/>
          <a:stretch>
            <a:fillRect/>
          </a:stretch>
        </p:blipFill>
        <p:spPr bwMode="auto">
          <a:xfrm>
            <a:off x="7958181" y="3749156"/>
            <a:ext cx="3810000" cy="2552700"/>
          </a:xfrm>
          <a:prstGeom prst="rect">
            <a:avLst/>
          </a:prstGeom>
          <a:noFill/>
        </p:spPr>
      </p:pic>
      <p:sp>
        <p:nvSpPr>
          <p:cNvPr id="1048688" name="内容占位符 1"/>
          <p:cNvSpPr>
            <a:spLocks noGrp="1"/>
          </p:cNvSpPr>
          <p:nvPr>
            <p:ph idx="1"/>
          </p:nvPr>
        </p:nvSpPr>
        <p:spPr/>
        <p:txBody>
          <a:bodyPr/>
          <a:p>
            <a:r>
              <a:rPr lang="zh-CN" altLang="zh-CN" dirty="0"/>
              <a:t>小结1: 380平台的</a:t>
            </a:r>
            <a:r>
              <a:rPr lang="zh-CN" altLang="zh-CN" dirty="0">
                <a:sym typeface="+mn-ea"/>
              </a:rPr>
              <a:t>O2O金融项目</a:t>
            </a:r>
            <a:r>
              <a:rPr lang="zh-CN" altLang="zh-CN" dirty="0"/>
              <a:t>起步晚，通过盈利数据可以看出其成长空间很大，可以增加投入力度；食品行业总体亏损状态，建议减少投入从而降低亏损风险或者深入调研食品行业市场，抓住食品行业的根本问题，从而扭转常年亏损的局势。</a:t>
            </a:r>
            <a:endParaRPr lang="zh-CN" altLang="zh-CN" dirty="0"/>
          </a:p>
          <a:p>
            <a:pPr marL="0" indent="0">
              <a:buNone/>
            </a:pPr>
            <a:endParaRPr lang="zh-CN" altLang="en-US"/>
          </a:p>
          <a:p>
            <a:r>
              <a:rPr lang="zh-CN" altLang="zh-CN" dirty="0"/>
              <a:t>小结2: 对于滞销产品可以让热销产品绑定售卖，以减少存货，更大程度减少亏损，使盈利大大提升。</a:t>
            </a:r>
            <a:endParaRPr lang="zh-CN" altLang="zh-CN" dirty="0"/>
          </a:p>
          <a:p>
            <a:pPr marL="0" indent="0">
              <a:buNone/>
            </a:pPr>
            <a:endParaRPr lang="zh-CN" altLang="en-US"/>
          </a:p>
          <a:p>
            <a:r>
              <a:rPr lang="zh-CN" altLang="en-US" dirty="0"/>
              <a:t>小结</a:t>
            </a:r>
            <a:r>
              <a:rPr lang="en-US" altLang="zh-CN" dirty="0"/>
              <a:t>3: </a:t>
            </a:r>
            <a:r>
              <a:rPr lang="zh-CN" altLang="en-US" dirty="0"/>
              <a:t>母婴行业是</a:t>
            </a:r>
            <a:r>
              <a:rPr lang="en-US" altLang="zh-CN" dirty="0"/>
              <a:t>380</a:t>
            </a:r>
            <a:r>
              <a:rPr lang="zh-CN" altLang="en-US" dirty="0"/>
              <a:t>平台盈利的重要支柱，因此需要投入更大的心血。</a:t>
            </a:r>
            <a:r>
              <a:rPr lang="en-US" altLang="zh-CN" dirty="0"/>
              <a:t>对于产品热销和滞销的本质还是在于母婴类产品的本质，</a:t>
            </a:r>
            <a:r>
              <a:rPr lang="zh-CN" altLang="en-US" dirty="0"/>
              <a:t>即</a:t>
            </a:r>
            <a:r>
              <a:rPr lang="en-US" altLang="zh-CN" dirty="0"/>
              <a:t>，</a:t>
            </a:r>
            <a:r>
              <a:rPr lang="zh-CN" altLang="en-US" dirty="0"/>
              <a:t>需</a:t>
            </a:r>
            <a:r>
              <a:rPr lang="en-US" altLang="zh-CN" dirty="0"/>
              <a:t>从“心”出发，做用户需要的内容，是为母婴品牌内容营销应该谨记的重点。</a:t>
            </a:r>
            <a:endParaRPr lang="zh-CN" altLang="en-US" dirty="0"/>
          </a:p>
        </p:txBody>
      </p:sp>
      <p:sp>
        <p:nvSpPr>
          <p:cNvPr id="1048689" name="标题 4"/>
          <p:cNvSpPr>
            <a:spLocks noGrp="1"/>
          </p:cNvSpPr>
          <p:nvPr>
            <p:ph type="title"/>
          </p:nvPr>
        </p:nvSpPr>
        <p:spPr/>
        <p:txBody>
          <a:bodyPr/>
          <a:p>
            <a:r>
              <a:rPr lang="zh-CN" altLang="en-US" dirty="0"/>
              <a:t>小结</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94" name="Rectangle 2"/>
          <p:cNvSpPr>
            <a:spLocks noChangeArrowheads="1"/>
          </p:cNvSpPr>
          <p:nvPr/>
        </p:nvSpPr>
        <p:spPr bwMode="gray">
          <a:xfrm>
            <a:off x="1524003" y="-318796"/>
            <a:ext cx="184731" cy="238848"/>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sz="950"/>
          </a:p>
        </p:txBody>
      </p:sp>
      <p:sp>
        <p:nvSpPr>
          <p:cNvPr id="1048695" name="Rectangle 6"/>
          <p:cNvSpPr>
            <a:spLocks noChangeArrowheads="1"/>
          </p:cNvSpPr>
          <p:nvPr/>
        </p:nvSpPr>
        <p:spPr bwMode="auto">
          <a:xfrm>
            <a:off x="1524003" y="-392117"/>
            <a:ext cx="184731" cy="38549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p>
            <a:endParaRPr lang="zh-CN" altLang="en-US" sz="1905">
              <a:solidFill>
                <a:srgbClr val="000000"/>
              </a:solidFill>
              <a:latin typeface="Arial" panose="020B0604020202020204" pitchFamily="34" charset="0"/>
            </a:endParaRPr>
          </a:p>
        </p:txBody>
      </p:sp>
      <p:pic>
        <p:nvPicPr>
          <p:cNvPr id="4" name="图片 3" descr="QQ图片20210202202608"/>
          <p:cNvPicPr>
            <a:picLocks noChangeAspect="1"/>
          </p:cNvPicPr>
          <p:nvPr/>
        </p:nvPicPr>
        <p:blipFill>
          <a:blip r:embed="rId1"/>
          <a:stretch>
            <a:fillRect/>
          </a:stretch>
        </p:blipFill>
        <p:spPr>
          <a:xfrm>
            <a:off x="10988040" y="735330"/>
            <a:ext cx="1132840" cy="1132840"/>
          </a:xfrm>
          <a:prstGeom prst="rect">
            <a:avLst/>
          </a:prstGeom>
        </p:spPr>
      </p:pic>
      <p:pic>
        <p:nvPicPr>
          <p:cNvPr id="5" name="图片 4" descr="0"/>
          <p:cNvPicPr>
            <a:picLocks noChangeAspect="1"/>
          </p:cNvPicPr>
          <p:nvPr/>
        </p:nvPicPr>
        <p:blipFill>
          <a:blip r:embed="rId2"/>
          <a:stretch>
            <a:fillRect/>
          </a:stretch>
        </p:blipFill>
        <p:spPr>
          <a:xfrm>
            <a:off x="141605" y="71120"/>
            <a:ext cx="1179195" cy="1183005"/>
          </a:xfrm>
          <a:prstGeom prst="rect">
            <a:avLst/>
          </a:prstGeom>
        </p:spPr>
      </p:pic>
      <p:sp>
        <p:nvSpPr>
          <p:cNvPr id="3" name="文本框 2"/>
          <p:cNvSpPr txBox="1"/>
          <p:nvPr/>
        </p:nvSpPr>
        <p:spPr>
          <a:xfrm>
            <a:off x="0" y="1591310"/>
            <a:ext cx="11059160" cy="368300"/>
          </a:xfrm>
          <a:prstGeom prst="rect">
            <a:avLst/>
          </a:prstGeom>
          <a:noFill/>
        </p:spPr>
        <p:txBody>
          <a:bodyPr wrap="square" rtlCol="0">
            <a:spAutoFit/>
          </a:bodyPr>
          <a:p>
            <a:pPr algn="dist"/>
            <a:r>
              <a:rPr lang="zh-CN" altLang="en-US"/>
              <a:t>泰（tài）迪（dí）</a:t>
            </a:r>
            <a:r>
              <a:rPr lang="en-US" altLang="zh-CN"/>
              <a:t>·</a:t>
            </a:r>
            <a:r>
              <a:rPr lang="zh-CN" altLang="en-US"/>
              <a:t>重（zhònɡ）电（diàn）智（zhì）能（nénɡ）工（ɡōnɡ）作（zuò）室（shì）</a:t>
            </a:r>
            <a:endParaRPr lang="zh-CN" altLang="en-US"/>
          </a:p>
        </p:txBody>
      </p:sp>
      <p:sp>
        <p:nvSpPr>
          <p:cNvPr id="2" name="文本框 1"/>
          <p:cNvSpPr txBox="1"/>
          <p:nvPr/>
        </p:nvSpPr>
        <p:spPr>
          <a:xfrm>
            <a:off x="7496175" y="5381625"/>
            <a:ext cx="4695825" cy="1476375"/>
          </a:xfrm>
          <a:prstGeom prst="rect">
            <a:avLst/>
          </a:prstGeom>
          <a:noFill/>
        </p:spPr>
        <p:txBody>
          <a:bodyPr wrap="square" rtlCol="0">
            <a:spAutoFit/>
          </a:bodyPr>
          <a:p>
            <a:r>
              <a:rPr lang="zh-CN" altLang="en-US">
                <a:latin typeface="汉仪青云简" panose="00020600040101010101" charset="-122"/>
                <a:ea typeface="汉仪青云简" panose="00020600040101010101" charset="-122"/>
                <a:cs typeface="汉仪青云简" panose="00020600040101010101" charset="-122"/>
              </a:rPr>
              <a:t>工作室</a:t>
            </a:r>
            <a:r>
              <a:rPr lang="en-US" altLang="zh-CN">
                <a:latin typeface="汉仪青云简" panose="00020600040101010101" charset="-122"/>
                <a:ea typeface="汉仪青云简" panose="00020600040101010101" charset="-122"/>
                <a:cs typeface="汉仪青云简" panose="00020600040101010101" charset="-122"/>
              </a:rPr>
              <a:t>:</a:t>
            </a:r>
            <a:r>
              <a:rPr lang="zh-CN" altLang="en-US">
                <a:latin typeface="汉仪青云简" panose="00020600040101010101" charset="-122"/>
                <a:ea typeface="汉仪青云简" panose="00020600040101010101" charset="-122"/>
                <a:cs typeface="汉仪青云简" panose="00020600040101010101" charset="-122"/>
              </a:rPr>
              <a:t>泰迪</a:t>
            </a:r>
            <a:r>
              <a:rPr lang="en-US" altLang="zh-CN">
                <a:latin typeface="汉仪青云简" panose="00020600040101010101" charset="-122"/>
                <a:ea typeface="汉仪青云简" panose="00020600040101010101" charset="-122"/>
                <a:cs typeface="汉仪青云简" panose="00020600040101010101" charset="-122"/>
              </a:rPr>
              <a:t>·</a:t>
            </a:r>
            <a:r>
              <a:rPr lang="zh-CN" altLang="en-US">
                <a:latin typeface="汉仪青云简" panose="00020600040101010101" charset="-122"/>
                <a:ea typeface="汉仪青云简" panose="00020600040101010101" charset="-122"/>
                <a:cs typeface="汉仪青云简" panose="00020600040101010101" charset="-122"/>
              </a:rPr>
              <a:t>重电智能工作室</a:t>
            </a:r>
            <a:endParaRPr lang="zh-CN" altLang="en-US">
              <a:latin typeface="汉仪青云简" panose="00020600040101010101" charset="-122"/>
              <a:ea typeface="汉仪青云简" panose="00020600040101010101" charset="-122"/>
              <a:cs typeface="汉仪青云简" panose="00020600040101010101" charset="-122"/>
            </a:endParaRPr>
          </a:p>
          <a:p>
            <a:endParaRPr lang="zh-CN" altLang="en-US">
              <a:latin typeface="汉仪青云简" panose="00020600040101010101" charset="-122"/>
              <a:ea typeface="汉仪青云简" panose="00020600040101010101" charset="-122"/>
              <a:cs typeface="汉仪青云简" panose="00020600040101010101" charset="-122"/>
            </a:endParaRPr>
          </a:p>
          <a:p>
            <a:r>
              <a:rPr lang="zh-CN" altLang="en-US">
                <a:latin typeface="汉仪青云简" panose="00020600040101010101" charset="-122"/>
                <a:ea typeface="汉仪青云简" panose="00020600040101010101" charset="-122"/>
                <a:cs typeface="汉仪青云简" panose="00020600040101010101" charset="-122"/>
              </a:rPr>
              <a:t>小组</a:t>
            </a:r>
            <a:r>
              <a:rPr lang="en-US" altLang="zh-CN">
                <a:latin typeface="汉仪青云简" panose="00020600040101010101" charset="-122"/>
                <a:ea typeface="汉仪青云简" panose="00020600040101010101" charset="-122"/>
                <a:cs typeface="汉仪青云简" panose="00020600040101010101" charset="-122"/>
              </a:rPr>
              <a:t>:basic=0</a:t>
            </a:r>
            <a:endParaRPr lang="en-US" altLang="zh-CN">
              <a:latin typeface="汉仪青云简" panose="00020600040101010101" charset="-122"/>
              <a:ea typeface="汉仪青云简" panose="00020600040101010101" charset="-122"/>
              <a:cs typeface="汉仪青云简" panose="00020600040101010101" charset="-122"/>
            </a:endParaRPr>
          </a:p>
          <a:p>
            <a:endParaRPr lang="en-US" altLang="zh-CN">
              <a:latin typeface="汉仪青云简" panose="00020600040101010101" charset="-122"/>
              <a:ea typeface="汉仪青云简" panose="00020600040101010101" charset="-122"/>
              <a:cs typeface="汉仪青云简" panose="00020600040101010101" charset="-122"/>
            </a:endParaRPr>
          </a:p>
          <a:p>
            <a:r>
              <a:rPr lang="zh-CN" altLang="en-US">
                <a:latin typeface="汉仪青云简" panose="00020600040101010101" charset="-122"/>
                <a:ea typeface="汉仪青云简" panose="00020600040101010101" charset="-122"/>
                <a:cs typeface="汉仪青云简" panose="00020600040101010101" charset="-122"/>
              </a:rPr>
              <a:t>成员</a:t>
            </a:r>
            <a:r>
              <a:rPr lang="en-US" altLang="zh-CN">
                <a:latin typeface="汉仪青云简" panose="00020600040101010101" charset="-122"/>
                <a:ea typeface="汉仪青云简" panose="00020600040101010101" charset="-122"/>
                <a:cs typeface="汉仪青云简" panose="00020600040101010101" charset="-122"/>
              </a:rPr>
              <a:t>:</a:t>
            </a:r>
            <a:r>
              <a:rPr lang="zh-CN" altLang="en-US">
                <a:latin typeface="汉仪青云简" panose="00020600040101010101" charset="-122"/>
                <a:ea typeface="汉仪青云简" panose="00020600040101010101" charset="-122"/>
                <a:cs typeface="汉仪青云简" panose="00020600040101010101" charset="-122"/>
              </a:rPr>
              <a:t>罗忠烨、涂珲、徐雨帆、余露、梁</a:t>
            </a:r>
            <a:r>
              <a:rPr lang="zh-CN" altLang="en-US">
                <a:latin typeface="汉仪青云简" panose="00020600040101010101" charset="-122"/>
                <a:ea typeface="汉仪青云简" panose="00020600040101010101" charset="-122"/>
                <a:cs typeface="汉仪青云简" panose="00020600040101010101" charset="-122"/>
                <a:sym typeface="+mn-ea"/>
              </a:rPr>
              <a:t>濒</a:t>
            </a:r>
            <a:r>
              <a:rPr lang="zh-CN" altLang="en-US">
                <a:latin typeface="汉仪青云简" panose="00020600040101010101" charset="-122"/>
                <a:ea typeface="汉仪青云简" panose="00020600040101010101" charset="-122"/>
                <a:cs typeface="汉仪青云简" panose="00020600040101010101" charset="-122"/>
              </a:rPr>
              <a:t>丹</a:t>
            </a:r>
            <a:endParaRPr lang="zh-CN" altLang="en-US">
              <a:latin typeface="汉仪青云简" panose="00020600040101010101" charset="-122"/>
              <a:ea typeface="汉仪青云简" panose="00020600040101010101" charset="-122"/>
              <a:cs typeface="汉仪青云简" panose="00020600040101010101" charset="-122"/>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内容占位符 1"/>
          <p:cNvSpPr>
            <a:spLocks noGrp="1"/>
          </p:cNvSpPr>
          <p:nvPr>
            <p:ph idx="1"/>
            <p:custDataLst>
              <p:tags r:id="rId1"/>
            </p:custDataLst>
          </p:nvPr>
        </p:nvSpPr>
        <p:spPr/>
        <p:txBody>
          <a:bodyPr/>
          <a:p>
            <a:r>
              <a:rPr lang="zh-CN" altLang="en-US" dirty="0"/>
              <a:t>首先，电脑安装有</a:t>
            </a:r>
            <a:r>
              <a:rPr lang="en-US" altLang="zh-CN" dirty="0">
                <a:latin typeface="Times New Roman" panose="02020603050405020304" pitchFamily="18" charset="0"/>
              </a:rPr>
              <a:t>python</a:t>
            </a:r>
            <a:endParaRPr lang="en-US" altLang="zh-CN" dirty="0"/>
          </a:p>
          <a:p>
            <a:r>
              <a:rPr lang="zh-CN" altLang="en-US" dirty="0"/>
              <a:t>快捷键：</a:t>
            </a:r>
            <a:r>
              <a:rPr lang="zh-CN" altLang="en-US" sz="2000" dirty="0">
                <a:solidFill>
                  <a:srgbClr val="FF0000"/>
                </a:solidFill>
              </a:rPr>
              <a:t> </a:t>
            </a:r>
            <a:r>
              <a:rPr lang="en-US" altLang="zh-CN" sz="2000" dirty="0" err="1">
                <a:solidFill>
                  <a:srgbClr val="FF0000"/>
                </a:solidFill>
                <a:latin typeface="Times New Roman" panose="02020603050405020304" pitchFamily="18" charset="0"/>
              </a:rPr>
              <a:t>Win+R</a:t>
            </a:r>
            <a:r>
              <a:rPr lang="en-US" altLang="zh-CN" dirty="0"/>
              <a:t> </a:t>
            </a:r>
            <a:r>
              <a:rPr lang="zh-CN" altLang="en-US" dirty="0"/>
              <a:t>打开运行窗口，输入</a:t>
            </a:r>
            <a:r>
              <a:rPr lang="en-US" altLang="zh-CN" dirty="0" err="1">
                <a:solidFill>
                  <a:srgbClr val="FF0000"/>
                </a:solidFill>
                <a:latin typeface="Times New Roman" panose="02020603050405020304" pitchFamily="18" charset="0"/>
              </a:rPr>
              <a:t>cmd</a:t>
            </a:r>
            <a:endParaRPr lang="en-US" altLang="zh-CN" dirty="0">
              <a:solidFill>
                <a:srgbClr val="FF0000"/>
              </a:solidFill>
            </a:endParaRPr>
          </a:p>
          <a:p>
            <a:r>
              <a:rPr lang="zh-CN" altLang="en-US" dirty="0"/>
              <a:t>进入</a:t>
            </a:r>
            <a:r>
              <a:rPr lang="en-US" altLang="zh-CN" dirty="0"/>
              <a:t>Windows</a:t>
            </a:r>
            <a:r>
              <a:rPr lang="zh-CN" altLang="en-US" dirty="0"/>
              <a:t>命令处理器，输入</a:t>
            </a:r>
            <a:r>
              <a:rPr lang="en-US" altLang="zh-CN" sz="2400" dirty="0">
                <a:solidFill>
                  <a:srgbClr val="FF0000"/>
                </a:solidFill>
                <a:latin typeface="Times New Roman" panose="02020603050405020304" pitchFamily="18" charset="0"/>
              </a:rPr>
              <a:t>pip install </a:t>
            </a:r>
            <a:r>
              <a:rPr lang="en-US" altLang="zh-CN" sz="2400" dirty="0" err="1">
                <a:solidFill>
                  <a:srgbClr val="FF0000"/>
                </a:solidFill>
                <a:latin typeface="Times New Roman" panose="02020603050405020304" pitchFamily="18" charset="0"/>
              </a:rPr>
              <a:t>numpy,pandas,matplotlib,pyecharts</a:t>
            </a:r>
            <a:endParaRPr lang="en-US" altLang="zh-CN" sz="2400" dirty="0">
              <a:solidFill>
                <a:srgbClr val="FF0000"/>
              </a:solidFill>
              <a:latin typeface="Times New Roman" panose="02020603050405020304" pitchFamily="18" charset="0"/>
            </a:endParaRPr>
          </a:p>
          <a:p>
            <a:endParaRPr lang="en-US" altLang="zh-CN" sz="2400" dirty="0">
              <a:solidFill>
                <a:srgbClr val="FF0000"/>
              </a:solidFill>
              <a:latin typeface="Times New Roman" panose="02020603050405020304" pitchFamily="18" charset="0"/>
            </a:endParaRPr>
          </a:p>
        </p:txBody>
      </p:sp>
      <p:sp>
        <p:nvSpPr>
          <p:cNvPr id="1048610" name="标题 2"/>
          <p:cNvSpPr>
            <a:spLocks noGrp="1"/>
          </p:cNvSpPr>
          <p:nvPr>
            <p:ph type="title"/>
            <p:custDataLst>
              <p:tags r:id="rId2"/>
            </p:custDataLst>
          </p:nvPr>
        </p:nvSpPr>
        <p:spPr/>
        <p:txBody>
          <a:bodyPr/>
          <a:p>
            <a:r>
              <a:rPr lang="zh-CN" altLang="en-US" dirty="0"/>
              <a:t>环境准备：安装</a:t>
            </a:r>
            <a:r>
              <a:rPr lang="en-US" altLang="zh-CN" dirty="0" err="1"/>
              <a:t>numpy</a:t>
            </a:r>
            <a:r>
              <a:rPr lang="zh-CN" altLang="en-US" dirty="0"/>
              <a:t>、</a:t>
            </a:r>
            <a:r>
              <a:rPr lang="en-US" altLang="zh-CN" dirty="0"/>
              <a:t>pandas</a:t>
            </a:r>
            <a:r>
              <a:rPr lang="zh-CN" altLang="en-US" dirty="0"/>
              <a:t>、</a:t>
            </a:r>
            <a:r>
              <a:rPr lang="en-US" altLang="zh-CN" dirty="0"/>
              <a:t>matplotlib</a:t>
            </a:r>
            <a:r>
              <a:rPr lang="zh-CN" altLang="en-US" dirty="0"/>
              <a:t>、</a:t>
            </a:r>
            <a:r>
              <a:rPr lang="en-US" altLang="zh-CN" dirty="0" err="1"/>
              <a:t>pyecharts</a:t>
            </a:r>
            <a:r>
              <a:rPr lang="zh-CN" altLang="en-US" dirty="0"/>
              <a:t>等</a:t>
            </a:r>
            <a:endParaRPr lang="zh-CN" altLang="en-US" dirty="0"/>
          </a:p>
        </p:txBody>
      </p:sp>
      <p:sp>
        <p:nvSpPr>
          <p:cNvPr id="1048611" name="内容占位符 3"/>
          <p:cNvSpPr>
            <a:spLocks noGrp="1"/>
          </p:cNvSpPr>
          <p:nvPr>
            <p:ph idx="10"/>
            <p:custDataLst>
              <p:tags r:id="rId3"/>
            </p:custDataLst>
          </p:nvPr>
        </p:nvSpPr>
        <p:spPr>
          <a:xfrm>
            <a:off x="423819" y="1169460"/>
            <a:ext cx="11107601" cy="426469"/>
          </a:xfrm>
        </p:spPr>
        <p:txBody>
          <a:bodyPr/>
          <a:p>
            <a:r>
              <a:rPr lang="en-US" altLang="zh-CN" dirty="0"/>
              <a:t>1</a:t>
            </a:r>
            <a:r>
              <a:rPr lang="en-US" altLang="zh-CN" dirty="0"/>
              <a:t>.</a:t>
            </a:r>
            <a:r>
              <a:rPr lang="en-US" altLang="zh-CN" dirty="0"/>
              <a:t>1</a:t>
            </a:r>
            <a:r>
              <a:rPr lang="zh-CN" altLang="zh-CN" dirty="0"/>
              <a:t>步骤</a:t>
            </a:r>
            <a:endParaRPr lang="zh-CN" altLang="en-US"/>
          </a:p>
        </p:txBody>
      </p:sp>
      <p:sp>
        <p:nvSpPr>
          <p:cNvPr id="1048614" name="内容占位符 3"/>
          <p:cNvSpPr>
            <a:spLocks noGrp="1"/>
          </p:cNvSpPr>
          <p:nvPr>
            <p:custDataLst>
              <p:tags r:id="rId4"/>
            </p:custDataLst>
          </p:nvPr>
        </p:nvSpPr>
        <p:spPr>
          <a:xfrm>
            <a:off x="423819" y="3550075"/>
            <a:ext cx="11107601" cy="426469"/>
          </a:xfrm>
          <a:prstGeom prst="rect">
            <a:avLst/>
          </a:prstGeom>
          <a:noFill/>
          <a:ln>
            <a:noFill/>
          </a:ln>
        </p:spPr>
        <p:txBody>
          <a:bodyPr vert="horz" wrap="square" lIns="91440" tIns="45720" rIns="91440" bIns="45720" numCol="1" anchor="ctr" anchorCtr="0" compatLnSpc="1">
            <a:noAutofit/>
          </a:bodyPr>
          <a:lstStyle>
            <a:lvl1pPr marL="0" indent="0" algn="l" rtl="0" eaLnBrk="1" fontAlgn="base" hangingPunct="1">
              <a:spcBef>
                <a:spcPct val="20000"/>
              </a:spcBef>
              <a:spcAft>
                <a:spcPct val="0"/>
              </a:spcAft>
              <a:buClr>
                <a:srgbClr val="000066"/>
              </a:buClr>
              <a:buFont typeface="Wingdings" panose="05000000000000000000" pitchFamily="2" charset="2"/>
              <a:buNone/>
              <a:defRPr lang="zh-CN" altLang="en-US" sz="2000" b="0"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vl2pPr marL="786130" indent="-301625" algn="l" rtl="0" eaLnBrk="1" fontAlgn="base" hangingPunct="1">
              <a:spcBef>
                <a:spcPct val="20000"/>
              </a:spcBef>
              <a:spcAft>
                <a:spcPct val="0"/>
              </a:spcAft>
              <a:buFont typeface="Arial" panose="020B0604020202020204" pitchFamily="34" charset="0"/>
              <a:buChar char="–"/>
              <a:defRPr sz="2900">
                <a:solidFill>
                  <a:schemeClr val="tx1"/>
                </a:solidFill>
                <a:latin typeface="+mn-lt"/>
                <a:ea typeface="+mn-ea"/>
              </a:defRPr>
            </a:lvl2pPr>
            <a:lvl3pPr marL="1208405" indent="-241300" algn="l" rtl="0" eaLnBrk="1" fontAlgn="base" hangingPunct="1">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4pPr>
            <a:lvl5pPr marL="2176780"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9pPr>
          </a:lstStyle>
          <a:p>
            <a:r>
              <a:rPr lang="en-US" altLang="zh-CN"/>
              <a:t>1</a:t>
            </a:r>
            <a:r>
              <a:rPr lang="en-US" altLang="zh-CN"/>
              <a:t>.</a:t>
            </a:r>
            <a:r>
              <a:rPr lang="en-US" altLang="zh-CN"/>
              <a:t>2</a:t>
            </a:r>
            <a:r>
              <a:rPr lang="en-US" altLang="zh-CN" sz="2000" dirty="0"/>
              <a:t> </a:t>
            </a:r>
            <a:r>
              <a:rPr lang="zh-CN" altLang="en-US" sz="2000" dirty="0"/>
              <a:t>报错及解决办法</a:t>
            </a:r>
            <a:r>
              <a:rPr lang="en-US" altLang="zh-CN"/>
              <a:t> </a:t>
            </a:r>
            <a:r>
              <a:rPr lang="en-US" altLang="zh-CN"/>
              <a:t> </a:t>
            </a:r>
            <a:r>
              <a:rPr lang="en-US" altLang="zh-CN"/>
              <a:t> </a:t>
            </a:r>
            <a:r>
              <a:rPr lang="en-US" altLang="zh-CN"/>
              <a:t> </a:t>
            </a:r>
            <a:endParaRPr lang="zh-CN" altLang="en-US"/>
          </a:p>
        </p:txBody>
      </p:sp>
      <p:sp>
        <p:nvSpPr>
          <p:cNvPr id="1048612" name="内容占位符 1"/>
          <p:cNvSpPr>
            <a:spLocks noGrp="1"/>
          </p:cNvSpPr>
          <p:nvPr>
            <p:custDataLst>
              <p:tags r:id="rId5"/>
            </p:custDataLst>
          </p:nvPr>
        </p:nvSpPr>
        <p:spPr>
          <a:xfrm>
            <a:off x="423545" y="4138930"/>
            <a:ext cx="11768455" cy="2511425"/>
          </a:xfrm>
          <a:prstGeom prst="rect">
            <a:avLst/>
          </a:prstGeom>
          <a:noFill/>
          <a:ln>
            <a:noFill/>
          </a:ln>
        </p:spPr>
        <p:txBody>
          <a:bodyPr vert="horz" wrap="square" lIns="91440" tIns="45720" rIns="91440" bIns="45720" numCol="1" anchor="t" anchorCtr="0" compatLnSpc="1">
            <a:noAutofit/>
          </a:bodyPr>
          <a:lstStyle>
            <a:lvl1pPr marL="362585" indent="-362585" algn="l" rtl="0" eaLnBrk="1" fontAlgn="base" hangingPunct="1">
              <a:lnSpc>
                <a:spcPct val="150000"/>
              </a:lnSpc>
              <a:spcBef>
                <a:spcPct val="20000"/>
              </a:spcBef>
              <a:spcAft>
                <a:spcPct val="0"/>
              </a:spcAft>
              <a:buClr>
                <a:srgbClr val="032089"/>
              </a:buClr>
              <a:buFont typeface="Wingdings" panose="05000000000000000000" pitchFamily="2" charset="2"/>
              <a:buChar char="Ø"/>
              <a:defRPr sz="1800" b="0">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vl2pPr marL="786130" indent="-301625" algn="l" rtl="0" eaLnBrk="1" fontAlgn="base" hangingPunct="1">
              <a:lnSpc>
                <a:spcPct val="130000"/>
              </a:lnSpc>
              <a:spcBef>
                <a:spcPct val="20000"/>
              </a:spcBef>
              <a:spcAft>
                <a:spcPct val="0"/>
              </a:spcAft>
              <a:buClr>
                <a:srgbClr val="032089"/>
              </a:buClr>
              <a:buFont typeface="Wingdings" panose="05000000000000000000" pitchFamily="2" charset="2"/>
              <a:buChar char="l"/>
              <a:defRPr sz="2330" b="0">
                <a:solidFill>
                  <a:schemeClr val="tx1"/>
                </a:solidFill>
                <a:latin typeface="微软雅黑" panose="020B0503020204020204" pitchFamily="34" charset="-122"/>
                <a:ea typeface="微软雅黑" panose="020B0503020204020204" pitchFamily="34" charset="-122"/>
              </a:defRPr>
            </a:lvl2pPr>
            <a:lvl3pPr marL="120840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pitchFamily="34" charset="-122"/>
                <a:ea typeface="微软雅黑" panose="020B0503020204020204" pitchFamily="34" charset="-122"/>
              </a:defRPr>
            </a:lvl3pPr>
            <a:lvl4pPr marL="169227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pitchFamily="34" charset="-122"/>
                <a:ea typeface="微软雅黑" panose="020B0503020204020204" pitchFamily="34" charset="-122"/>
              </a:defRPr>
            </a:lvl4pPr>
            <a:lvl5pPr marL="2176780"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anose="020B0503020204020204" pitchFamily="34" charset="-122"/>
                <a:ea typeface="微软雅黑" panose="020B0503020204020204" pitchFamily="34" charset="-122"/>
              </a:defRPr>
            </a:lvl5pPr>
            <a:lvl6pPr marL="266065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9pPr>
          </a:lstStyle>
          <a:p>
            <a:r>
              <a:rPr lang="zh-CN" altLang="en-US" dirty="0"/>
              <a:t>问题：</a:t>
            </a:r>
            <a:r>
              <a:rPr lang="en-US" altLang="zh-CN" dirty="0"/>
              <a:t>pip</a:t>
            </a:r>
            <a:r>
              <a:rPr lang="zh-CN" altLang="en-US" dirty="0"/>
              <a:t>升级之后出现</a:t>
            </a:r>
            <a:r>
              <a:rPr lang="en-US" altLang="zh-CN" sz="2000" dirty="0">
                <a:solidFill>
                  <a:srgbClr val="FF0000"/>
                </a:solidFill>
                <a:latin typeface="Times New Roman" panose="02020603050405020304" pitchFamily="18" charset="0"/>
              </a:rPr>
              <a:t>no module named pip</a:t>
            </a:r>
            <a:endParaRPr lang="en-US" altLang="zh-CN" dirty="0"/>
          </a:p>
          <a:p>
            <a:r>
              <a:rPr lang="zh-CN" altLang="en-US" dirty="0"/>
              <a:t>解决办法：在</a:t>
            </a:r>
            <a:r>
              <a:rPr lang="en-US" altLang="zh-CN" dirty="0"/>
              <a:t>Windows</a:t>
            </a:r>
            <a:r>
              <a:rPr lang="zh-CN" altLang="en-US" dirty="0"/>
              <a:t>命令处理器输入</a:t>
            </a:r>
            <a:r>
              <a:rPr lang="en-US" altLang="zh-CN" sz="2400" dirty="0">
                <a:solidFill>
                  <a:srgbClr val="FF0000"/>
                </a:solidFill>
                <a:latin typeface="Times New Roman" panose="02020603050405020304" pitchFamily="18" charset="0"/>
              </a:rPr>
              <a:t>python -m </a:t>
            </a:r>
            <a:r>
              <a:rPr lang="en-US" altLang="zh-CN" sz="2400" dirty="0" err="1">
                <a:solidFill>
                  <a:srgbClr val="FF0000"/>
                </a:solidFill>
                <a:latin typeface="Times New Roman" panose="02020603050405020304" pitchFamily="18" charset="0"/>
              </a:rPr>
              <a:t>ensurepip</a:t>
            </a:r>
            <a:r>
              <a:rPr lang="en-US" altLang="zh-CN" dirty="0"/>
              <a:t> </a:t>
            </a:r>
            <a:r>
              <a:rPr lang="zh-CN" altLang="en-US" dirty="0"/>
              <a:t>和 </a:t>
            </a:r>
            <a:r>
              <a:rPr lang="en-US" altLang="zh-CN" sz="2400" dirty="0">
                <a:solidFill>
                  <a:srgbClr val="FF0000"/>
                </a:solidFill>
                <a:latin typeface="Times New Roman" panose="02020603050405020304" pitchFamily="18" charset="0"/>
              </a:rPr>
              <a:t>python -m pip install upgrade pip</a:t>
            </a:r>
            <a:endParaRPr lang="en-US" altLang="zh-CN" sz="2400" dirty="0">
              <a:solidFill>
                <a:srgbClr val="FF0000"/>
              </a:solidFill>
              <a:latin typeface="Times New Roman" panose="02020603050405020304" pitchFamily="18" charset="0"/>
            </a:endParaRPr>
          </a:p>
          <a:p>
            <a:endParaRPr lang="en-US" altLang="zh-CN" sz="2400" dirty="0">
              <a:solidFill>
                <a:srgbClr val="FF0000"/>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cxnSp>
        <p:nvCxnSpPr>
          <p:cNvPr id="3145733" name="直接连接符 6"/>
          <p:cNvCxnSpPr/>
          <p:nvPr>
            <p:custDataLst>
              <p:tags r:id="rId1"/>
            </p:custDataLst>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048615" name="Line 2"/>
          <p:cNvSpPr>
            <a:spLocks noChangeShapeType="1"/>
          </p:cNvSpPr>
          <p:nvPr>
            <p:custDataLst>
              <p:tags r:id="rId2"/>
            </p:custDataLst>
          </p:nvPr>
        </p:nvSpPr>
        <p:spPr bwMode="auto">
          <a:xfrm>
            <a:off x="2649786" y="2947315"/>
            <a:ext cx="6604980" cy="0"/>
          </a:xfrm>
          <a:prstGeom prst="line">
            <a:avLst/>
          </a:prstGeom>
        </p:spPr>
        <p:style>
          <a:lnRef idx="2">
            <a:schemeClr val="dk1"/>
          </a:lnRef>
          <a:fillRef idx="0">
            <a:schemeClr val="dk1"/>
          </a:fillRef>
          <a:effectRef idx="1">
            <a:schemeClr val="dk1"/>
          </a:effectRef>
          <a:fontRef idx="minor">
            <a:schemeClr val="tx1"/>
          </a:fontRef>
        </p:style>
        <p:txBody>
          <a:bodyPr/>
          <a:p>
            <a:pPr algn="ct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1048616" name="Oval 15"/>
          <p:cNvSpPr>
            <a:spLocks noChangeArrowheads="1"/>
          </p:cNvSpPr>
          <p:nvPr>
            <p:custDataLst>
              <p:tags r:id="rId3"/>
            </p:custDataLst>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zh-CN" altLang="zh-CN" sz="2200" dirty="0">
                <a:solidFill>
                  <a:schemeClr val="bg1"/>
                </a:solidFill>
                <a:latin typeface="微软雅黑" panose="020B0503020204020204" pitchFamily="34" charset="-122"/>
                <a:ea typeface="微软雅黑" panose="020B0503020204020204" pitchFamily="34" charset="-122"/>
              </a:rPr>
              <a:t>1</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1048617" name="AutoShape 17"/>
          <p:cNvSpPr>
            <a:spLocks noChangeArrowheads="1"/>
          </p:cNvSpPr>
          <p:nvPr>
            <p:custDataLst>
              <p:tags r:id="rId4"/>
            </p:custDataLst>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p>
            <a:pPr algn="ctr"/>
            <a:r>
              <a:rPr lang="zh-CN" altLang="en-US" sz="2200" dirty="0">
                <a:latin typeface="微软雅黑" panose="020B0503020204020204" pitchFamily="34" charset="-122"/>
                <a:ea typeface="微软雅黑" panose="020B0503020204020204" pitchFamily="34" charset="-122"/>
                <a:sym typeface="微软雅黑" panose="020B0503020204020204" pitchFamily="34" charset="-122"/>
              </a:rPr>
              <a:t>数据预处理</a:t>
            </a:r>
            <a:endParaRPr lang="zh-CN" altLang="en-US" sz="2200" dirty="0">
              <a:latin typeface="微软雅黑" panose="020B0503020204020204" pitchFamily="34" charset="-122"/>
              <a:ea typeface="微软雅黑" panose="020B0503020204020204" pitchFamily="34" charset="-122"/>
            </a:endParaRPr>
          </a:p>
        </p:txBody>
      </p:sp>
      <p:sp>
        <p:nvSpPr>
          <p:cNvPr id="1048618" name="标题 3"/>
          <p:cNvSpPr>
            <a:spLocks noGrp="1"/>
          </p:cNvSpPr>
          <p:nvPr>
            <p:ph type="title"/>
            <p:custDataLst>
              <p:tags r:id="rId5"/>
            </p:custDataLst>
          </p:nvPr>
        </p:nvSpPr>
        <p:spPr/>
        <p:txBody>
          <a:bodyPr/>
          <a:p>
            <a:r>
              <a:rPr lang="zh-CN" altLang="en-US" dirty="0"/>
              <a:t>目录</a:t>
            </a:r>
            <a:endParaRPr lang="zh-CN" altLang="en-US" dirty="0"/>
          </a:p>
        </p:txBody>
      </p:sp>
      <p:sp>
        <p:nvSpPr>
          <p:cNvPr id="1048619" name="AutoShape 17"/>
          <p:cNvSpPr>
            <a:spLocks noChangeArrowheads="1"/>
          </p:cNvSpPr>
          <p:nvPr>
            <p:custDataLst>
              <p:tags r:id="rId6"/>
            </p:custDataLst>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p>
            <a:pPr algn="ctr"/>
            <a:r>
              <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环境准备</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048620" name="Oval 15"/>
          <p:cNvSpPr>
            <a:spLocks noChangeArrowheads="1"/>
          </p:cNvSpPr>
          <p:nvPr>
            <p:custDataLst>
              <p:tags r:id="rId7"/>
            </p:custDataLst>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2200" dirty="0">
                <a:solidFill>
                  <a:schemeClr val="bg1"/>
                </a:solidFill>
                <a:latin typeface="微软雅黑" panose="020B0503020204020204" pitchFamily="34" charset="-122"/>
                <a:ea typeface="微软雅黑" panose="020B0503020204020204" pitchFamily="34" charset="-122"/>
              </a:rPr>
              <a:t>2</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1048621" name="AutoShape 17"/>
          <p:cNvSpPr>
            <a:spLocks noChangeArrowheads="1"/>
          </p:cNvSpPr>
          <p:nvPr>
            <p:custDataLst>
              <p:tags r:id="rId8"/>
            </p:custDataLst>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p>
            <a:pPr algn="ctr"/>
            <a:r>
              <a:rPr lang="zh-CN" altLang="en-US" sz="2200" dirty="0">
                <a:latin typeface="微软雅黑" panose="020B0503020204020204" pitchFamily="34" charset="-122"/>
                <a:ea typeface="微软雅黑" panose="020B0503020204020204" pitchFamily="34" charset="-122"/>
              </a:rPr>
              <a:t>平台行业分析</a:t>
            </a:r>
            <a:endParaRPr lang="zh-CN" altLang="en-US" sz="2200" dirty="0">
              <a:latin typeface="微软雅黑" panose="020B0503020204020204" pitchFamily="34" charset="-122"/>
              <a:ea typeface="微软雅黑" panose="020B0503020204020204" pitchFamily="34" charset="-122"/>
            </a:endParaRPr>
          </a:p>
        </p:txBody>
      </p:sp>
      <p:sp>
        <p:nvSpPr>
          <p:cNvPr id="1048622" name="Oval 15"/>
          <p:cNvSpPr>
            <a:spLocks noChangeArrowheads="1"/>
          </p:cNvSpPr>
          <p:nvPr>
            <p:custDataLst>
              <p:tags r:id="rId9"/>
            </p:custDataLst>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2200" dirty="0">
                <a:solidFill>
                  <a:schemeClr val="bg1"/>
                </a:solidFill>
                <a:latin typeface="微软雅黑" panose="020B0503020204020204" pitchFamily="34" charset="-122"/>
                <a:ea typeface="微软雅黑" panose="020B0503020204020204" pitchFamily="34" charset="-122"/>
              </a:rPr>
              <a:t>3</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1048623" name="AutoShape 17"/>
          <p:cNvSpPr>
            <a:spLocks noChangeArrowheads="1"/>
          </p:cNvSpPr>
          <p:nvPr>
            <p:custDataLst>
              <p:tags r:id="rId10"/>
            </p:custDataLst>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p>
            <a:pPr algn="ctr"/>
            <a:r>
              <a:rPr lang="zh-CN" altLang="en-US" sz="2200" dirty="0">
                <a:latin typeface="微软雅黑" panose="020B0503020204020204" pitchFamily="34" charset="-122"/>
                <a:ea typeface="微软雅黑" panose="020B0503020204020204" pitchFamily="34" charset="-122"/>
              </a:rPr>
              <a:t>母婴行业分析</a:t>
            </a:r>
            <a:endParaRPr lang="zh-CN" altLang="en-US" sz="2200" dirty="0">
              <a:latin typeface="微软雅黑" panose="020B0503020204020204" pitchFamily="34" charset="-122"/>
              <a:ea typeface="微软雅黑" panose="020B0503020204020204" pitchFamily="34" charset="-122"/>
            </a:endParaRPr>
          </a:p>
        </p:txBody>
      </p:sp>
      <p:sp>
        <p:nvSpPr>
          <p:cNvPr id="1048624" name="Oval 15"/>
          <p:cNvSpPr>
            <a:spLocks noChangeArrowheads="1"/>
          </p:cNvSpPr>
          <p:nvPr>
            <p:custDataLst>
              <p:tags r:id="rId11"/>
            </p:custDataLst>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2200" dirty="0">
                <a:solidFill>
                  <a:schemeClr val="bg1"/>
                </a:solidFill>
                <a:latin typeface="微软雅黑" panose="020B0503020204020204" pitchFamily="34" charset="-122"/>
                <a:ea typeface="微软雅黑" panose="020B0503020204020204" pitchFamily="34" charset="-122"/>
              </a:rPr>
              <a:t>4</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5" name="内容占位符 1"/>
          <p:cNvSpPr>
            <a:spLocks noGrp="1"/>
          </p:cNvSpPr>
          <p:nvPr>
            <p:ph idx="1"/>
            <p:custDataLst>
              <p:tags r:id="rId1"/>
            </p:custDataLst>
          </p:nvPr>
        </p:nvSpPr>
        <p:spPr>
          <a:xfrm>
            <a:off x="362585" y="1301750"/>
            <a:ext cx="11107420" cy="4876165"/>
          </a:xfrm>
        </p:spPr>
        <p:txBody>
          <a:bodyPr/>
          <a:p>
            <a:pPr marL="0" indent="0">
              <a:buNone/>
            </a:pPr>
            <a:r>
              <a:rPr lang="en-US" altLang="zh-CN" dirty="0"/>
              <a:t>2</a:t>
            </a:r>
            <a:r>
              <a:rPr lang="en-US" altLang="zh-CN" dirty="0"/>
              <a:t>.</a:t>
            </a:r>
            <a:r>
              <a:rPr lang="en-US" altLang="zh-CN" dirty="0"/>
              <a:t>1</a:t>
            </a:r>
            <a:r>
              <a:rPr lang="en-US" altLang="zh-CN" dirty="0"/>
              <a:t> </a:t>
            </a:r>
            <a:r>
              <a:rPr lang="zh-CN" altLang="en-US" dirty="0"/>
              <a:t>查看数据简略信息</a:t>
            </a:r>
            <a:endParaRPr lang="zh-CN" altLang="en-US"/>
          </a:p>
          <a:p>
            <a:r>
              <a:rPr lang="en-US" altLang="zh-CN" dirty="0"/>
              <a:t>code1: </a:t>
            </a:r>
            <a:r>
              <a:rPr lang="en-US" altLang="zh-CN" dirty="0" err="1">
                <a:solidFill>
                  <a:srgbClr val="FF0000"/>
                </a:solidFill>
                <a:latin typeface="Times New Roman" panose="02020603050405020304" pitchFamily="18" charset="0"/>
              </a:rPr>
              <a:t>data.describe</a:t>
            </a:r>
            <a:r>
              <a:rPr lang="en-US" altLang="zh-CN" dirty="0">
                <a:solidFill>
                  <a:srgbClr val="FF0000"/>
                </a:solidFill>
                <a:latin typeface="Times New Roman" panose="02020603050405020304" pitchFamily="18" charset="0"/>
              </a:rPr>
              <a:t>()</a:t>
            </a:r>
            <a:endParaRPr lang="en-US" altLang="zh-CN" dirty="0">
              <a:solidFill>
                <a:srgbClr val="FF0000"/>
              </a:solidFill>
            </a:endParaRPr>
          </a:p>
          <a:p>
            <a:r>
              <a:rPr lang="en-US" altLang="zh-CN" dirty="0"/>
              <a:t>code2: </a:t>
            </a:r>
            <a:r>
              <a:rPr lang="en-US" altLang="zh-CN" dirty="0" err="1">
                <a:solidFill>
                  <a:srgbClr val="FF0000"/>
                </a:solidFill>
                <a:latin typeface="Times New Roman" panose="02020603050405020304" pitchFamily="18" charset="0"/>
              </a:rPr>
              <a:t>data.info()</a:t>
            </a:r>
            <a:endParaRPr lang="en-US" altLang="zh-CN" dirty="0" err="1">
              <a:solidFill>
                <a:srgbClr val="FF0000"/>
              </a:solidFill>
              <a:latin typeface="Times New Roman" panose="02020603050405020304" pitchFamily="18" charset="0"/>
            </a:endParaRPr>
          </a:p>
          <a:p>
            <a:pPr marL="0" indent="0">
              <a:buNone/>
            </a:pPr>
            <a:r>
              <a:rPr lang="en-US" altLang="zh-CN" dirty="0"/>
              <a:t>2.</a:t>
            </a:r>
            <a:r>
              <a:rPr lang="en-US" altLang="zh-CN" dirty="0"/>
              <a:t>2</a:t>
            </a:r>
            <a:r>
              <a:rPr lang="en-US" altLang="zh-CN" dirty="0"/>
              <a:t> </a:t>
            </a:r>
            <a:r>
              <a:rPr lang="en-US" altLang="zh-CN" dirty="0"/>
              <a:t> </a:t>
            </a:r>
            <a:r>
              <a:rPr lang="zh-CN" altLang="en-US" dirty="0"/>
              <a:t>删除重复值</a:t>
            </a:r>
            <a:endParaRPr lang="zh-CN" altLang="en-US"/>
          </a:p>
          <a:p>
            <a:r>
              <a:rPr lang="en-US" altLang="zh-CN" dirty="0"/>
              <a:t>code1: </a:t>
            </a:r>
            <a:r>
              <a:rPr lang="en-US" altLang="zh-CN" dirty="0" err="1">
                <a:solidFill>
                  <a:srgbClr val="FF0000"/>
                </a:solidFill>
                <a:latin typeface="Times New Roman" panose="02020603050405020304" pitchFamily="18" charset="0"/>
              </a:rPr>
              <a:t>data.drop_duplicates()</a:t>
            </a:r>
            <a:endParaRPr lang="en-US" altLang="zh-CN" dirty="0" err="1">
              <a:solidFill>
                <a:srgbClr val="FF0000"/>
              </a:solidFill>
              <a:latin typeface="Times New Roman" panose="02020603050405020304" pitchFamily="18" charset="0"/>
            </a:endParaRPr>
          </a:p>
          <a:p>
            <a:pPr marL="0" indent="0">
              <a:buNone/>
            </a:pPr>
            <a:r>
              <a:rPr lang="en-US" altLang="zh-CN" dirty="0"/>
              <a:t>2</a:t>
            </a:r>
            <a:r>
              <a:rPr lang="en-US" altLang="zh-CN" dirty="0"/>
              <a:t>.</a:t>
            </a:r>
            <a:r>
              <a:rPr lang="en-US" altLang="zh-CN" dirty="0"/>
              <a:t>3</a:t>
            </a:r>
            <a:r>
              <a:rPr lang="en-US" altLang="zh-CN" dirty="0"/>
              <a:t> </a:t>
            </a:r>
            <a:r>
              <a:rPr lang="en-US" altLang="zh-CN" dirty="0"/>
              <a:t> </a:t>
            </a:r>
            <a:r>
              <a:rPr lang="zh-CN" altLang="en-US" dirty="0"/>
              <a:t>填充空值</a:t>
            </a:r>
            <a:endParaRPr lang="zh-CN" altLang="en-US"/>
          </a:p>
          <a:p>
            <a:r>
              <a:rPr lang="en-US" altLang="zh-CN" dirty="0"/>
              <a:t>code1: </a:t>
            </a:r>
            <a:r>
              <a:rPr lang="en-US" altLang="zh-CN" dirty="0" err="1">
                <a:solidFill>
                  <a:srgbClr val="FF0000"/>
                </a:solidFill>
                <a:latin typeface="Times New Roman" panose="02020603050405020304" pitchFamily="18" charset="0"/>
              </a:rPr>
              <a:t>data.fillna()</a:t>
            </a:r>
            <a:endParaRPr lang="en-US" altLang="zh-CN" dirty="0" err="1">
              <a:solidFill>
                <a:srgbClr val="FF0000"/>
              </a:solidFill>
              <a:latin typeface="Times New Roman" panose="02020603050405020304" pitchFamily="18" charset="0"/>
            </a:endParaRPr>
          </a:p>
          <a:p>
            <a:pPr marL="0" indent="0">
              <a:buNone/>
            </a:pPr>
            <a:r>
              <a:rPr lang="en-US" altLang="zh-CN" dirty="0"/>
              <a:t>2</a:t>
            </a:r>
            <a:r>
              <a:rPr lang="en-US" altLang="zh-CN" dirty="0"/>
              <a:t>.</a:t>
            </a:r>
            <a:r>
              <a:rPr lang="en-US" altLang="zh-CN" dirty="0"/>
              <a:t>4. </a:t>
            </a:r>
            <a:r>
              <a:rPr lang="zh-CN" altLang="en-US" dirty="0"/>
              <a:t>删除异常值</a:t>
            </a:r>
            <a:endParaRPr lang="en-US" altLang="zh-CN" dirty="0"/>
          </a:p>
          <a:p>
            <a:r>
              <a:rPr lang="zh-CN" altLang="en-US" dirty="0"/>
              <a:t>由于数据基数大</a:t>
            </a:r>
            <a:r>
              <a:rPr lang="en-US" altLang="zh-CN" dirty="0"/>
              <a:t>,</a:t>
            </a:r>
            <a:r>
              <a:rPr lang="zh-CN" altLang="en-US" dirty="0"/>
              <a:t>对异常值</a:t>
            </a:r>
            <a:r>
              <a:rPr lang="zh-CN" altLang="en-US" sz="2400" dirty="0">
                <a:solidFill>
                  <a:srgbClr val="FF0000"/>
                </a:solidFill>
              </a:rPr>
              <a:t>不处理</a:t>
            </a:r>
            <a:endParaRPr lang="zh-CN" altLang="en-US" dirty="0"/>
          </a:p>
          <a:p>
            <a:endParaRPr lang="zh-CN" altLang="en-US" dirty="0"/>
          </a:p>
        </p:txBody>
      </p:sp>
      <p:sp>
        <p:nvSpPr>
          <p:cNvPr id="1048610" name="标题 2"/>
          <p:cNvSpPr>
            <a:spLocks noGrp="1"/>
          </p:cNvSpPr>
          <p:nvPr>
            <p:ph type="title"/>
            <p:custDataLst>
              <p:tags r:id="rId2"/>
            </p:custDataLst>
          </p:nvPr>
        </p:nvSpPr>
        <p:spPr/>
        <p:txBody>
          <a:bodyPr/>
          <a:p>
            <a:r>
              <a:rPr lang="zh-CN" dirty="0"/>
              <a:t>数据预处理</a:t>
            </a:r>
            <a:endParaRPr 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cxnSp>
        <p:nvCxnSpPr>
          <p:cNvPr id="3145734" name="直接连接符 6"/>
          <p:cNvCxnSpPr/>
          <p:nvPr>
            <p:custDataLst>
              <p:tags r:id="rId1"/>
            </p:custDataLst>
          </p:nvPr>
        </p:nvCxnSpPr>
        <p:spPr>
          <a:xfrm>
            <a:off x="3264947" y="1348062"/>
            <a:ext cx="5910" cy="4354238"/>
          </a:xfrm>
          <a:prstGeom prst="line">
            <a:avLst/>
          </a:prstGeom>
        </p:spPr>
        <p:style>
          <a:lnRef idx="2">
            <a:schemeClr val="dk1"/>
          </a:lnRef>
          <a:fillRef idx="0">
            <a:schemeClr val="dk1"/>
          </a:fillRef>
          <a:effectRef idx="1">
            <a:schemeClr val="dk1"/>
          </a:effectRef>
          <a:fontRef idx="minor">
            <a:schemeClr val="tx1"/>
          </a:fontRef>
        </p:style>
      </p:cxnSp>
      <p:sp>
        <p:nvSpPr>
          <p:cNvPr id="1048631" name="Line 2"/>
          <p:cNvSpPr>
            <a:spLocks noChangeShapeType="1"/>
          </p:cNvSpPr>
          <p:nvPr>
            <p:custDataLst>
              <p:tags r:id="rId2"/>
            </p:custDataLst>
          </p:nvPr>
        </p:nvSpPr>
        <p:spPr bwMode="auto">
          <a:xfrm>
            <a:off x="2649786" y="4002873"/>
            <a:ext cx="6604980" cy="0"/>
          </a:xfrm>
          <a:prstGeom prst="line">
            <a:avLst/>
          </a:prstGeom>
        </p:spPr>
        <p:style>
          <a:lnRef idx="2">
            <a:schemeClr val="dk1"/>
          </a:lnRef>
          <a:fillRef idx="0">
            <a:schemeClr val="dk1"/>
          </a:fillRef>
          <a:effectRef idx="1">
            <a:schemeClr val="dk1"/>
          </a:effectRef>
          <a:fontRef idx="minor">
            <a:schemeClr val="tx1"/>
          </a:fontRef>
        </p:style>
        <p:txBody>
          <a:bodyPr/>
          <a:p>
            <a:pPr algn="ct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1048632" name="Oval 15"/>
          <p:cNvSpPr>
            <a:spLocks noChangeArrowheads="1"/>
          </p:cNvSpPr>
          <p:nvPr>
            <p:custDataLst>
              <p:tags r:id="rId3"/>
            </p:custDataLst>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zh-CN" altLang="zh-CN" sz="2200" dirty="0">
                <a:solidFill>
                  <a:schemeClr val="bg1"/>
                </a:solidFill>
                <a:latin typeface="微软雅黑" panose="020B0503020204020204" pitchFamily="34" charset="-122"/>
                <a:ea typeface="微软雅黑" panose="020B0503020204020204" pitchFamily="34" charset="-122"/>
              </a:rPr>
              <a:t>1</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1048633" name="AutoShape 17"/>
          <p:cNvSpPr>
            <a:spLocks noChangeArrowheads="1"/>
          </p:cNvSpPr>
          <p:nvPr>
            <p:custDataLst>
              <p:tags r:id="rId4"/>
            </p:custDataLst>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p>
            <a:pPr algn="ctr"/>
            <a:r>
              <a:rPr lang="zh-CN" altLang="en-US" sz="2200" dirty="0">
                <a:latin typeface="微软雅黑" panose="020B0503020204020204" pitchFamily="34" charset="-122"/>
                <a:ea typeface="微软雅黑" panose="020B0503020204020204" pitchFamily="34" charset="-122"/>
                <a:sym typeface="微软雅黑" panose="020B0503020204020204" pitchFamily="34" charset="-122"/>
              </a:rPr>
              <a:t>数据预处理</a:t>
            </a:r>
            <a:endParaRPr lang="zh-CN" altLang="en-US" sz="2200" dirty="0">
              <a:latin typeface="微软雅黑" panose="020B0503020204020204" pitchFamily="34" charset="-122"/>
              <a:ea typeface="微软雅黑" panose="020B0503020204020204" pitchFamily="34" charset="-122"/>
            </a:endParaRPr>
          </a:p>
        </p:txBody>
      </p:sp>
      <p:sp>
        <p:nvSpPr>
          <p:cNvPr id="1048634" name="标题 3"/>
          <p:cNvSpPr>
            <a:spLocks noGrp="1"/>
          </p:cNvSpPr>
          <p:nvPr>
            <p:ph type="title"/>
            <p:custDataLst>
              <p:tags r:id="rId5"/>
            </p:custDataLst>
          </p:nvPr>
        </p:nvSpPr>
        <p:spPr/>
        <p:txBody>
          <a:bodyPr/>
          <a:p>
            <a:r>
              <a:rPr lang="zh-CN" altLang="en-US" dirty="0"/>
              <a:t>目录</a:t>
            </a:r>
            <a:endParaRPr lang="zh-CN" altLang="en-US" dirty="0"/>
          </a:p>
        </p:txBody>
      </p:sp>
      <p:sp>
        <p:nvSpPr>
          <p:cNvPr id="1048635" name="AutoShape 17"/>
          <p:cNvSpPr>
            <a:spLocks noChangeArrowheads="1"/>
          </p:cNvSpPr>
          <p:nvPr>
            <p:custDataLst>
              <p:tags r:id="rId6"/>
            </p:custDataLst>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p>
            <a:pPr algn="ctr"/>
            <a:r>
              <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环境准备</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048636" name="Oval 15"/>
          <p:cNvSpPr>
            <a:spLocks noChangeArrowheads="1"/>
          </p:cNvSpPr>
          <p:nvPr>
            <p:custDataLst>
              <p:tags r:id="rId7"/>
            </p:custDataLst>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2200" dirty="0">
                <a:solidFill>
                  <a:schemeClr val="bg1"/>
                </a:solidFill>
                <a:latin typeface="微软雅黑" panose="020B0503020204020204" pitchFamily="34" charset="-122"/>
                <a:ea typeface="微软雅黑" panose="020B0503020204020204" pitchFamily="34" charset="-122"/>
              </a:rPr>
              <a:t>2</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1048637" name="AutoShape 17"/>
          <p:cNvSpPr>
            <a:spLocks noChangeArrowheads="1"/>
          </p:cNvSpPr>
          <p:nvPr>
            <p:custDataLst>
              <p:tags r:id="rId8"/>
            </p:custDataLst>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p>
            <a:pPr algn="ctr"/>
            <a:r>
              <a:rPr lang="zh-CN" altLang="en-US" sz="2200" dirty="0">
                <a:latin typeface="微软雅黑" panose="020B0503020204020204" pitchFamily="34" charset="-122"/>
                <a:ea typeface="微软雅黑" panose="020B0503020204020204" pitchFamily="34" charset="-122"/>
              </a:rPr>
              <a:t>平台行业分析</a:t>
            </a:r>
            <a:endParaRPr lang="zh-CN" altLang="en-US" sz="2200" dirty="0">
              <a:latin typeface="微软雅黑" panose="020B0503020204020204" pitchFamily="34" charset="-122"/>
              <a:ea typeface="微软雅黑" panose="020B0503020204020204" pitchFamily="34" charset="-122"/>
            </a:endParaRPr>
          </a:p>
        </p:txBody>
      </p:sp>
      <p:sp>
        <p:nvSpPr>
          <p:cNvPr id="1048638" name="Oval 15"/>
          <p:cNvSpPr>
            <a:spLocks noChangeArrowheads="1"/>
          </p:cNvSpPr>
          <p:nvPr>
            <p:custDataLst>
              <p:tags r:id="rId9"/>
            </p:custDataLst>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2200" dirty="0">
                <a:solidFill>
                  <a:schemeClr val="bg1"/>
                </a:solidFill>
                <a:latin typeface="微软雅黑" panose="020B0503020204020204" pitchFamily="34" charset="-122"/>
                <a:ea typeface="微软雅黑" panose="020B0503020204020204" pitchFamily="34" charset="-122"/>
              </a:rPr>
              <a:t>3</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1048639" name="AutoShape 17"/>
          <p:cNvSpPr>
            <a:spLocks noChangeArrowheads="1"/>
          </p:cNvSpPr>
          <p:nvPr>
            <p:custDataLst>
              <p:tags r:id="rId10"/>
            </p:custDataLst>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p>
            <a:pPr algn="ctr"/>
            <a:r>
              <a:rPr lang="zh-CN" altLang="en-US" sz="2200" dirty="0">
                <a:latin typeface="微软雅黑" panose="020B0503020204020204" pitchFamily="34" charset="-122"/>
                <a:ea typeface="微软雅黑" panose="020B0503020204020204" pitchFamily="34" charset="-122"/>
              </a:rPr>
              <a:t>母婴行业分析</a:t>
            </a:r>
            <a:endParaRPr lang="zh-CN" altLang="en-US" sz="2200" dirty="0">
              <a:latin typeface="微软雅黑" panose="020B0503020204020204" pitchFamily="34" charset="-122"/>
              <a:ea typeface="微软雅黑" panose="020B0503020204020204" pitchFamily="34" charset="-122"/>
            </a:endParaRPr>
          </a:p>
        </p:txBody>
      </p:sp>
      <p:sp>
        <p:nvSpPr>
          <p:cNvPr id="1048640" name="Oval 15"/>
          <p:cNvSpPr>
            <a:spLocks noChangeArrowheads="1"/>
          </p:cNvSpPr>
          <p:nvPr>
            <p:custDataLst>
              <p:tags r:id="rId11"/>
            </p:custDataLst>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2200" dirty="0">
                <a:solidFill>
                  <a:schemeClr val="bg1"/>
                </a:solidFill>
                <a:latin typeface="微软雅黑" panose="020B0503020204020204" pitchFamily="34" charset="-122"/>
                <a:ea typeface="微软雅黑" panose="020B0503020204020204" pitchFamily="34" charset="-122"/>
              </a:rPr>
              <a:t>4</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41" name="内容占位符 1"/>
          <p:cNvSpPr>
            <a:spLocks noGrp="1"/>
          </p:cNvSpPr>
          <p:nvPr>
            <p:ph idx="1"/>
            <p:custDataLst>
              <p:tags r:id="rId1"/>
            </p:custDataLst>
          </p:nvPr>
        </p:nvSpPr>
        <p:spPr/>
        <p:txBody>
          <a:bodyPr/>
          <a:p>
            <a:r>
              <a:rPr lang="zh-CN" altLang="en-US" dirty="0"/>
              <a:t>数据涵盖了</a:t>
            </a:r>
            <a:r>
              <a:rPr lang="en-US" altLang="zh-CN" dirty="0"/>
              <a:t>380</a:t>
            </a:r>
            <a:r>
              <a:rPr lang="zh-CN" altLang="en-US" dirty="0"/>
              <a:t>平台</a:t>
            </a:r>
            <a:r>
              <a:rPr lang="en-US" altLang="zh-CN" dirty="0"/>
              <a:t>24</a:t>
            </a:r>
            <a:r>
              <a:rPr lang="zh-CN" altLang="en-US" dirty="0"/>
              <a:t>个月的运营情况，经数据分析发现</a:t>
            </a:r>
            <a:r>
              <a:rPr lang="en-US" altLang="zh-CN" dirty="0">
                <a:sym typeface="+mn-ea"/>
              </a:rPr>
              <a:t>380</a:t>
            </a:r>
            <a:r>
              <a:rPr lang="zh-CN" altLang="en-US" dirty="0">
                <a:sym typeface="+mn-ea"/>
              </a:rPr>
              <a:t>平台不是每月都盈利，但是总体上</a:t>
            </a:r>
            <a:r>
              <a:rPr lang="zh-CN" altLang="en-US" dirty="0"/>
              <a:t>平台两年间共计盈利</a:t>
            </a:r>
            <a:r>
              <a:rPr lang="en-US" altLang="zh-CN" sz="2400" dirty="0">
                <a:solidFill>
                  <a:srgbClr val="FF0000"/>
                </a:solidFill>
              </a:rPr>
              <a:t>1.48</a:t>
            </a:r>
            <a:r>
              <a:rPr lang="zh-CN" altLang="en-US" sz="2400" dirty="0">
                <a:solidFill>
                  <a:srgbClr val="FF0000"/>
                </a:solidFill>
              </a:rPr>
              <a:t>亿</a:t>
            </a:r>
            <a:r>
              <a:rPr lang="zh-CN" altLang="en-US" dirty="0"/>
              <a:t>元。</a:t>
            </a:r>
            <a:endParaRPr lang="zh-CN" altLang="en-US" dirty="0"/>
          </a:p>
        </p:txBody>
      </p:sp>
      <p:sp>
        <p:nvSpPr>
          <p:cNvPr id="1048642" name="标题 2"/>
          <p:cNvSpPr>
            <a:spLocks noGrp="1"/>
          </p:cNvSpPr>
          <p:nvPr>
            <p:ph type="title"/>
            <p:custDataLst>
              <p:tags r:id="rId2"/>
            </p:custDataLst>
          </p:nvPr>
        </p:nvSpPr>
        <p:spPr/>
        <p:txBody>
          <a:bodyPr/>
          <a:p>
            <a:r>
              <a:rPr lang="zh-CN" altLang="en-US"/>
              <a:t>平台行业分析</a:t>
            </a:r>
            <a:endParaRPr lang="zh-CN" altLang="en-US"/>
          </a:p>
        </p:txBody>
      </p:sp>
      <p:sp>
        <p:nvSpPr>
          <p:cNvPr id="1048643" name="内容占位符 3"/>
          <p:cNvSpPr>
            <a:spLocks noGrp="1"/>
          </p:cNvSpPr>
          <p:nvPr>
            <p:ph idx="10"/>
            <p:custDataLst>
              <p:tags r:id="rId3"/>
            </p:custDataLst>
          </p:nvPr>
        </p:nvSpPr>
        <p:spPr/>
        <p:txBody>
          <a:bodyPr/>
          <a:p>
            <a:r>
              <a:rPr lang="en-US" altLang="zh-CN" dirty="0"/>
              <a:t>3</a:t>
            </a:r>
            <a:r>
              <a:rPr lang="en-US" altLang="zh-CN" dirty="0"/>
              <a:t>.</a:t>
            </a:r>
            <a:r>
              <a:rPr lang="en-US" altLang="zh-CN" dirty="0"/>
              <a:t>1</a:t>
            </a:r>
            <a:r>
              <a:rPr lang="en-US" altLang="zh-CN" dirty="0"/>
              <a:t> 3</a:t>
            </a:r>
            <a:r>
              <a:rPr lang="en-US" altLang="zh-CN" dirty="0"/>
              <a:t>8</a:t>
            </a:r>
            <a:r>
              <a:rPr lang="en-US" altLang="zh-CN" dirty="0"/>
              <a:t>0 </a:t>
            </a:r>
            <a:r>
              <a:rPr lang="zh-CN" altLang="en-US" dirty="0"/>
              <a:t>平台每月的盈利情况</a:t>
            </a:r>
            <a:endParaRPr lang="zh-CN" altLang="en-US"/>
          </a:p>
        </p:txBody>
      </p:sp>
      <p:pic>
        <p:nvPicPr>
          <p:cNvPr id="2" name="图片 1" descr="下载"/>
          <p:cNvPicPr>
            <a:picLocks noChangeAspect="1"/>
          </p:cNvPicPr>
          <p:nvPr/>
        </p:nvPicPr>
        <p:blipFill>
          <a:blip r:embed="rId4"/>
          <a:stretch>
            <a:fillRect/>
          </a:stretch>
        </p:blipFill>
        <p:spPr>
          <a:xfrm>
            <a:off x="1127125" y="2806065"/>
            <a:ext cx="9937750" cy="3893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44" name="内容占位符 1"/>
          <p:cNvSpPr>
            <a:spLocks noGrp="1"/>
          </p:cNvSpPr>
          <p:nvPr>
            <p:ph idx="1"/>
            <p:custDataLst>
              <p:tags r:id="rId1"/>
            </p:custDataLst>
          </p:nvPr>
        </p:nvSpPr>
        <p:spPr>
          <a:xfrm>
            <a:off x="346984" y="1370762"/>
            <a:ext cx="11107601" cy="4339721"/>
          </a:xfrm>
        </p:spPr>
        <p:txBody>
          <a:bodyPr/>
          <a:p>
            <a:r>
              <a:rPr lang="en-US" altLang="zh-CN" dirty="0"/>
              <a:t>380</a:t>
            </a:r>
            <a:r>
              <a:rPr lang="zh-CN" altLang="en-US" dirty="0"/>
              <a:t>平台共涉及</a:t>
            </a:r>
            <a:r>
              <a:rPr lang="en-US" altLang="zh-CN" dirty="0"/>
              <a:t>6</a:t>
            </a:r>
            <a:r>
              <a:rPr lang="zh-CN" altLang="en-US" dirty="0"/>
              <a:t>个行业，其中</a:t>
            </a:r>
            <a:r>
              <a:rPr lang="en-US" altLang="zh-CN" dirty="0"/>
              <a:t>O2O</a:t>
            </a:r>
            <a:r>
              <a:rPr lang="zh-CN" altLang="en-US" dirty="0"/>
              <a:t>金融项目起步较晚，但是一直在</a:t>
            </a:r>
            <a:r>
              <a:rPr lang="zh-CN" altLang="en-US" sz="2400" dirty="0"/>
              <a:t>盈利</a:t>
            </a:r>
            <a:r>
              <a:rPr lang="zh-CN" altLang="en-US" dirty="0"/>
              <a:t>，未出现亏损，说明该行业前   景较为良好！其余行业的母婴盈利最多，食品行业处于</a:t>
            </a:r>
            <a:r>
              <a:rPr lang="zh-CN" altLang="en-US" sz="2400" dirty="0">
                <a:solidFill>
                  <a:srgbClr val="FF0000"/>
                </a:solidFill>
              </a:rPr>
              <a:t>亏损</a:t>
            </a:r>
            <a:r>
              <a:rPr lang="zh-CN" altLang="en-US" dirty="0"/>
              <a:t>的月份较多，总盈利处于亏损状态！下图所示为各行业各季度的盈利状况。</a:t>
            </a:r>
            <a:endParaRPr lang="zh-CN" altLang="en-US" dirty="0"/>
          </a:p>
          <a:p>
            <a:endParaRPr lang="zh-CN" altLang="en-US" dirty="0"/>
          </a:p>
          <a:p>
            <a:endParaRPr lang="zh-CN" altLang="en-US" dirty="0"/>
          </a:p>
        </p:txBody>
      </p:sp>
      <p:sp>
        <p:nvSpPr>
          <p:cNvPr id="1048646" name="内容占位符 3"/>
          <p:cNvSpPr>
            <a:spLocks noGrp="1"/>
          </p:cNvSpPr>
          <p:nvPr>
            <p:ph idx="10"/>
            <p:custDataLst>
              <p:tags r:id="rId2"/>
            </p:custDataLst>
          </p:nvPr>
        </p:nvSpPr>
        <p:spPr>
          <a:xfrm>
            <a:off x="346984" y="944035"/>
            <a:ext cx="11107601" cy="426469"/>
          </a:xfrm>
        </p:spPr>
        <p:txBody>
          <a:bodyPr/>
          <a:p>
            <a:r>
              <a:rPr lang="en-US" altLang="zh-CN" dirty="0"/>
              <a:t>3.2 380 </a:t>
            </a:r>
            <a:r>
              <a:rPr lang="zh-CN" altLang="en-US" dirty="0"/>
              <a:t>平台各行业的盈利分布情况</a:t>
            </a:r>
            <a:endParaRPr lang="zh-CN" altLang="en-US" dirty="0"/>
          </a:p>
        </p:txBody>
      </p:sp>
      <p:pic>
        <p:nvPicPr>
          <p:cNvPr id="2097155" name="图片 4"/>
          <p:cNvPicPr>
            <a:picLocks noChangeAspect="1"/>
          </p:cNvPicPr>
          <p:nvPr>
            <p:custDataLst>
              <p:tags r:id="rId3"/>
            </p:custDataLst>
          </p:nvPr>
        </p:nvPicPr>
        <p:blipFill>
          <a:blip r:embed="rId4"/>
          <a:stretch>
            <a:fillRect/>
          </a:stretch>
        </p:blipFill>
        <p:spPr>
          <a:xfrm>
            <a:off x="757062" y="2906764"/>
            <a:ext cx="10677833" cy="3549445"/>
          </a:xfrm>
          <a:prstGeom prst="rect">
            <a:avLst/>
          </a:prstGeom>
        </p:spPr>
      </p:pic>
      <p:sp>
        <p:nvSpPr>
          <p:cNvPr id="1048642" name="标题 2"/>
          <p:cNvSpPr>
            <a:spLocks noGrp="1"/>
          </p:cNvSpPr>
          <p:nvPr>
            <p:ph type="title"/>
            <p:custDataLst>
              <p:tags r:id="rId5"/>
            </p:custDataLst>
          </p:nvPr>
        </p:nvSpPr>
        <p:spPr/>
        <p:txBody>
          <a:bodyPr/>
          <a:p>
            <a:r>
              <a:rPr lang="zh-CN" altLang="en-US"/>
              <a:t>平台行业分析</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47" name="内容占位符 1"/>
          <p:cNvSpPr>
            <a:spLocks noGrp="1"/>
          </p:cNvSpPr>
          <p:nvPr>
            <p:ph idx="1"/>
            <p:custDataLst>
              <p:tags r:id="rId1"/>
            </p:custDataLst>
          </p:nvPr>
        </p:nvSpPr>
        <p:spPr/>
        <p:txBody>
          <a:bodyPr/>
          <a:p>
            <a:r>
              <a:rPr lang="zh-CN" altLang="en-US" dirty="0"/>
              <a:t>平台各行业每月盈利情况可通过数据透视表</a:t>
            </a:r>
            <a:r>
              <a:rPr lang="en-US" altLang="zh-CN" dirty="0" err="1">
                <a:latin typeface="Times New Roman" panose="02020603050405020304" pitchFamily="18" charset="0"/>
              </a:rPr>
              <a:t>data.pivot_table</a:t>
            </a:r>
            <a:r>
              <a:rPr lang="en-US" altLang="zh-CN" dirty="0">
                <a:latin typeface="Times New Roman" panose="02020603050405020304" pitchFamily="18" charset="0"/>
              </a:rPr>
              <a:t>()</a:t>
            </a:r>
            <a:r>
              <a:rPr lang="zh-CN" altLang="en-US" dirty="0"/>
              <a:t>进行分析展示，预测截止月的下个月的盈利情况需要用到一个</a:t>
            </a:r>
            <a:r>
              <a:rPr lang="en-US" altLang="zh-CN" sz="2400" dirty="0" err="1">
                <a:solidFill>
                  <a:srgbClr val="FF0000"/>
                </a:solidFill>
                <a:latin typeface="Times New Roman" panose="02020603050405020304" pitchFamily="18" charset="0"/>
              </a:rPr>
              <a:t>scikit</a:t>
            </a:r>
            <a:r>
              <a:rPr lang="en-US" altLang="zh-CN" sz="2400" dirty="0">
                <a:solidFill>
                  <a:srgbClr val="FF0000"/>
                </a:solidFill>
                <a:latin typeface="Times New Roman" panose="02020603050405020304" pitchFamily="18" charset="0"/>
              </a:rPr>
              <a:t>-learn</a:t>
            </a:r>
            <a:r>
              <a:rPr lang="zh-CN" altLang="en-US" dirty="0"/>
              <a:t>的第三方库进行线性回归分析。</a:t>
            </a:r>
            <a:endParaRPr lang="zh-CN" altLang="en-US" dirty="0"/>
          </a:p>
          <a:p>
            <a:r>
              <a:rPr lang="zh-CN" altLang="en-US" dirty="0"/>
              <a:t>各行业每月的盈利：</a:t>
            </a:r>
            <a:endParaRPr lang="zh-CN" altLang="en-US" dirty="0"/>
          </a:p>
          <a:p>
            <a:endParaRPr lang="zh-CN" altLang="en-US" dirty="0"/>
          </a:p>
        </p:txBody>
      </p:sp>
      <p:sp>
        <p:nvSpPr>
          <p:cNvPr id="1048649" name="内容占位符 3"/>
          <p:cNvSpPr>
            <a:spLocks noGrp="1"/>
          </p:cNvSpPr>
          <p:nvPr>
            <p:ph idx="10"/>
            <p:custDataLst>
              <p:tags r:id="rId2"/>
            </p:custDataLst>
          </p:nvPr>
        </p:nvSpPr>
        <p:spPr/>
        <p:txBody>
          <a:bodyPr/>
          <a:p>
            <a:r>
              <a:rPr lang="en-US" altLang="zh-CN" dirty="0"/>
              <a:t>3.</a:t>
            </a:r>
            <a:r>
              <a:rPr lang="en-US" altLang="zh-CN" dirty="0"/>
              <a:t>3</a:t>
            </a:r>
            <a:r>
              <a:rPr lang="en-US" altLang="zh-CN" dirty="0"/>
              <a:t> </a:t>
            </a:r>
            <a:r>
              <a:rPr lang="en-US" altLang="zh-CN" dirty="0"/>
              <a:t> </a:t>
            </a:r>
            <a:r>
              <a:rPr lang="en-US" altLang="zh-CN" dirty="0"/>
              <a:t>380 </a:t>
            </a:r>
            <a:r>
              <a:rPr lang="zh-CN" altLang="en-US" dirty="0"/>
              <a:t>平台各行业每月的盈利情况以及盈利预测</a:t>
            </a:r>
            <a:endParaRPr lang="zh-CN" altLang="en-US"/>
          </a:p>
        </p:txBody>
      </p:sp>
      <p:sp>
        <p:nvSpPr>
          <p:cNvPr id="1048642" name="标题 2"/>
          <p:cNvSpPr>
            <a:spLocks noGrp="1"/>
          </p:cNvSpPr>
          <p:nvPr>
            <p:ph type="title"/>
            <p:custDataLst>
              <p:tags r:id="rId3"/>
            </p:custDataLst>
          </p:nvPr>
        </p:nvSpPr>
        <p:spPr/>
        <p:txBody>
          <a:bodyPr/>
          <a:p>
            <a:r>
              <a:rPr lang="zh-CN" altLang="en-US"/>
              <a:t>平台行业分析</a:t>
            </a:r>
            <a:endParaRPr lang="zh-CN" altLang="en-US"/>
          </a:p>
        </p:txBody>
      </p:sp>
      <p:graphicFrame>
        <p:nvGraphicFramePr>
          <p:cNvPr id="5" name="表格 4"/>
          <p:cNvGraphicFramePr/>
          <p:nvPr>
            <p:custDataLst>
              <p:tags r:id="rId4"/>
            </p:custDataLst>
          </p:nvPr>
        </p:nvGraphicFramePr>
        <p:xfrm>
          <a:off x="1311275" y="3310255"/>
          <a:ext cx="9347200" cy="2712720"/>
        </p:xfrm>
        <a:graphic>
          <a:graphicData uri="http://schemas.openxmlformats.org/drawingml/2006/table">
            <a:tbl>
              <a:tblPr firstRow="1" bandRow="1">
                <a:tableStyleId>{5C22544A-7EE6-4342-B048-85BDC9FD1C3A}</a:tableStyleId>
              </a:tblPr>
              <a:tblGrid>
                <a:gridCol w="965200"/>
                <a:gridCol w="1346200"/>
                <a:gridCol w="1346200"/>
                <a:gridCol w="1422400"/>
                <a:gridCol w="1422400"/>
                <a:gridCol w="1422400"/>
                <a:gridCol w="1422400"/>
              </a:tblGrid>
              <a:tr h="226060">
                <a:tc>
                  <a:txBody>
                    <a:bodyPr/>
                    <a:p>
                      <a:pPr indent="0" algn="ctr">
                        <a:buNone/>
                      </a:pPr>
                      <a:r>
                        <a:rPr lang="zh-CN" sz="1100" b="0">
                          <a:solidFill>
                            <a:srgbClr val="FFFFFF"/>
                          </a:solidFill>
                          <a:latin typeface="Arial" panose="020B0604020202020204" pitchFamily="34" charset="0"/>
                          <a:ea typeface="宋体" panose="02010600030101010101" pitchFamily="2" charset="-122"/>
                        </a:rPr>
                        <a:t>日期</a:t>
                      </a:r>
                      <a:endParaRPr lang="zh-CN" altLang="en-US" sz="1100" b="0">
                        <a:solidFill>
                          <a:srgbClr val="FFFFFF"/>
                        </a:solidFill>
                        <a:latin typeface="Arial" panose="020B0604020202020204" pitchFamily="34" charset="0"/>
                        <a:ea typeface="宋体" panose="02010600030101010101" pitchFamily="2" charset="-122"/>
                      </a:endParaRPr>
                    </a:p>
                  </a:txBody>
                  <a:tcPr marL="12700" marR="12700" marT="12700" vert="horz" anchor="ctr">
                    <a:lnL>
                      <a:noFill/>
                    </a:lnL>
                    <a:lnR>
                      <a:noFill/>
                    </a:lnR>
                    <a:lnT>
                      <a:noFill/>
                    </a:lnT>
                    <a:lnB>
                      <a:noFill/>
                    </a:lnB>
                    <a:lnTlToBr>
                      <a:noFill/>
                    </a:lnTlToBr>
                    <a:lnBlToTr>
                      <a:noFill/>
                    </a:lnBlToTr>
                    <a:solidFill>
                      <a:srgbClr val="595959"/>
                    </a:solidFill>
                  </a:tcPr>
                </a:tc>
                <a:tc>
                  <a:txBody>
                    <a:bodyPr/>
                    <a:p>
                      <a:pPr indent="0" algn="ctr">
                        <a:buNone/>
                      </a:pPr>
                      <a:r>
                        <a:rPr lang="zh-CN" sz="1100" b="0">
                          <a:solidFill>
                            <a:srgbClr val="FFFFFF"/>
                          </a:solidFill>
                          <a:latin typeface="Arial" panose="020B0604020202020204" pitchFamily="34" charset="0"/>
                          <a:ea typeface="宋体" panose="02010600030101010101" pitchFamily="2" charset="-122"/>
                        </a:rPr>
                        <a:t>O2O金融项目</a:t>
                      </a:r>
                      <a:endParaRPr lang="zh-CN" altLang="en-US" sz="1100" b="0">
                        <a:solidFill>
                          <a:srgbClr val="FFFFFF"/>
                        </a:solidFill>
                        <a:latin typeface="Arial" panose="020B0604020202020204" pitchFamily="34" charset="0"/>
                        <a:ea typeface="宋体" panose="02010600030101010101" pitchFamily="2" charset="-122"/>
                      </a:endParaRPr>
                    </a:p>
                  </a:txBody>
                  <a:tcPr marL="12700" marR="12700" marT="12700" vert="horz" anchor="ctr">
                    <a:lnL>
                      <a:noFill/>
                    </a:lnL>
                    <a:lnR>
                      <a:noFill/>
                    </a:lnR>
                    <a:lnT>
                      <a:noFill/>
                    </a:lnT>
                    <a:lnB>
                      <a:noFill/>
                    </a:lnB>
                    <a:lnTlToBr>
                      <a:noFill/>
                    </a:lnTlToBr>
                    <a:lnBlToTr>
                      <a:noFill/>
                    </a:lnBlToTr>
                    <a:solidFill>
                      <a:srgbClr val="03A9F5"/>
                    </a:solidFill>
                  </a:tcPr>
                </a:tc>
                <a:tc>
                  <a:txBody>
                    <a:bodyPr/>
                    <a:p>
                      <a:pPr indent="0" algn="ctr">
                        <a:buNone/>
                      </a:pPr>
                      <a:r>
                        <a:rPr lang="zh-CN" sz="1100" b="0">
                          <a:solidFill>
                            <a:srgbClr val="FFFFFF"/>
                          </a:solidFill>
                          <a:latin typeface="Arial" panose="020B0604020202020204" pitchFamily="34" charset="0"/>
                          <a:ea typeface="宋体" panose="02010600030101010101" pitchFamily="2" charset="-122"/>
                        </a:rPr>
                        <a:t>家电</a:t>
                      </a:r>
                      <a:endParaRPr lang="zh-CN" altLang="en-US" sz="1100" b="0">
                        <a:solidFill>
                          <a:srgbClr val="FFFFFF"/>
                        </a:solidFill>
                        <a:latin typeface="Arial" panose="020B0604020202020204" pitchFamily="34" charset="0"/>
                        <a:ea typeface="宋体" panose="02010600030101010101" pitchFamily="2" charset="-122"/>
                      </a:endParaRPr>
                    </a:p>
                  </a:txBody>
                  <a:tcPr marL="12700" marR="12700" marT="12700" vert="horz" anchor="ctr">
                    <a:lnL>
                      <a:noFill/>
                    </a:lnL>
                    <a:lnR>
                      <a:noFill/>
                    </a:lnR>
                    <a:lnT>
                      <a:noFill/>
                    </a:lnT>
                    <a:lnB>
                      <a:noFill/>
                    </a:lnB>
                    <a:lnTlToBr>
                      <a:noFill/>
                    </a:lnTlToBr>
                    <a:lnBlToTr>
                      <a:noFill/>
                    </a:lnBlToTr>
                    <a:solidFill>
                      <a:srgbClr val="00BCD5"/>
                    </a:solidFill>
                  </a:tcPr>
                </a:tc>
                <a:tc>
                  <a:txBody>
                    <a:bodyPr/>
                    <a:p>
                      <a:pPr indent="0" algn="ctr">
                        <a:buNone/>
                      </a:pPr>
                      <a:r>
                        <a:rPr lang="zh-CN" sz="1100" b="0">
                          <a:solidFill>
                            <a:srgbClr val="FFFFFF"/>
                          </a:solidFill>
                          <a:latin typeface="Arial" panose="020B0604020202020204" pitchFamily="34" charset="0"/>
                          <a:ea typeface="宋体" panose="02010600030101010101" pitchFamily="2" charset="-122"/>
                        </a:rPr>
                        <a:t>日化</a:t>
                      </a:r>
                      <a:endParaRPr lang="zh-CN" altLang="en-US" sz="1100" b="0">
                        <a:solidFill>
                          <a:srgbClr val="FFFFFF"/>
                        </a:solidFill>
                        <a:latin typeface="Arial" panose="020B0604020202020204" pitchFamily="34" charset="0"/>
                        <a:ea typeface="宋体" panose="02010600030101010101" pitchFamily="2" charset="-122"/>
                      </a:endParaRPr>
                    </a:p>
                  </a:txBody>
                  <a:tcPr marL="12700" marR="12700" marT="12700" vert="horz" anchor="ctr">
                    <a:lnL>
                      <a:noFill/>
                    </a:lnL>
                    <a:lnR>
                      <a:noFill/>
                    </a:lnR>
                    <a:lnT>
                      <a:noFill/>
                    </a:lnT>
                    <a:lnB>
                      <a:noFill/>
                    </a:lnB>
                    <a:lnTlToBr>
                      <a:noFill/>
                    </a:lnTlToBr>
                    <a:lnBlToTr>
                      <a:noFill/>
                    </a:lnBlToTr>
                    <a:solidFill>
                      <a:srgbClr val="009788"/>
                    </a:solidFill>
                  </a:tcPr>
                </a:tc>
                <a:tc>
                  <a:txBody>
                    <a:bodyPr/>
                    <a:p>
                      <a:pPr indent="0" algn="ctr">
                        <a:buNone/>
                      </a:pPr>
                      <a:r>
                        <a:rPr lang="zh-CN" sz="1100" b="0">
                          <a:solidFill>
                            <a:srgbClr val="FFFFFF"/>
                          </a:solidFill>
                          <a:latin typeface="Arial" panose="020B0604020202020204" pitchFamily="34" charset="0"/>
                          <a:ea typeface="宋体" panose="02010600030101010101" pitchFamily="2" charset="-122"/>
                        </a:rPr>
                        <a:t>母婴</a:t>
                      </a:r>
                      <a:endParaRPr lang="zh-CN" altLang="en-US" sz="1100" b="0">
                        <a:solidFill>
                          <a:srgbClr val="FFFFFF"/>
                        </a:solidFill>
                        <a:latin typeface="Arial" panose="020B0604020202020204" pitchFamily="34" charset="0"/>
                        <a:ea typeface="宋体" panose="02010600030101010101" pitchFamily="2" charset="-122"/>
                      </a:endParaRPr>
                    </a:p>
                  </a:txBody>
                  <a:tcPr marL="12700" marR="12700" marT="12700" vert="horz" anchor="ctr">
                    <a:lnL>
                      <a:noFill/>
                    </a:lnL>
                    <a:lnR>
                      <a:noFill/>
                    </a:lnR>
                    <a:lnT>
                      <a:noFill/>
                    </a:lnT>
                    <a:lnB>
                      <a:noFill/>
                    </a:lnB>
                    <a:lnTlToBr>
                      <a:noFill/>
                    </a:lnTlToBr>
                    <a:lnBlToTr>
                      <a:noFill/>
                    </a:lnBlToTr>
                    <a:solidFill>
                      <a:srgbClr val="4CB050"/>
                    </a:solidFill>
                  </a:tcPr>
                </a:tc>
                <a:tc>
                  <a:txBody>
                    <a:bodyPr/>
                    <a:p>
                      <a:pPr indent="0" algn="ctr">
                        <a:buNone/>
                      </a:pPr>
                      <a:r>
                        <a:rPr lang="zh-CN" sz="1100" b="0">
                          <a:solidFill>
                            <a:srgbClr val="FFFFFF"/>
                          </a:solidFill>
                          <a:latin typeface="Arial" panose="020B0604020202020204" pitchFamily="34" charset="0"/>
                          <a:ea typeface="宋体" panose="02010600030101010101" pitchFamily="2" charset="-122"/>
                        </a:rPr>
                        <a:t>酒饮</a:t>
                      </a:r>
                      <a:endParaRPr lang="zh-CN" altLang="en-US" sz="1100" b="0">
                        <a:solidFill>
                          <a:srgbClr val="FFFFFF"/>
                        </a:solidFill>
                        <a:latin typeface="Arial" panose="020B0604020202020204" pitchFamily="34" charset="0"/>
                        <a:ea typeface="宋体" panose="02010600030101010101" pitchFamily="2" charset="-122"/>
                      </a:endParaRPr>
                    </a:p>
                  </a:txBody>
                  <a:tcPr marL="12700" marR="12700" marT="12700" vert="horz" anchor="ctr">
                    <a:lnL>
                      <a:noFill/>
                    </a:lnL>
                    <a:lnR>
                      <a:noFill/>
                    </a:lnR>
                    <a:lnT>
                      <a:noFill/>
                    </a:lnT>
                    <a:lnB>
                      <a:noFill/>
                    </a:lnB>
                    <a:lnTlToBr>
                      <a:noFill/>
                    </a:lnTlToBr>
                    <a:lnBlToTr>
                      <a:noFill/>
                    </a:lnBlToTr>
                    <a:solidFill>
                      <a:srgbClr val="8CC34B"/>
                    </a:solidFill>
                  </a:tcPr>
                </a:tc>
                <a:tc>
                  <a:txBody>
                    <a:bodyPr/>
                    <a:p>
                      <a:pPr indent="0" algn="ctr">
                        <a:buNone/>
                      </a:pPr>
                      <a:r>
                        <a:rPr lang="zh-CN" sz="1100" b="0">
                          <a:solidFill>
                            <a:srgbClr val="FFFFFF"/>
                          </a:solidFill>
                          <a:latin typeface="Arial" panose="020B0604020202020204" pitchFamily="34" charset="0"/>
                          <a:ea typeface="宋体" panose="02010600030101010101" pitchFamily="2" charset="-122"/>
                        </a:rPr>
                        <a:t>食品</a:t>
                      </a:r>
                      <a:endParaRPr lang="zh-CN" altLang="en-US" sz="1100" b="0">
                        <a:solidFill>
                          <a:srgbClr val="FFFFFF"/>
                        </a:solidFill>
                        <a:latin typeface="Arial" panose="020B0604020202020204" pitchFamily="34" charset="0"/>
                        <a:ea typeface="宋体" panose="02010600030101010101" pitchFamily="2" charset="-122"/>
                      </a:endParaRPr>
                    </a:p>
                  </a:txBody>
                  <a:tcPr marL="12700" marR="12700" marT="12700" vert="horz" anchor="ctr">
                    <a:lnL>
                      <a:noFill/>
                    </a:lnL>
                    <a:lnR>
                      <a:noFill/>
                    </a:lnR>
                    <a:lnT>
                      <a:noFill/>
                    </a:lnT>
                    <a:lnB>
                      <a:noFill/>
                    </a:lnB>
                    <a:lnTlToBr>
                      <a:noFill/>
                    </a:lnTlToBr>
                    <a:lnBlToTr>
                      <a:noFill/>
                    </a:lnBlToTr>
                    <a:solidFill>
                      <a:srgbClr val="CDDC39"/>
                    </a:solidFill>
                  </a:tcPr>
                </a:tc>
              </a:tr>
              <a:tr h="177800">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January-14</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￥2,347,938.862</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￥-331,200.658</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￥5,276,012.873</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￥10,860,626.690</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a:noFill/>
                    </a:lnR>
                    <a:lnT>
                      <a:noFill/>
                    </a:lnT>
                    <a:lnB>
                      <a:noFill/>
                    </a:lnB>
                    <a:lnTlToBr>
                      <a:noFill/>
                    </a:lnTlToBr>
                    <a:lnBlToTr>
                      <a:noFill/>
                    </a:lnBlToTr>
                    <a:solidFill>
                      <a:srgbClr val="FFFFFF"/>
                    </a:solidFill>
                  </a:tcPr>
                </a:tc>
              </a:tr>
              <a:tr h="177800">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February-14</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￥-1,312,969.373</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￥-2,517,470.589</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￥-439,186.526</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￥-6,499,420.668</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a:noFill/>
                    </a:lnR>
                    <a:lnT>
                      <a:noFill/>
                    </a:lnT>
                    <a:lnB>
                      <a:noFill/>
                    </a:lnB>
                    <a:lnTlToBr>
                      <a:noFill/>
                    </a:lnTlToBr>
                    <a:lnBlToTr>
                      <a:noFill/>
                    </a:lnBlToTr>
                    <a:solidFill>
                      <a:srgbClr val="F2F2F2"/>
                    </a:solidFill>
                  </a:tcPr>
                </a:tc>
              </a:tr>
              <a:tr h="177800">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March-14</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￥-336,420.186</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￥2,245,077.457</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￥-1,987,620.530</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￥-6,291,475.298</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a:noFill/>
                    </a:lnR>
                    <a:lnT>
                      <a:noFill/>
                    </a:lnT>
                    <a:lnB>
                      <a:noFill/>
                    </a:lnB>
                    <a:lnTlToBr>
                      <a:noFill/>
                    </a:lnTlToBr>
                    <a:lnBlToTr>
                      <a:noFill/>
                    </a:lnBlToTr>
                    <a:solidFill>
                      <a:srgbClr val="FFFFFF"/>
                    </a:solidFill>
                  </a:tcPr>
                </a:tc>
              </a:tr>
              <a:tr h="185420">
                <a:tc>
                  <a:txBody>
                    <a:bodyPr/>
                    <a:p>
                      <a:pPr indent="0" algn="ctr">
                        <a:buNone/>
                      </a:pPr>
                      <a:r>
                        <a:rPr lang="en-US" altLang="zh-CN" sz="1100" b="0">
                          <a:solidFill>
                            <a:srgbClr val="404040"/>
                          </a:solidFill>
                          <a:latin typeface="Times New Roman" panose="02020603050405020304" pitchFamily="18" charset="0"/>
                          <a:cs typeface="Times New Roman" panose="02020603050405020304" pitchFamily="18" charset="0"/>
                        </a:rPr>
                        <a:t>...</a:t>
                      </a:r>
                      <a:endParaRPr lang="en-US" altLang="zh-CN"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altLang="en-US" sz="1100" b="0">
                          <a:solidFill>
                            <a:srgbClr val="404040"/>
                          </a:solidFill>
                          <a:latin typeface="Times New Roman" panose="02020603050405020304" pitchFamily="18" charset="0"/>
                          <a:cs typeface="Times New Roman" panose="02020603050405020304" pitchFamily="18" charset="0"/>
                        </a:rPr>
                        <a:t>...</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altLang="en-US" sz="1100" b="0">
                          <a:solidFill>
                            <a:srgbClr val="404040"/>
                          </a:solidFill>
                          <a:latin typeface="Times New Roman" panose="02020603050405020304" pitchFamily="18" charset="0"/>
                          <a:cs typeface="Times New Roman" panose="02020603050405020304" pitchFamily="18" charset="0"/>
                        </a:rPr>
                        <a:t>...</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altLang="en-US" sz="1100" b="0">
                          <a:solidFill>
                            <a:srgbClr val="404040"/>
                          </a:solidFill>
                          <a:latin typeface="Times New Roman" panose="02020603050405020304" pitchFamily="18" charset="0"/>
                          <a:cs typeface="Times New Roman" panose="02020603050405020304" pitchFamily="18" charset="0"/>
                        </a:rPr>
                        <a:t>...</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altLang="en-US" sz="1100" b="0">
                          <a:solidFill>
                            <a:srgbClr val="404040"/>
                          </a:solidFill>
                          <a:latin typeface="Times New Roman" panose="02020603050405020304" pitchFamily="18" charset="0"/>
                          <a:cs typeface="Times New Roman" panose="02020603050405020304" pitchFamily="18" charset="0"/>
                        </a:rPr>
                        <a:t>...</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altLang="en-US" sz="1100" b="0">
                          <a:solidFill>
                            <a:srgbClr val="404040"/>
                          </a:solidFill>
                          <a:latin typeface="Times New Roman" panose="02020603050405020304" pitchFamily="18" charset="0"/>
                          <a:cs typeface="Times New Roman" panose="02020603050405020304" pitchFamily="18" charset="0"/>
                        </a:rPr>
                        <a:t>...</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altLang="en-US" sz="1100" b="0">
                          <a:solidFill>
                            <a:srgbClr val="404040"/>
                          </a:solidFill>
                          <a:latin typeface="Times New Roman" panose="02020603050405020304" pitchFamily="18" charset="0"/>
                          <a:cs typeface="Times New Roman" panose="02020603050405020304" pitchFamily="18" charset="0"/>
                        </a:rPr>
                        <a:t>...</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a:noFill/>
                    </a:lnR>
                    <a:lnT>
                      <a:noFill/>
                    </a:lnT>
                    <a:lnB>
                      <a:noFill/>
                    </a:lnB>
                    <a:lnTlToBr>
                      <a:noFill/>
                    </a:lnTlToBr>
                    <a:lnBlToTr>
                      <a:noFill/>
                    </a:lnBlToTr>
                    <a:solidFill>
                      <a:srgbClr val="F2F2F2"/>
                    </a:solidFill>
                  </a:tcPr>
                </a:tc>
              </a:tr>
              <a:tr h="177800">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June-15</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￥2,078,150.121</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￥863,111.321</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￥4,010,005.131</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￥-594,549.147</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￥5,306,703.407</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a:noFill/>
                    </a:lnR>
                    <a:lnT>
                      <a:noFill/>
                    </a:lnT>
                    <a:lnB>
                      <a:noFill/>
                    </a:lnB>
                    <a:lnTlToBr>
                      <a:noFill/>
                    </a:lnTlToBr>
                    <a:lnBlToTr>
                      <a:noFill/>
                    </a:lnBlToTr>
                    <a:solidFill>
                      <a:srgbClr val="FFFFFF"/>
                    </a:solidFill>
                  </a:tcPr>
                </a:tc>
              </a:tr>
              <a:tr h="177800">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July-15</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￥2,132,951.105</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￥364,407.648</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￥-2,198,851.682</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￥2,561,734.141</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￥-1,855,324.545</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￥-9,736,883.407</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a:noFill/>
                    </a:lnR>
                    <a:lnT>
                      <a:noFill/>
                    </a:lnT>
                    <a:lnB>
                      <a:noFill/>
                    </a:lnB>
                    <a:lnTlToBr>
                      <a:noFill/>
                    </a:lnTlToBr>
                    <a:lnBlToTr>
                      <a:noFill/>
                    </a:lnBlToTr>
                    <a:solidFill>
                      <a:srgbClr val="F2F2F2"/>
                    </a:solidFill>
                  </a:tcPr>
                </a:tc>
              </a:tr>
              <a:tr h="177800">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August-15</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￥2,028,796.912</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￥956,337.463</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￥-864,390.302</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￥5,978,799.454</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￥-3,069,843.835</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￥1,703,255.609</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a:noFill/>
                    </a:lnR>
                    <a:lnT>
                      <a:noFill/>
                    </a:lnT>
                    <a:lnB>
                      <a:noFill/>
                    </a:lnB>
                    <a:lnTlToBr>
                      <a:noFill/>
                    </a:lnTlToBr>
                    <a:lnBlToTr>
                      <a:noFill/>
                    </a:lnBlToTr>
                    <a:solidFill>
                      <a:srgbClr val="FFFFFF"/>
                    </a:solidFill>
                  </a:tcPr>
                </a:tc>
              </a:tr>
              <a:tr h="177800">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September-15</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￥1,465,754.865</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￥821,975.878</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￥2,633,556.688</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￥8,555,917.092</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￥2,265,934.806</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￥2,873,479.995</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a:noFill/>
                    </a:lnR>
                    <a:lnT>
                      <a:noFill/>
                    </a:lnT>
                    <a:lnB>
                      <a:noFill/>
                    </a:lnB>
                    <a:lnTlToBr>
                      <a:noFill/>
                    </a:lnTlToBr>
                    <a:lnBlToTr>
                      <a:noFill/>
                    </a:lnBlToTr>
                    <a:solidFill>
                      <a:srgbClr val="F2F2F2"/>
                    </a:solidFill>
                  </a:tcPr>
                </a:tc>
              </a:tr>
              <a:tr h="177800">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October-15</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￥4,845,004.553</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￥1,110,205.128</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￥1,367,766.629</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￥4,589,569.425</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￥4,032,012.304</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￥-4,349,404.174</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a:noFill/>
                    </a:lnR>
                    <a:lnT>
                      <a:noFill/>
                    </a:lnT>
                    <a:lnB>
                      <a:noFill/>
                    </a:lnB>
                    <a:lnTlToBr>
                      <a:noFill/>
                    </a:lnTlToBr>
                    <a:lnBlToTr>
                      <a:noFill/>
                    </a:lnBlToTr>
                    <a:solidFill>
                      <a:srgbClr val="FFFFFF"/>
                    </a:solidFill>
                  </a:tcPr>
                </a:tc>
              </a:tr>
              <a:tr h="177800">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November-15</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￥1,227,719.287</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￥152,099.426</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￥-2,943,001.068</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￥7,871,142.971</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￥2,115,877.681</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￥-1,856,436.691</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a:noFill/>
                    </a:lnR>
                    <a:lnT>
                      <a:noFill/>
                    </a:lnT>
                    <a:lnB>
                      <a:noFill/>
                    </a:lnB>
                    <a:lnTlToBr>
                      <a:noFill/>
                    </a:lnTlToBr>
                    <a:lnBlToTr>
                      <a:noFill/>
                    </a:lnBlToTr>
                    <a:solidFill>
                      <a:srgbClr val="F2F2F2"/>
                    </a:solidFill>
                  </a:tcPr>
                </a:tc>
              </a:tr>
              <a:tr h="177800">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December-15</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￥1,766,222.245</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12700">
                      <a:solidFill>
                        <a:srgbClr val="D9D9D9"/>
                      </a:solidFill>
                      <a:prstDash val="solid"/>
                    </a:lnL>
                    <a:lnR w="635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￥6,415,016.261</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￥11,376,345.240</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￥8,580,355.727</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￥19,644,582.890</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w="635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buNone/>
                      </a:pPr>
                      <a:r>
                        <a:rPr lang="en-US" sz="1100" b="0">
                          <a:solidFill>
                            <a:srgbClr val="404040"/>
                          </a:solidFill>
                          <a:latin typeface="Times New Roman" panose="02020603050405020304" pitchFamily="18" charset="0"/>
                          <a:cs typeface="Times New Roman" panose="02020603050405020304" pitchFamily="18" charset="0"/>
                        </a:rPr>
                        <a:t> </a:t>
                      </a:r>
                      <a:r>
                        <a:rPr lang="zh-CN" sz="1100" b="0">
                          <a:solidFill>
                            <a:srgbClr val="404040"/>
                          </a:solidFill>
                          <a:latin typeface="Times New Roman" panose="02020603050405020304" pitchFamily="18" charset="0"/>
                          <a:ea typeface="宋体" panose="02010600030101010101" pitchFamily="2" charset="-122"/>
                          <a:cs typeface="Times New Roman" panose="02020603050405020304" pitchFamily="18" charset="0"/>
                        </a:rPr>
                        <a:t>￥-5,773,487.785</a:t>
                      </a:r>
                      <a:r>
                        <a:rPr lang="en-US" sz="1100" b="0">
                          <a:solidFill>
                            <a:srgbClr val="404040"/>
                          </a:solidFill>
                          <a:latin typeface="Times New Roman" panose="02020603050405020304" pitchFamily="18" charset="0"/>
                          <a:cs typeface="Times New Roman" panose="02020603050405020304" pitchFamily="18" charset="0"/>
                        </a:rPr>
                        <a:t> </a:t>
                      </a:r>
                      <a:endParaRPr lang="en-US" altLang="en-US" sz="1100" b="0">
                        <a:solidFill>
                          <a:srgbClr val="404040"/>
                        </a:solidFill>
                        <a:latin typeface="Times New Roman" panose="02020603050405020304" pitchFamily="18" charset="0"/>
                        <a:cs typeface="Times New Roman" panose="02020603050405020304" pitchFamily="18" charset="0"/>
                      </a:endParaRPr>
                    </a:p>
                  </a:txBody>
                  <a:tcPr marL="12700" marR="12700" marT="12700" vert="horz" anchor="ctr">
                    <a:lnL w="635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spTree>
  </p:cSld>
  <p:clrMapOvr>
    <a:masterClrMapping/>
  </p:clrMapOvr>
</p:sld>
</file>

<file path=ppt/tags/tag1.xml><?xml version="1.0" encoding="utf-8"?>
<p:tagLst xmlns:p="http://schemas.openxmlformats.org/presentationml/2006/main">
  <p:tag name="KSO_WM_FULL_TEXT_BEAUTIFY_COPY_ID" val="1048587"/>
</p:tagLst>
</file>

<file path=ppt/tags/tag10.xml><?xml version="1.0" encoding="utf-8"?>
<p:tagLst xmlns:p="http://schemas.openxmlformats.org/presentationml/2006/main">
  <p:tag name="KSO_WM_FULL_TEXT_BEAUTIFY_COPY_ID" val="1048600"/>
</p:tagLst>
</file>

<file path=ppt/tags/tag11.xml><?xml version="1.0" encoding="utf-8"?>
<p:tagLst xmlns:p="http://schemas.openxmlformats.org/presentationml/2006/main">
  <p:tag name="KSO_WM_FULL_TEXT_BEAUTIFY_COPY_ID" val="1048601"/>
</p:tagLst>
</file>

<file path=ppt/tags/tag12.xml><?xml version="1.0" encoding="utf-8"?>
<p:tagLst xmlns:p="http://schemas.openxmlformats.org/presentationml/2006/main">
  <p:tag name="KSO_WM_FULL_TEXT_BEAUTIFY_COPY_ID" val="1048602"/>
</p:tagLst>
</file>

<file path=ppt/tags/tag13.xml><?xml version="1.0" encoding="utf-8"?>
<p:tagLst xmlns:p="http://schemas.openxmlformats.org/presentationml/2006/main">
  <p:tag name="KSO_WM_FULL_TEXT_BEAUTIFY_COPY_ID" val="1048609"/>
</p:tagLst>
</file>

<file path=ppt/tags/tag14.xml><?xml version="1.0" encoding="utf-8"?>
<p:tagLst xmlns:p="http://schemas.openxmlformats.org/presentationml/2006/main">
  <p:tag name="KSO_WM_FULL_TEXT_BEAUTIFY_COPY_ID" val="1048610"/>
</p:tagLst>
</file>

<file path=ppt/tags/tag15.xml><?xml version="1.0" encoding="utf-8"?>
<p:tagLst xmlns:p="http://schemas.openxmlformats.org/presentationml/2006/main">
  <p:tag name="KSO_WM_FULL_TEXT_BEAUTIFY_COPY_ID" val="1048611"/>
</p:tagLst>
</file>

<file path=ppt/tags/tag16.xml><?xml version="1.0" encoding="utf-8"?>
<p:tagLst xmlns:p="http://schemas.openxmlformats.org/presentationml/2006/main">
  <p:tag name="KSO_WM_FULL_TEXT_BEAUTIFY_COPY_ID" val="1048614"/>
</p:tagLst>
</file>

<file path=ppt/tags/tag17.xml><?xml version="1.0" encoding="utf-8"?>
<p:tagLst xmlns:p="http://schemas.openxmlformats.org/presentationml/2006/main">
  <p:tag name="KSO_WM_FULL_TEXT_BEAUTIFY_COPY_ID" val="1048612"/>
</p:tagLst>
</file>

<file path=ppt/tags/tag18.xml><?xml version="1.0" encoding="utf-8"?>
<p:tagLst xmlns:p="http://schemas.openxmlformats.org/presentationml/2006/main">
  <p:tag name="KSO_WM_FULL_TEXT_BEAUTIFY_COPY_ID" val="3145733"/>
</p:tagLst>
</file>

<file path=ppt/tags/tag19.xml><?xml version="1.0" encoding="utf-8"?>
<p:tagLst xmlns:p="http://schemas.openxmlformats.org/presentationml/2006/main">
  <p:tag name="KSO_WM_FULL_TEXT_BEAUTIFY_COPY_ID" val="1048615"/>
</p:tagLst>
</file>

<file path=ppt/tags/tag2.xml><?xml version="1.0" encoding="utf-8"?>
<p:tagLst xmlns:p="http://schemas.openxmlformats.org/presentationml/2006/main">
  <p:tag name="KSO_WM_FULL_TEXT_BEAUTIFY_COPY_ID" val="3145730"/>
</p:tagLst>
</file>

<file path=ppt/tags/tag20.xml><?xml version="1.0" encoding="utf-8"?>
<p:tagLst xmlns:p="http://schemas.openxmlformats.org/presentationml/2006/main">
  <p:tag name="KSO_WM_FULL_TEXT_BEAUTIFY_COPY_ID" val="1048616"/>
</p:tagLst>
</file>

<file path=ppt/tags/tag21.xml><?xml version="1.0" encoding="utf-8"?>
<p:tagLst xmlns:p="http://schemas.openxmlformats.org/presentationml/2006/main">
  <p:tag name="KSO_WM_FULL_TEXT_BEAUTIFY_COPY_ID" val="1048617"/>
</p:tagLst>
</file>

<file path=ppt/tags/tag22.xml><?xml version="1.0" encoding="utf-8"?>
<p:tagLst xmlns:p="http://schemas.openxmlformats.org/presentationml/2006/main">
  <p:tag name="KSO_WM_FULL_TEXT_BEAUTIFY_COPY_ID" val="1048618"/>
</p:tagLst>
</file>

<file path=ppt/tags/tag23.xml><?xml version="1.0" encoding="utf-8"?>
<p:tagLst xmlns:p="http://schemas.openxmlformats.org/presentationml/2006/main">
  <p:tag name="KSO_WM_FULL_TEXT_BEAUTIFY_COPY_ID" val="1048619"/>
</p:tagLst>
</file>

<file path=ppt/tags/tag24.xml><?xml version="1.0" encoding="utf-8"?>
<p:tagLst xmlns:p="http://schemas.openxmlformats.org/presentationml/2006/main">
  <p:tag name="KSO_WM_FULL_TEXT_BEAUTIFY_COPY_ID" val="1048620"/>
</p:tagLst>
</file>

<file path=ppt/tags/tag25.xml><?xml version="1.0" encoding="utf-8"?>
<p:tagLst xmlns:p="http://schemas.openxmlformats.org/presentationml/2006/main">
  <p:tag name="KSO_WM_FULL_TEXT_BEAUTIFY_COPY_ID" val="1048621"/>
</p:tagLst>
</file>

<file path=ppt/tags/tag26.xml><?xml version="1.0" encoding="utf-8"?>
<p:tagLst xmlns:p="http://schemas.openxmlformats.org/presentationml/2006/main">
  <p:tag name="KSO_WM_FULL_TEXT_BEAUTIFY_COPY_ID" val="1048622"/>
</p:tagLst>
</file>

<file path=ppt/tags/tag27.xml><?xml version="1.0" encoding="utf-8"?>
<p:tagLst xmlns:p="http://schemas.openxmlformats.org/presentationml/2006/main">
  <p:tag name="KSO_WM_FULL_TEXT_BEAUTIFY_COPY_ID" val="1048623"/>
</p:tagLst>
</file>

<file path=ppt/tags/tag28.xml><?xml version="1.0" encoding="utf-8"?>
<p:tagLst xmlns:p="http://schemas.openxmlformats.org/presentationml/2006/main">
  <p:tag name="KSO_WM_FULL_TEXT_BEAUTIFY_COPY_ID" val="1048624"/>
</p:tagLst>
</file>

<file path=ppt/tags/tag29.xml><?xml version="1.0" encoding="utf-8"?>
<p:tagLst xmlns:p="http://schemas.openxmlformats.org/presentationml/2006/main">
  <p:tag name="KSO_WM_FULL_TEXT_BEAUTIFY_COPY_ID" val="1048625"/>
</p:tagLst>
</file>

<file path=ppt/tags/tag3.xml><?xml version="1.0" encoding="utf-8"?>
<p:tagLst xmlns:p="http://schemas.openxmlformats.org/presentationml/2006/main">
  <p:tag name="KSO_WM_FULL_TEXT_BEAUTIFY_COPY_ID" val="1048593"/>
</p:tagLst>
</file>

<file path=ppt/tags/tag30.xml><?xml version="1.0" encoding="utf-8"?>
<p:tagLst xmlns:p="http://schemas.openxmlformats.org/presentationml/2006/main">
  <p:tag name="KSO_WM_FULL_TEXT_BEAUTIFY_COPY_ID" val="1048610"/>
</p:tagLst>
</file>

<file path=ppt/tags/tag31.xml><?xml version="1.0" encoding="utf-8"?>
<p:tagLst xmlns:p="http://schemas.openxmlformats.org/presentationml/2006/main">
  <p:tag name="KSO_WM_FULL_TEXT_BEAUTIFY_COPY_ID" val="3145734"/>
</p:tagLst>
</file>

<file path=ppt/tags/tag32.xml><?xml version="1.0" encoding="utf-8"?>
<p:tagLst xmlns:p="http://schemas.openxmlformats.org/presentationml/2006/main">
  <p:tag name="KSO_WM_FULL_TEXT_BEAUTIFY_COPY_ID" val="1048631"/>
</p:tagLst>
</file>

<file path=ppt/tags/tag33.xml><?xml version="1.0" encoding="utf-8"?>
<p:tagLst xmlns:p="http://schemas.openxmlformats.org/presentationml/2006/main">
  <p:tag name="KSO_WM_FULL_TEXT_BEAUTIFY_COPY_ID" val="1048632"/>
</p:tagLst>
</file>

<file path=ppt/tags/tag34.xml><?xml version="1.0" encoding="utf-8"?>
<p:tagLst xmlns:p="http://schemas.openxmlformats.org/presentationml/2006/main">
  <p:tag name="KSO_WM_FULL_TEXT_BEAUTIFY_COPY_ID" val="1048633"/>
</p:tagLst>
</file>

<file path=ppt/tags/tag35.xml><?xml version="1.0" encoding="utf-8"?>
<p:tagLst xmlns:p="http://schemas.openxmlformats.org/presentationml/2006/main">
  <p:tag name="KSO_WM_FULL_TEXT_BEAUTIFY_COPY_ID" val="1048634"/>
</p:tagLst>
</file>

<file path=ppt/tags/tag36.xml><?xml version="1.0" encoding="utf-8"?>
<p:tagLst xmlns:p="http://schemas.openxmlformats.org/presentationml/2006/main">
  <p:tag name="KSO_WM_FULL_TEXT_BEAUTIFY_COPY_ID" val="1048635"/>
</p:tagLst>
</file>

<file path=ppt/tags/tag37.xml><?xml version="1.0" encoding="utf-8"?>
<p:tagLst xmlns:p="http://schemas.openxmlformats.org/presentationml/2006/main">
  <p:tag name="KSO_WM_FULL_TEXT_BEAUTIFY_COPY_ID" val="1048636"/>
</p:tagLst>
</file>

<file path=ppt/tags/tag38.xml><?xml version="1.0" encoding="utf-8"?>
<p:tagLst xmlns:p="http://schemas.openxmlformats.org/presentationml/2006/main">
  <p:tag name="KSO_WM_FULL_TEXT_BEAUTIFY_COPY_ID" val="1048637"/>
</p:tagLst>
</file>

<file path=ppt/tags/tag39.xml><?xml version="1.0" encoding="utf-8"?>
<p:tagLst xmlns:p="http://schemas.openxmlformats.org/presentationml/2006/main">
  <p:tag name="KSO_WM_FULL_TEXT_BEAUTIFY_COPY_ID" val="1048638"/>
</p:tagLst>
</file>

<file path=ppt/tags/tag4.xml><?xml version="1.0" encoding="utf-8"?>
<p:tagLst xmlns:p="http://schemas.openxmlformats.org/presentationml/2006/main">
  <p:tag name="KSO_WM_FULL_TEXT_BEAUTIFY_COPY_ID" val="1048594"/>
</p:tagLst>
</file>

<file path=ppt/tags/tag40.xml><?xml version="1.0" encoding="utf-8"?>
<p:tagLst xmlns:p="http://schemas.openxmlformats.org/presentationml/2006/main">
  <p:tag name="KSO_WM_FULL_TEXT_BEAUTIFY_COPY_ID" val="1048639"/>
</p:tagLst>
</file>

<file path=ppt/tags/tag41.xml><?xml version="1.0" encoding="utf-8"?>
<p:tagLst xmlns:p="http://schemas.openxmlformats.org/presentationml/2006/main">
  <p:tag name="KSO_WM_FULL_TEXT_BEAUTIFY_COPY_ID" val="1048640"/>
</p:tagLst>
</file>

<file path=ppt/tags/tag42.xml><?xml version="1.0" encoding="utf-8"?>
<p:tagLst xmlns:p="http://schemas.openxmlformats.org/presentationml/2006/main">
  <p:tag name="KSO_WM_FULL_TEXT_BEAUTIFY_COPY_ID" val="1048641"/>
</p:tagLst>
</file>

<file path=ppt/tags/tag43.xml><?xml version="1.0" encoding="utf-8"?>
<p:tagLst xmlns:p="http://schemas.openxmlformats.org/presentationml/2006/main">
  <p:tag name="KSO_WM_FULL_TEXT_BEAUTIFY_COPY_ID" val="1048642"/>
</p:tagLst>
</file>

<file path=ppt/tags/tag44.xml><?xml version="1.0" encoding="utf-8"?>
<p:tagLst xmlns:p="http://schemas.openxmlformats.org/presentationml/2006/main">
  <p:tag name="KSO_WM_FULL_TEXT_BEAUTIFY_COPY_ID" val="1048643"/>
</p:tagLst>
</file>

<file path=ppt/tags/tag45.xml><?xml version="1.0" encoding="utf-8"?>
<p:tagLst xmlns:p="http://schemas.openxmlformats.org/presentationml/2006/main">
  <p:tag name="KSO_WM_FULL_TEXT_BEAUTIFY_COPY_ID" val="1048644"/>
</p:tagLst>
</file>

<file path=ppt/tags/tag46.xml><?xml version="1.0" encoding="utf-8"?>
<p:tagLst xmlns:p="http://schemas.openxmlformats.org/presentationml/2006/main">
  <p:tag name="KSO_WM_FULL_TEXT_BEAUTIFY_COPY_ID" val="1048646"/>
</p:tagLst>
</file>

<file path=ppt/tags/tag47.xml><?xml version="1.0" encoding="utf-8"?>
<p:tagLst xmlns:p="http://schemas.openxmlformats.org/presentationml/2006/main">
  <p:tag name="KSO_WM_FULL_TEXT_BEAUTIFY_COPY_ID" val="2097155"/>
</p:tagLst>
</file>

<file path=ppt/tags/tag48.xml><?xml version="1.0" encoding="utf-8"?>
<p:tagLst xmlns:p="http://schemas.openxmlformats.org/presentationml/2006/main">
  <p:tag name="KSO_WM_FULL_TEXT_BEAUTIFY_COPY_ID" val="1048642"/>
</p:tagLst>
</file>

<file path=ppt/tags/tag49.xml><?xml version="1.0" encoding="utf-8"?>
<p:tagLst xmlns:p="http://schemas.openxmlformats.org/presentationml/2006/main">
  <p:tag name="KSO_WM_FULL_TEXT_BEAUTIFY_COPY_ID" val="1048647"/>
</p:tagLst>
</file>

<file path=ppt/tags/tag5.xml><?xml version="1.0" encoding="utf-8"?>
<p:tagLst xmlns:p="http://schemas.openxmlformats.org/presentationml/2006/main">
  <p:tag name="KSO_WM_FULL_TEXT_BEAUTIFY_COPY_ID" val="1048595"/>
</p:tagLst>
</file>

<file path=ppt/tags/tag50.xml><?xml version="1.0" encoding="utf-8"?>
<p:tagLst xmlns:p="http://schemas.openxmlformats.org/presentationml/2006/main">
  <p:tag name="KSO_WM_FULL_TEXT_BEAUTIFY_COPY_ID" val="1048649"/>
</p:tagLst>
</file>

<file path=ppt/tags/tag51.xml><?xml version="1.0" encoding="utf-8"?>
<p:tagLst xmlns:p="http://schemas.openxmlformats.org/presentationml/2006/main">
  <p:tag name="KSO_WM_FULL_TEXT_BEAUTIFY_COPY_ID" val="1048642"/>
</p:tagLst>
</file>

<file path=ppt/tags/tag52.xml><?xml version="1.0" encoding="utf-8"?>
<p:tagLst xmlns:p="http://schemas.openxmlformats.org/presentationml/2006/main">
  <p:tag name="KSO_WM_UNIT_TABLE_BEAUTIFY" val="smartTable{4c2d5541-29a4-46c3-b2f0-72fd2b8943c1}"/>
  <p:tag name="TABLE_EMPHASIZE_COLOR" val="240117"/>
  <p:tag name="TABLE_SKINIDX" val="3"/>
  <p:tag name="TABLE_COLORIDX" val="2"/>
  <p:tag name="TABLE_COLOR_RGB" val="0x000000*0xFFFFFF*0x212121*0xFFFFFF*0x03A9F5*0x00BCD5*0x009788*0x4CB050*0x8CC34B*0xCDDC39"/>
</p:tagLst>
</file>

<file path=ppt/tags/tag53.xml><?xml version="1.0" encoding="utf-8"?>
<p:tagLst xmlns:p="http://schemas.openxmlformats.org/presentationml/2006/main">
  <p:tag name="KSO_WM_FULL_TEXT_BEAUTIFY_COPY_ID" val="1048650"/>
</p:tagLst>
</file>

<file path=ppt/tags/tag54.xml><?xml version="1.0" encoding="utf-8"?>
<p:tagLst xmlns:p="http://schemas.openxmlformats.org/presentationml/2006/main">
  <p:tag name="KSO_WM_FULL_TEXT_BEAUTIFY_COPY_ID" val="2097157"/>
</p:tagLst>
</file>

<file path=ppt/tags/tag55.xml><?xml version="1.0" encoding="utf-8"?>
<p:tagLst xmlns:p="http://schemas.openxmlformats.org/presentationml/2006/main">
  <p:tag name="KSO_WM_FULL_TEXT_BEAUTIFY_COPY_ID" val="1048642"/>
</p:tagLst>
</file>

<file path=ppt/tags/tag56.xml><?xml version="1.0" encoding="utf-8"?>
<p:tagLst xmlns:p="http://schemas.openxmlformats.org/presentationml/2006/main">
  <p:tag name="KSO_WM_FULL_TEXT_BEAUTIFY_COPY_ID" val="1048653"/>
</p:tagLst>
</file>

<file path=ppt/tags/tag57.xml><?xml version="1.0" encoding="utf-8"?>
<p:tagLst xmlns:p="http://schemas.openxmlformats.org/presentationml/2006/main">
  <p:tag name="KSO_WM_FULL_TEXT_BEAUTIFY_COPY_ID" val="1048655"/>
</p:tagLst>
</file>

<file path=ppt/tags/tag58.xml><?xml version="1.0" encoding="utf-8"?>
<p:tagLst xmlns:p="http://schemas.openxmlformats.org/presentationml/2006/main">
  <p:tag name="KSO_WM_FULL_TEXT_BEAUTIFY_COPY_ID" val="1048642"/>
</p:tagLst>
</file>

<file path=ppt/tags/tag59.xml><?xml version="1.0" encoding="utf-8"?>
<p:tagLst xmlns:p="http://schemas.openxmlformats.org/presentationml/2006/main">
  <p:tag name="KSO_WM_FULL_TEXT_BEAUTIFY_COPY_ID" val="3145735"/>
</p:tagLst>
</file>

<file path=ppt/tags/tag6.xml><?xml version="1.0" encoding="utf-8"?>
<p:tagLst xmlns:p="http://schemas.openxmlformats.org/presentationml/2006/main">
  <p:tag name="KSO_WM_FULL_TEXT_BEAUTIFY_COPY_ID" val="1048596"/>
</p:tagLst>
</file>

<file path=ppt/tags/tag60.xml><?xml version="1.0" encoding="utf-8"?>
<p:tagLst xmlns:p="http://schemas.openxmlformats.org/presentationml/2006/main">
  <p:tag name="KSO_WM_FULL_TEXT_BEAUTIFY_COPY_ID" val="1048656"/>
</p:tagLst>
</file>

<file path=ppt/tags/tag61.xml><?xml version="1.0" encoding="utf-8"?>
<p:tagLst xmlns:p="http://schemas.openxmlformats.org/presentationml/2006/main">
  <p:tag name="KSO_WM_FULL_TEXT_BEAUTIFY_COPY_ID" val="1048657"/>
</p:tagLst>
</file>

<file path=ppt/tags/tag62.xml><?xml version="1.0" encoding="utf-8"?>
<p:tagLst xmlns:p="http://schemas.openxmlformats.org/presentationml/2006/main">
  <p:tag name="KSO_WM_FULL_TEXT_BEAUTIFY_COPY_ID" val="1048658"/>
</p:tagLst>
</file>

<file path=ppt/tags/tag63.xml><?xml version="1.0" encoding="utf-8"?>
<p:tagLst xmlns:p="http://schemas.openxmlformats.org/presentationml/2006/main">
  <p:tag name="KSO_WM_FULL_TEXT_BEAUTIFY_COPY_ID" val="1048659"/>
</p:tagLst>
</file>

<file path=ppt/tags/tag64.xml><?xml version="1.0" encoding="utf-8"?>
<p:tagLst xmlns:p="http://schemas.openxmlformats.org/presentationml/2006/main">
  <p:tag name="KSO_WM_FULL_TEXT_BEAUTIFY_COPY_ID" val="1048660"/>
</p:tagLst>
</file>

<file path=ppt/tags/tag65.xml><?xml version="1.0" encoding="utf-8"?>
<p:tagLst xmlns:p="http://schemas.openxmlformats.org/presentationml/2006/main">
  <p:tag name="KSO_WM_FULL_TEXT_BEAUTIFY_COPY_ID" val="1048661"/>
</p:tagLst>
</file>

<file path=ppt/tags/tag66.xml><?xml version="1.0" encoding="utf-8"?>
<p:tagLst xmlns:p="http://schemas.openxmlformats.org/presentationml/2006/main">
  <p:tag name="KSO_WM_FULL_TEXT_BEAUTIFY_COPY_ID" val="1048662"/>
</p:tagLst>
</file>

<file path=ppt/tags/tag67.xml><?xml version="1.0" encoding="utf-8"?>
<p:tagLst xmlns:p="http://schemas.openxmlformats.org/presentationml/2006/main">
  <p:tag name="KSO_WM_FULL_TEXT_BEAUTIFY_COPY_ID" val="1048663"/>
</p:tagLst>
</file>

<file path=ppt/tags/tag68.xml><?xml version="1.0" encoding="utf-8"?>
<p:tagLst xmlns:p="http://schemas.openxmlformats.org/presentationml/2006/main">
  <p:tag name="KSO_WM_FULL_TEXT_BEAUTIFY_COPY_ID" val="1048664"/>
</p:tagLst>
</file>

<file path=ppt/tags/tag69.xml><?xml version="1.0" encoding="utf-8"?>
<p:tagLst xmlns:p="http://schemas.openxmlformats.org/presentationml/2006/main">
  <p:tag name="KSO_WM_FULL_TEXT_BEAUTIFY_COPY_ID" val="1048665"/>
</p:tagLst>
</file>

<file path=ppt/tags/tag7.xml><?xml version="1.0" encoding="utf-8"?>
<p:tagLst xmlns:p="http://schemas.openxmlformats.org/presentationml/2006/main">
  <p:tag name="KSO_WM_FULL_TEXT_BEAUTIFY_COPY_ID" val="1048597"/>
</p:tagLst>
</file>

<file path=ppt/tags/tag70.xml><?xml version="1.0" encoding="utf-8"?>
<p:tagLst xmlns:p="http://schemas.openxmlformats.org/presentationml/2006/main">
  <p:tag name="KSO_WM_FULL_TEXT_BEAUTIFY_COPY_ID" val="1048666"/>
</p:tagLst>
</file>

<file path=ppt/tags/tag71.xml><?xml version="1.0" encoding="utf-8"?>
<p:tagLst xmlns:p="http://schemas.openxmlformats.org/presentationml/2006/main">
  <p:tag name="KSO_WM_FULL_TEXT_BEAUTIFY_COPY_ID" val="1048667"/>
</p:tagLst>
</file>

<file path=ppt/tags/tag72.xml><?xml version="1.0" encoding="utf-8"?>
<p:tagLst xmlns:p="http://schemas.openxmlformats.org/presentationml/2006/main">
  <p:tag name="KSO_WM_FULL_TEXT_BEAUTIFY_COPY_ID" val="1048668"/>
</p:tagLst>
</file>

<file path=ppt/tags/tag73.xml><?xml version="1.0" encoding="utf-8"?>
<p:tagLst xmlns:p="http://schemas.openxmlformats.org/presentationml/2006/main">
  <p:tag name="KSO_WM_FULL_TEXT_BEAUTIFY_COPY_ID" val="1048669"/>
</p:tagLst>
</file>

<file path=ppt/tags/tag74.xml><?xml version="1.0" encoding="utf-8"?>
<p:tagLst xmlns:p="http://schemas.openxmlformats.org/presentationml/2006/main">
  <p:tag name="KSO_WM_FULL_TEXT_BEAUTIFY_COPY_ID" val="1048667"/>
</p:tagLst>
</file>

<file path=ppt/tags/tag75.xml><?xml version="1.0" encoding="utf-8"?>
<p:tagLst xmlns:p="http://schemas.openxmlformats.org/presentationml/2006/main">
  <p:tag name="KSO_WM_FULL_TEXT_BEAUTIFY_COPY_ID" val="1048672"/>
</p:tagLst>
</file>

<file path=ppt/tags/tag76.xml><?xml version="1.0" encoding="utf-8"?>
<p:tagLst xmlns:p="http://schemas.openxmlformats.org/presentationml/2006/main">
  <p:tag name="KSO_WM_FULL_TEXT_BEAUTIFY_COPY_ID" val="1048674"/>
</p:tagLst>
</file>

<file path=ppt/tags/tag77.xml><?xml version="1.0" encoding="utf-8"?>
<p:tagLst xmlns:p="http://schemas.openxmlformats.org/presentationml/2006/main">
  <p:tag name="KSO_WM_FULL_TEXT_BEAUTIFY_COPY_ID" val="1048667"/>
</p:tagLst>
</file>

<file path=ppt/tags/tag78.xml><?xml version="1.0" encoding="utf-8"?>
<p:tagLst xmlns:p="http://schemas.openxmlformats.org/presentationml/2006/main">
  <p:tag name="KSO_WM_FULL_TEXT_BEAUTIFY_COPY_ID" val="1048675"/>
</p:tagLst>
</file>

<file path=ppt/tags/tag79.xml><?xml version="1.0" encoding="utf-8"?>
<p:tagLst xmlns:p="http://schemas.openxmlformats.org/presentationml/2006/main">
  <p:tag name="KSO_WM_FULL_TEXT_BEAUTIFY_COPY_ID" val="1048677"/>
</p:tagLst>
</file>

<file path=ppt/tags/tag8.xml><?xml version="1.0" encoding="utf-8"?>
<p:tagLst xmlns:p="http://schemas.openxmlformats.org/presentationml/2006/main">
  <p:tag name="KSO_WM_FULL_TEXT_BEAUTIFY_COPY_ID" val="1048598"/>
</p:tagLst>
</file>

<file path=ppt/tags/tag80.xml><?xml version="1.0" encoding="utf-8"?>
<p:tagLst xmlns:p="http://schemas.openxmlformats.org/presentationml/2006/main">
  <p:tag name="KSO_WM_FULL_TEXT_BEAUTIFY_COPY_ID" val="1048667"/>
</p:tagLst>
</file>

<file path=ppt/tags/tag81.xml><?xml version="1.0" encoding="utf-8"?>
<p:tagLst xmlns:p="http://schemas.openxmlformats.org/presentationml/2006/main">
  <p:tag name="KSO_WM_FULL_TEXT_BEAUTIFY_COPY_ID" val="1048680"/>
</p:tagLst>
</file>

<file path=ppt/tags/tag82.xml><?xml version="1.0" encoding="utf-8"?>
<p:tagLst xmlns:p="http://schemas.openxmlformats.org/presentationml/2006/main">
  <p:tag name="KSO_WM_FULL_TEXT_BEAUTIFY_COPY_ID" val="1048667"/>
</p:tagLst>
</file>

<file path=ppt/tags/tag83.xml><?xml version="1.0" encoding="utf-8"?>
<p:tagLst xmlns:p="http://schemas.openxmlformats.org/presentationml/2006/main">
  <p:tag name="KSO_WM_UNIT_TABLE_BEAUTIFY" val="smartTable{856923e5-b8c1-4e21-a211-bf012eec0c61}"/>
  <p:tag name="TABLE_EMPHASIZE_COLOR" val="240117"/>
  <p:tag name="TABLE_SKINIDX" val="3"/>
  <p:tag name="TABLE_COLORIDX" val="2"/>
  <p:tag name="TABLE_COLOR_RGB" val="0x000000*0xFFFFFF*0x212121*0xFFFFFF*0x03A9F5*0x00BCD5*0x009788*0x4CB050*0x8CC34B*0xCDDC39"/>
  <p:tag name="TABLE_ENDDRAG_ORIGIN_RECT" val="435*330"/>
  <p:tag name="TABLE_ENDDRAG_RECT" val="236*141*435*330"/>
</p:tagLst>
</file>

<file path=ppt/tags/tag84.xml><?xml version="1.0" encoding="utf-8"?>
<p:tagLst xmlns:p="http://schemas.openxmlformats.org/presentationml/2006/main">
  <p:tag name="KSO_WM_FULL_TEXT_BEAUTIFY_COPY_ID" val="1048681"/>
</p:tagLst>
</file>

<file path=ppt/tags/tag85.xml><?xml version="1.0" encoding="utf-8"?>
<p:tagLst xmlns:p="http://schemas.openxmlformats.org/presentationml/2006/main">
  <p:tag name="KSO_WM_FULL_TEXT_BEAUTIFY_COPY_ID" val="1048682"/>
</p:tagLst>
</file>

<file path=ppt/tags/tag86.xml><?xml version="1.0" encoding="utf-8"?>
<p:tagLst xmlns:p="http://schemas.openxmlformats.org/presentationml/2006/main">
  <p:tag name="KSO_WM_FULL_TEXT_BEAUTIFY_COPY_ID" val="1048667"/>
</p:tagLst>
</file>

<file path=ppt/tags/tag87.xml><?xml version="1.0" encoding="utf-8"?>
<p:tagLst xmlns:p="http://schemas.openxmlformats.org/presentationml/2006/main">
  <p:tag name="KSO_WM_UNIT_TABLE_BEAUTIFY" val="smartTable{471d9ca7-4b3c-4223-801d-98cdc009f550}"/>
  <p:tag name="TABLE_RECT" val="174.625*120.474*610.75*380.45"/>
  <p:tag name="TABLE_EMPHASIZE_COLOR" val="240117"/>
  <p:tag name="TABLE_ONEKEY_SKIN_IDX" val="0"/>
  <p:tag name="TABLE_SKINIDX" val="3"/>
  <p:tag name="TABLE_COLORIDX" val="2"/>
  <p:tag name="TABLE_COLOR_RGB" val="0x000000*0xFFFFFF*0x212121*0xFFFFFF*0x03A9F5*0x00BCD5*0x009788*0x4CB050*0x8CC34B*0xCDDC39"/>
  <p:tag name="TABLE_ENDDRAG_ORIGIN_RECT" val="406*315"/>
  <p:tag name="TABLE_ENDDRAG_RECT" val="174*185*406*315"/>
</p:tagLst>
</file>

<file path=ppt/tags/tag88.xml><?xml version="1.0" encoding="utf-8"?>
<p:tagLst xmlns:p="http://schemas.openxmlformats.org/presentationml/2006/main">
  <p:tag name="KSO_WM_FULL_TEXT_BEAUTIFY_COPY_ID" val="1048681"/>
</p:tagLst>
</file>

<file path=ppt/tags/tag89.xml><?xml version="1.0" encoding="utf-8"?>
<p:tagLst xmlns:p="http://schemas.openxmlformats.org/presentationml/2006/main">
  <p:tag name="KSO_WM_FULL_TEXT_BEAUTIFY_COPY_ID" val="1048682"/>
</p:tagLst>
</file>

<file path=ppt/tags/tag9.xml><?xml version="1.0" encoding="utf-8"?>
<p:tagLst xmlns:p="http://schemas.openxmlformats.org/presentationml/2006/main">
  <p:tag name="KSO_WM_FULL_TEXT_BEAUTIFY_COPY_ID" val="1048599"/>
</p:tagLst>
</file>

<file path=ppt/tags/tag90.xml><?xml version="1.0" encoding="utf-8"?>
<p:tagLst xmlns:p="http://schemas.openxmlformats.org/presentationml/2006/main">
  <p:tag name="KSO_WM_FULL_TEXT_BEAUTIFY_COPY_ID" val="2097159"/>
</p:tagLst>
</file>

<file path=ppt/tags/tag91.xml><?xml version="1.0" encoding="utf-8"?>
<p:tagLst xmlns:p="http://schemas.openxmlformats.org/presentationml/2006/main">
  <p:tag name="KSO_WM_FULL_TEXT_BEAUTIFY_COPY_ID" val="1048667"/>
</p:tagLst>
</file>

<file path=ppt/tags/tag92.xml><?xml version="1.0" encoding="utf-8"?>
<p:tagLst xmlns:p="http://schemas.openxmlformats.org/presentationml/2006/main">
  <p:tag name="KSO_WM_FULL_TEXT_BEAUTIFY_COPY_ID" val="2097160"/>
</p:tagLst>
</file>

<file path=ppt/tags/tag93.xml><?xml version="1.0" encoding="utf-8"?>
<p:tagLst xmlns:p="http://schemas.openxmlformats.org/presentationml/2006/main">
  <p:tag name="KSO_WM_FULL_TEXT_BEAUTIFY_COPY_ID" val="1048667"/>
</p:tagLst>
</file>

<file path=ppt/tags/tag94.xml><?xml version="1.0" encoding="utf-8"?>
<p:tagLst xmlns:p="http://schemas.openxmlformats.org/presentationml/2006/main">
  <p:tag name="KSO_WM_FULL_TEXT_BEAUTIFY_COPY_ID" val="1048682"/>
</p:tagLst>
</file>

<file path=ppt/tags/tag95.xml><?xml version="1.0" encoding="utf-8"?>
<p:tagLst xmlns:p="http://schemas.openxmlformats.org/presentationml/2006/main">
  <p:tag name="KSO_WM_FULL_TEXT_BEAUTIFY_COPY_ID" val="1048681"/>
</p:tagLst>
</file>

<file path=ppt/tags/tag96.xml><?xml version="1.0" encoding="utf-8"?>
<p:tagLst xmlns:p="http://schemas.openxmlformats.org/presentationml/2006/main">
  <p:tag name="KSO_WM_FULL_TEXT_BEAUTIFY_COPY_ID" val="2097161"/>
</p:tagLst>
</file>

<file path=ppt/tags/tag97.xml><?xml version="1.0" encoding="utf-8"?>
<p:tagLst xmlns:p="http://schemas.openxmlformats.org/presentationml/2006/main">
  <p:tag name="KSO_WM_FULL_TEXT_BEAUTIFY_COPY_ID" val="1048667"/>
</p:tagLst>
</file>

<file path=ppt/tags/tag98.xml><?xml version="1.0" encoding="utf-8"?>
<p:tagLst xmlns:p="http://schemas.openxmlformats.org/presentationml/2006/main">
  <p:tag name="KSO_WM_FULL_TEXT_BEAUTIFY_COPY_ID" val="1048682"/>
</p:tagLst>
</file>

<file path=ppt/tags/tag99.xml><?xml version="1.0" encoding="utf-8"?>
<p:tagLst xmlns:p="http://schemas.openxmlformats.org/presentationml/2006/main">
  <p:tag name="KSO_WM_FULL_TEXT_BEAUTIFY_COPY_ID" val="1048681"/>
</p:tagLst>
</file>

<file path=ppt/theme/theme1.xml><?xml version="1.0" encoding="utf-8"?>
<a:theme xmlns:a="http://schemas.openxmlformats.org/drawingml/2006/main" name="PPT模板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3850</Words>
  <Application>WPS 演示</Application>
  <PresentationFormat/>
  <Paragraphs>552</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宋体</vt:lpstr>
      <vt:lpstr>Wingdings</vt:lpstr>
      <vt:lpstr>微软雅黑</vt:lpstr>
      <vt:lpstr>Calibri</vt:lpstr>
      <vt:lpstr>黑体</vt:lpstr>
      <vt:lpstr>Calibri</vt:lpstr>
      <vt:lpstr>Times New Roman</vt:lpstr>
      <vt:lpstr>汉仪青云简</vt:lpstr>
      <vt:lpstr>Arial Unicode MS</vt:lpstr>
      <vt:lpstr>等线</vt:lpstr>
      <vt:lpstr>PPT模板主题</vt:lpstr>
      <vt:lpstr>供应链经营数据分析报告</vt:lpstr>
      <vt:lpstr>目录</vt:lpstr>
      <vt:lpstr>环境准备：安装numpy、pandas、matplotlib、pyecharts等</vt:lpstr>
      <vt:lpstr>目录</vt:lpstr>
      <vt:lpstr>数据预处理</vt:lpstr>
      <vt:lpstr>目录</vt:lpstr>
      <vt:lpstr>平台行业分析</vt:lpstr>
      <vt:lpstr>平台行业分析</vt:lpstr>
      <vt:lpstr>平台行业分析</vt:lpstr>
      <vt:lpstr>平台行业分析</vt:lpstr>
      <vt:lpstr>平台行业分析</vt:lpstr>
      <vt:lpstr>目录</vt:lpstr>
      <vt:lpstr>母婴行业分析</vt:lpstr>
      <vt:lpstr>母婴行业分析</vt:lpstr>
      <vt:lpstr>母婴行业分析</vt:lpstr>
      <vt:lpstr>母婴行业分析</vt:lpstr>
      <vt:lpstr>母婴行业分析</vt:lpstr>
      <vt:lpstr>4.5 母婴部门健康状况和发展趋势</vt:lpstr>
      <vt:lpstr>4.5 母婴部门健康状况和发展趋势</vt:lpstr>
      <vt:lpstr>母婴行业分析</vt:lpstr>
      <vt:lpstr>母婴行业分析</vt:lpstr>
      <vt:lpstr>小结</vt:lpstr>
      <vt:lpstr>PowerPoint 演示文稿</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供应链经营数据分析报告</dc:title>
  <dc:creator>Roc Ren</dc:creator>
  <cp:lastModifiedBy>吾乃阳光活力之青年</cp:lastModifiedBy>
  <cp:revision>37</cp:revision>
  <dcterms:created xsi:type="dcterms:W3CDTF">2021-02-02T11:33:00Z</dcterms:created>
  <dcterms:modified xsi:type="dcterms:W3CDTF">2021-02-02T14:02:38Z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KSOSaveFontToCloudKey">
    <vt:lpwstr>294635370_embed</vt:lpwstr>
  </property>
</Properties>
</file>