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1"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ia61OAayY7uMspqBhv+wS9Gx1d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notesMaster" Target="notesMasters/notesMaster1.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customschemas.google.com/relationships/presentationmetadata" Target="metadata" /><Relationship Id="rId5" Type="http://schemas.openxmlformats.org/officeDocument/2006/relationships/slide" Target="slides/slide4.xml" /><Relationship Id="rId15" Type="http://schemas.openxmlformats.org/officeDocument/2006/relationships/tableStyles" Target="tableStyles.xml" /><Relationship Id="rId4" Type="http://schemas.openxmlformats.org/officeDocument/2006/relationships/slide" Target="slides/slide3.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7e91d74e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7e91d74e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40000"/>
          </a:blip>
          <a:stretch>
            <a:fillRect/>
          </a:stretch>
        </a:blip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7"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image" Target="../media/image5.jpg" /><Relationship Id="rId5" Type="http://schemas.openxmlformats.org/officeDocument/2006/relationships/image" Target="../media/image4.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4.xml" /><Relationship Id="rId1" Type="http://schemas.openxmlformats.org/officeDocument/2006/relationships/slideLayout" Target="../slideLayouts/slideLayout2.xml" /><Relationship Id="rId6" Type="http://schemas.openxmlformats.org/officeDocument/2006/relationships/image" Target="../media/image14.gif" /><Relationship Id="rId5" Type="http://schemas.openxmlformats.org/officeDocument/2006/relationships/image" Target="../media/image13.png" /><Relationship Id="rId4" Type="http://schemas.openxmlformats.org/officeDocument/2006/relationships/image" Target="../media/image12.png" /></Relationships>
</file>

<file path=ppt/slides/_rels/slide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808687" y="188819"/>
            <a:ext cx="8574622" cy="163473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Arial"/>
              <a:buNone/>
            </a:pPr>
            <a:r>
              <a:rPr lang="en-US" sz="4800" b="1" dirty="0">
                <a:solidFill>
                  <a:schemeClr val="tx1"/>
                </a:solidFill>
              </a:rPr>
              <a:t>AIRBUS  DAY  INNOVATION CHALLENGE</a:t>
            </a:r>
            <a:endParaRPr sz="4800" b="1" dirty="0">
              <a:solidFill>
                <a:schemeClr val="tx1"/>
              </a:solidFill>
            </a:endParaRPr>
          </a:p>
        </p:txBody>
      </p:sp>
      <p:sp>
        <p:nvSpPr>
          <p:cNvPr id="85" name="Google Shape;85;p1"/>
          <p:cNvSpPr txBox="1">
            <a:spLocks noGrp="1"/>
          </p:cNvSpPr>
          <p:nvPr>
            <p:ph type="subTitle" idx="1"/>
          </p:nvPr>
        </p:nvSpPr>
        <p:spPr>
          <a:xfrm>
            <a:off x="2269066" y="1823549"/>
            <a:ext cx="7814733" cy="83498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F3864"/>
              </a:buClr>
              <a:buSzPts val="2800"/>
              <a:buNone/>
            </a:pPr>
            <a:r>
              <a:rPr lang="en-US" b="1" i="1" dirty="0">
                <a:solidFill>
                  <a:srgbClr val="1F3864"/>
                </a:solidFill>
              </a:rPr>
              <a:t>AIRBUS – JADAVPUR UNIVERSITY</a:t>
            </a:r>
          </a:p>
          <a:p>
            <a:pPr marL="0" indent="0">
              <a:spcBef>
                <a:spcPts val="0"/>
              </a:spcBef>
              <a:buClr>
                <a:srgbClr val="1F3864"/>
              </a:buClr>
              <a:buSzPts val="2800"/>
            </a:pPr>
            <a:r>
              <a:rPr lang="en-US" b="1" i="1" u="sng" dirty="0">
                <a:solidFill>
                  <a:srgbClr val="262626"/>
                </a:solidFill>
              </a:rPr>
              <a:t>TEAM SENSORY FEATHERS</a:t>
            </a:r>
          </a:p>
          <a:p>
            <a:pPr marL="0" lvl="0" indent="0" algn="ctr" rtl="0">
              <a:lnSpc>
                <a:spcPct val="90000"/>
              </a:lnSpc>
              <a:spcBef>
                <a:spcPts val="0"/>
              </a:spcBef>
              <a:spcAft>
                <a:spcPts val="0"/>
              </a:spcAft>
              <a:buClr>
                <a:srgbClr val="1F3864"/>
              </a:buClr>
              <a:buSzPts val="2800"/>
              <a:buNone/>
            </a:pPr>
            <a:endParaRPr sz="2800" b="1" dirty="0">
              <a:solidFill>
                <a:srgbClr val="1F3864"/>
              </a:solidFill>
            </a:endParaRPr>
          </a:p>
        </p:txBody>
      </p:sp>
      <p:sp>
        <p:nvSpPr>
          <p:cNvPr id="5" name="Text Placeholder 2">
            <a:extLst>
              <a:ext uri="{FF2B5EF4-FFF2-40B4-BE49-F238E27FC236}">
                <a16:creationId xmlns:a16="http://schemas.microsoft.com/office/drawing/2014/main" id="{491937B6-AAB6-48B9-ABAD-FC39877501E5}"/>
              </a:ext>
            </a:extLst>
          </p:cNvPr>
          <p:cNvSpPr txBox="1">
            <a:spLocks/>
          </p:cNvSpPr>
          <p:nvPr/>
        </p:nvSpPr>
        <p:spPr>
          <a:xfrm>
            <a:off x="5791200" y="2737356"/>
            <a:ext cx="5054600" cy="55033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spcBef>
                <a:spcPts val="0"/>
              </a:spcBef>
              <a:buClr>
                <a:srgbClr val="262626"/>
              </a:buClr>
              <a:buSzPct val="100000"/>
            </a:pPr>
            <a:r>
              <a:rPr lang="en-US" b="1" u="sng" dirty="0">
                <a:solidFill>
                  <a:srgbClr val="262626"/>
                </a:solidFill>
              </a:rPr>
              <a:t>TEAM MEMBERS:-</a:t>
            </a:r>
            <a:endParaRPr lang="en-US" dirty="0"/>
          </a:p>
          <a:p>
            <a:pPr marL="0" indent="0">
              <a:spcBef>
                <a:spcPts val="0"/>
              </a:spcBef>
              <a:buClr>
                <a:srgbClr val="262626"/>
              </a:buClr>
              <a:buSzPct val="100000"/>
            </a:pPr>
            <a:endParaRPr lang="en-US" b="1" u="sng" dirty="0"/>
          </a:p>
          <a:p>
            <a:pPr indent="-369887">
              <a:spcBef>
                <a:spcPts val="0"/>
              </a:spcBef>
              <a:buClr>
                <a:srgbClr val="262626"/>
              </a:buClr>
              <a:buSzPct val="100000"/>
            </a:pPr>
            <a:endParaRPr lang="en-US" dirty="0"/>
          </a:p>
          <a:p>
            <a:pPr indent="-369887">
              <a:spcBef>
                <a:spcPts val="0"/>
              </a:spcBef>
              <a:buClr>
                <a:srgbClr val="262626"/>
              </a:buClr>
              <a:buSzPct val="100000"/>
            </a:pPr>
            <a:endParaRPr lang="en-US" dirty="0"/>
          </a:p>
          <a:p>
            <a:endParaRPr lang="en-IN" dirty="0"/>
          </a:p>
        </p:txBody>
      </p:sp>
      <p:sp>
        <p:nvSpPr>
          <p:cNvPr id="2" name="Rectangle 1">
            <a:extLst>
              <a:ext uri="{FF2B5EF4-FFF2-40B4-BE49-F238E27FC236}">
                <a16:creationId xmlns:a16="http://schemas.microsoft.com/office/drawing/2014/main" id="{D235F27F-AE67-42B7-A8CE-ED3EF47D136A}"/>
              </a:ext>
            </a:extLst>
          </p:cNvPr>
          <p:cNvSpPr/>
          <p:nvPr/>
        </p:nvSpPr>
        <p:spPr>
          <a:xfrm>
            <a:off x="4936066" y="3161216"/>
            <a:ext cx="3502023" cy="1384995"/>
          </a:xfrm>
          <a:prstGeom prst="rect">
            <a:avLst/>
          </a:prstGeom>
        </p:spPr>
        <p:txBody>
          <a:bodyPr wrap="square">
            <a:spAutoFit/>
          </a:bodyPr>
          <a:lstStyle/>
          <a:p>
            <a:pPr>
              <a:buSzPct val="100000"/>
            </a:pPr>
            <a:r>
              <a:rPr lang="en-US" b="1" dirty="0"/>
              <a:t>1) SRINJAN BAGCHI </a:t>
            </a:r>
            <a:r>
              <a:rPr lang="en-US" dirty="0"/>
              <a:t>, </a:t>
            </a:r>
          </a:p>
          <a:p>
            <a:pPr>
              <a:buSzPct val="100000"/>
            </a:pPr>
            <a:r>
              <a:rPr lang="en-US" dirty="0"/>
              <a:t>Email -  srinjan.2001@gmail.com</a:t>
            </a:r>
          </a:p>
          <a:p>
            <a:pPr>
              <a:buSzPct val="100000"/>
            </a:pPr>
            <a:r>
              <a:rPr lang="en-US" dirty="0"/>
              <a:t>Phone - 9163058733</a:t>
            </a:r>
          </a:p>
          <a:p>
            <a:pPr>
              <a:buSzPct val="100000"/>
            </a:pPr>
            <a:r>
              <a:rPr lang="en-US" dirty="0"/>
              <a:t>U.G.-III , </a:t>
            </a:r>
          </a:p>
          <a:p>
            <a:pPr>
              <a:buSzPct val="100000"/>
            </a:pPr>
            <a:r>
              <a:rPr lang="en-US" dirty="0"/>
              <a:t>Department Of Mechanical Engineering , </a:t>
            </a:r>
          </a:p>
          <a:p>
            <a:pPr>
              <a:buSzPct val="100000"/>
            </a:pPr>
            <a:r>
              <a:rPr lang="en-US" dirty="0"/>
              <a:t>Jadavpur University</a:t>
            </a:r>
          </a:p>
        </p:txBody>
      </p:sp>
      <p:sp>
        <p:nvSpPr>
          <p:cNvPr id="3" name="Rectangle 2">
            <a:extLst>
              <a:ext uri="{FF2B5EF4-FFF2-40B4-BE49-F238E27FC236}">
                <a16:creationId xmlns:a16="http://schemas.microsoft.com/office/drawing/2014/main" id="{364EC8A9-1663-42D4-8EFD-B7467908F1A4}"/>
              </a:ext>
            </a:extLst>
          </p:cNvPr>
          <p:cNvSpPr/>
          <p:nvPr/>
        </p:nvSpPr>
        <p:spPr>
          <a:xfrm>
            <a:off x="8661401" y="3161216"/>
            <a:ext cx="3928533" cy="1384995"/>
          </a:xfrm>
          <a:prstGeom prst="rect">
            <a:avLst/>
          </a:prstGeom>
        </p:spPr>
        <p:txBody>
          <a:bodyPr wrap="square">
            <a:spAutoFit/>
          </a:bodyPr>
          <a:lstStyle/>
          <a:p>
            <a:pPr>
              <a:buSzPct val="100000"/>
            </a:pPr>
            <a:r>
              <a:rPr lang="en-US" b="1" dirty="0"/>
              <a:t>2) SHRINJOY PAUL </a:t>
            </a:r>
            <a:r>
              <a:rPr lang="en-US" dirty="0"/>
              <a:t>,</a:t>
            </a:r>
          </a:p>
          <a:p>
            <a:pPr>
              <a:buSzPct val="100000"/>
            </a:pPr>
            <a:r>
              <a:rPr lang="en-US" dirty="0"/>
              <a:t>Email –shrinjoypaul23@gmail.com , </a:t>
            </a:r>
          </a:p>
          <a:p>
            <a:pPr>
              <a:buSzPct val="100000"/>
            </a:pPr>
            <a:r>
              <a:rPr lang="en-US" dirty="0"/>
              <a:t>Phone-9432218189 , </a:t>
            </a:r>
          </a:p>
          <a:p>
            <a:pPr>
              <a:buSzPct val="100000"/>
            </a:pPr>
            <a:r>
              <a:rPr lang="en-US" dirty="0"/>
              <a:t>U.G. – III , </a:t>
            </a:r>
          </a:p>
          <a:p>
            <a:pPr>
              <a:buSzPct val="100000"/>
            </a:pPr>
            <a:r>
              <a:rPr lang="en-US" dirty="0"/>
              <a:t>Department Of Mechanical Engineering , </a:t>
            </a:r>
          </a:p>
          <a:p>
            <a:pPr>
              <a:buSzPct val="100000"/>
            </a:pPr>
            <a:r>
              <a:rPr lang="en-US" dirty="0"/>
              <a:t>Jadavpur University</a:t>
            </a:r>
          </a:p>
        </p:txBody>
      </p:sp>
      <p:sp>
        <p:nvSpPr>
          <p:cNvPr id="4" name="Rectangle 3">
            <a:extLst>
              <a:ext uri="{FF2B5EF4-FFF2-40B4-BE49-F238E27FC236}">
                <a16:creationId xmlns:a16="http://schemas.microsoft.com/office/drawing/2014/main" id="{F61B19E6-C0FC-4C0C-A03B-FA39A91BE17E}"/>
              </a:ext>
            </a:extLst>
          </p:cNvPr>
          <p:cNvSpPr/>
          <p:nvPr/>
        </p:nvSpPr>
        <p:spPr>
          <a:xfrm>
            <a:off x="6473822" y="4725062"/>
            <a:ext cx="5345645" cy="1384995"/>
          </a:xfrm>
          <a:prstGeom prst="rect">
            <a:avLst/>
          </a:prstGeom>
        </p:spPr>
        <p:txBody>
          <a:bodyPr wrap="square">
            <a:spAutoFit/>
          </a:bodyPr>
          <a:lstStyle/>
          <a:p>
            <a:pPr>
              <a:buSzPct val="100000"/>
            </a:pPr>
            <a:r>
              <a:rPr lang="en-US" b="1" dirty="0"/>
              <a:t>3) MAYUKHMALI  DAS </a:t>
            </a:r>
            <a:r>
              <a:rPr lang="en-US" dirty="0"/>
              <a:t>,</a:t>
            </a:r>
          </a:p>
          <a:p>
            <a:pPr>
              <a:buSzPct val="100000"/>
            </a:pPr>
            <a:r>
              <a:rPr lang="en-US" dirty="0"/>
              <a:t>Email - mayukhmalidas322@gmail.com </a:t>
            </a:r>
          </a:p>
          <a:p>
            <a:pPr>
              <a:buSzPct val="100000"/>
            </a:pPr>
            <a:r>
              <a:rPr lang="en-US" dirty="0"/>
              <a:t>Phone - 8617748273 </a:t>
            </a:r>
          </a:p>
          <a:p>
            <a:pPr>
              <a:buSzPct val="100000"/>
            </a:pPr>
            <a:r>
              <a:rPr lang="en-US" dirty="0"/>
              <a:t>U.G.-III</a:t>
            </a:r>
          </a:p>
          <a:p>
            <a:pPr>
              <a:buSzPct val="100000"/>
            </a:pPr>
            <a:r>
              <a:rPr lang="en-US" i="1" dirty="0"/>
              <a:t>Department Of Electronics And Telecommunication Engineering</a:t>
            </a:r>
          </a:p>
          <a:p>
            <a:pPr>
              <a:buSzPct val="100000"/>
            </a:pPr>
            <a:r>
              <a:rPr lang="en-US" dirty="0"/>
              <a:t>Jadavpur University</a:t>
            </a:r>
          </a:p>
        </p:txBody>
      </p:sp>
      <p:sp>
        <p:nvSpPr>
          <p:cNvPr id="6" name="Slide Number Placeholder 5">
            <a:extLst>
              <a:ext uri="{FF2B5EF4-FFF2-40B4-BE49-F238E27FC236}">
                <a16:creationId xmlns:a16="http://schemas.microsoft.com/office/drawing/2014/main" id="{5430296C-ABEA-4486-8B83-AB75CE302E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0" y="397575"/>
            <a:ext cx="7875000" cy="1136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500"/>
              <a:buFont typeface="Arial"/>
              <a:buNone/>
            </a:pPr>
            <a:r>
              <a:rPr lang="en-US" sz="1400" b="1" dirty="0"/>
              <a:t>Bio-Inspired design</a:t>
            </a:r>
            <a:r>
              <a:rPr lang="en-US" sz="1400" dirty="0"/>
              <a:t> </a:t>
            </a:r>
            <a:r>
              <a:rPr lang="en-US" sz="1400" dirty="0">
                <a:solidFill>
                  <a:schemeClr val="tx1"/>
                </a:solidFill>
              </a:rPr>
              <a:t>ideas offers an empathetic understanding of how Nature around us works and ultimately where we fit in . It is a practice that learn , adapt from and mimic the strategies used by species for sustaining our lives. The goal is to create products and processes— new ways of living — that solve our greatest design challenges sustainably and in solidarity with all life on earth. This practice is commonly known as </a:t>
            </a:r>
            <a:r>
              <a:rPr lang="en-US" sz="1400" b="1" dirty="0">
                <a:solidFill>
                  <a:schemeClr val="tx1"/>
                </a:solidFill>
              </a:rPr>
              <a:t>BIOMIMICRY </a:t>
            </a:r>
            <a:r>
              <a:rPr lang="en-US" sz="1400" dirty="0">
                <a:solidFill>
                  <a:schemeClr val="tx1"/>
                </a:solidFill>
              </a:rPr>
              <a:t>and has profound applications in </a:t>
            </a:r>
            <a:r>
              <a:rPr lang="en-US" sz="1400" dirty="0">
                <a:solidFill>
                  <a:schemeClr val="lt1"/>
                </a:solidFill>
              </a:rPr>
              <a:t>various sectors .</a:t>
            </a:r>
            <a:endParaRPr sz="1400" dirty="0">
              <a:solidFill>
                <a:schemeClr val="lt1"/>
              </a:solidFill>
            </a:endParaRPr>
          </a:p>
        </p:txBody>
      </p:sp>
      <p:grpSp>
        <p:nvGrpSpPr>
          <p:cNvPr id="93" name="Google Shape;93;p2"/>
          <p:cNvGrpSpPr/>
          <p:nvPr/>
        </p:nvGrpSpPr>
        <p:grpSpPr>
          <a:xfrm>
            <a:off x="7909125" y="80775"/>
            <a:ext cx="4282775" cy="3759034"/>
            <a:chOff x="7539472" y="1007035"/>
            <a:chExt cx="4282775" cy="3285582"/>
          </a:xfrm>
        </p:grpSpPr>
        <p:pic>
          <p:nvPicPr>
            <p:cNvPr id="94" name="Google Shape;94;p2" descr="Biomimicry: a fresh approach to aircraft innovation - Innovation - Airbus"/>
            <p:cNvPicPr preferRelativeResize="0"/>
            <p:nvPr/>
          </p:nvPicPr>
          <p:blipFill rotWithShape="1">
            <a:blip r:embed="rId3">
              <a:alphaModFix/>
            </a:blip>
            <a:srcRect/>
            <a:stretch/>
          </p:blipFill>
          <p:spPr>
            <a:xfrm>
              <a:off x="7539472" y="1007035"/>
              <a:ext cx="4254677" cy="2579494"/>
            </a:xfrm>
            <a:prstGeom prst="rect">
              <a:avLst/>
            </a:prstGeom>
            <a:noFill/>
            <a:ln>
              <a:noFill/>
            </a:ln>
          </p:spPr>
        </p:pic>
        <p:sp>
          <p:nvSpPr>
            <p:cNvPr id="95" name="Google Shape;95;p2"/>
            <p:cNvSpPr txBox="1"/>
            <p:nvPr/>
          </p:nvSpPr>
          <p:spPr>
            <a:xfrm>
              <a:off x="7567647" y="3713616"/>
              <a:ext cx="4254600" cy="579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marR="0" lvl="0" indent="0" algn="ctr" rtl="0">
                <a:lnSpc>
                  <a:spcPct val="70000"/>
                </a:lnSpc>
                <a:spcBef>
                  <a:spcPts val="0"/>
                </a:spcBef>
                <a:spcAft>
                  <a:spcPts val="0"/>
                </a:spcAft>
                <a:buClr>
                  <a:schemeClr val="dk1"/>
                </a:buClr>
                <a:buSzPts val="1600"/>
                <a:buFont typeface="Arial"/>
                <a:buNone/>
              </a:pPr>
              <a:r>
                <a:rPr lang="en-US" b="0" i="0" u="none" strike="noStrike" cap="none">
                  <a:solidFill>
                    <a:schemeClr val="dk1"/>
                  </a:solidFill>
                  <a:latin typeface="Arial"/>
                  <a:ea typeface="Arial"/>
                  <a:cs typeface="Arial"/>
                  <a:sym typeface="Arial"/>
                </a:rPr>
                <a:t>Already Existing Biomimicry ideas employed by AIRBUS in the Aerospace industry includes –Project Fello’fly</a:t>
              </a:r>
              <a:r>
                <a:rPr lang="en-US">
                  <a:solidFill>
                    <a:schemeClr val="dk1"/>
                  </a:solidFill>
                </a:rPr>
                <a:t> </a:t>
              </a:r>
              <a:r>
                <a:rPr lang="en-US" b="0" i="0" u="none" strike="noStrike" cap="none">
                  <a:solidFill>
                    <a:schemeClr val="dk1"/>
                  </a:solidFill>
                  <a:latin typeface="Arial"/>
                  <a:ea typeface="Arial"/>
                  <a:cs typeface="Arial"/>
                  <a:sym typeface="Arial"/>
                </a:rPr>
                <a:t>, Project Bird of Prey</a:t>
              </a:r>
              <a:endParaRPr sz="1200"/>
            </a:p>
          </p:txBody>
        </p:sp>
      </p:grpSp>
      <p:grpSp>
        <p:nvGrpSpPr>
          <p:cNvPr id="2" name="Group 1">
            <a:extLst>
              <a:ext uri="{FF2B5EF4-FFF2-40B4-BE49-F238E27FC236}">
                <a16:creationId xmlns:a16="http://schemas.microsoft.com/office/drawing/2014/main" id="{73B5E40B-15D5-4A81-954B-F8767B90F76F}"/>
              </a:ext>
            </a:extLst>
          </p:cNvPr>
          <p:cNvGrpSpPr/>
          <p:nvPr/>
        </p:nvGrpSpPr>
        <p:grpSpPr>
          <a:xfrm>
            <a:off x="40076" y="1556374"/>
            <a:ext cx="7609147" cy="2146475"/>
            <a:chOff x="80193" y="1533975"/>
            <a:chExt cx="7609147" cy="2411130"/>
          </a:xfrm>
        </p:grpSpPr>
        <p:sp>
          <p:nvSpPr>
            <p:cNvPr id="92" name="Google Shape;92;p2"/>
            <p:cNvSpPr txBox="1"/>
            <p:nvPr/>
          </p:nvSpPr>
          <p:spPr>
            <a:xfrm>
              <a:off x="106100" y="1533975"/>
              <a:ext cx="7583100" cy="3078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0" marR="0" lvl="0" indent="0" algn="ctr"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Arial"/>
                  <a:ea typeface="Arial"/>
                  <a:cs typeface="Arial"/>
                  <a:sym typeface="Arial"/>
                </a:rPr>
                <a:t>Already Existing Biomimicry ideas</a:t>
              </a:r>
              <a:endParaRPr sz="2000" b="0" i="0" u="none" strike="noStrike" cap="none" dirty="0">
                <a:solidFill>
                  <a:schemeClr val="dk1"/>
                </a:solidFill>
                <a:latin typeface="Arial"/>
                <a:ea typeface="Arial"/>
                <a:cs typeface="Arial"/>
                <a:sym typeface="Arial"/>
              </a:endParaRPr>
            </a:p>
          </p:txBody>
        </p:sp>
        <p:grpSp>
          <p:nvGrpSpPr>
            <p:cNvPr id="102" name="Google Shape;102;p2"/>
            <p:cNvGrpSpPr/>
            <p:nvPr/>
          </p:nvGrpSpPr>
          <p:grpSpPr>
            <a:xfrm>
              <a:off x="2737705" y="2127722"/>
              <a:ext cx="2233611" cy="1817383"/>
              <a:chOff x="2936294" y="1729738"/>
              <a:chExt cx="2233611" cy="2079896"/>
            </a:xfrm>
          </p:grpSpPr>
          <p:pic>
            <p:nvPicPr>
              <p:cNvPr id="103" name="Google Shape;103;p2" descr="BIOMIMETIC DESIGN (BIOMIMICRY) | Nature inspiration, Structure of bone,  Design"/>
              <p:cNvPicPr preferRelativeResize="0"/>
              <p:nvPr/>
            </p:nvPicPr>
            <p:blipFill rotWithShape="1">
              <a:blip r:embed="rId4">
                <a:alphaModFix/>
              </a:blip>
              <a:srcRect r="50939"/>
              <a:stretch/>
            </p:blipFill>
            <p:spPr>
              <a:xfrm>
                <a:off x="2936294" y="1729738"/>
                <a:ext cx="1182482" cy="2079896"/>
              </a:xfrm>
              <a:prstGeom prst="rect">
                <a:avLst/>
              </a:prstGeom>
              <a:noFill/>
              <a:ln>
                <a:noFill/>
              </a:ln>
            </p:spPr>
          </p:pic>
          <p:pic>
            <p:nvPicPr>
              <p:cNvPr id="104" name="Google Shape;104;p2" descr="BIOMIMETIC DESIGN (BIOMIMICRY) | Nature inspiration, Structure of bone,  Design"/>
              <p:cNvPicPr preferRelativeResize="0"/>
              <p:nvPr/>
            </p:nvPicPr>
            <p:blipFill rotWithShape="1">
              <a:blip r:embed="rId4">
                <a:alphaModFix/>
              </a:blip>
              <a:srcRect l="50939" r="1"/>
              <a:stretch/>
            </p:blipFill>
            <p:spPr>
              <a:xfrm>
                <a:off x="4044197" y="1729738"/>
                <a:ext cx="1125708" cy="2079896"/>
              </a:xfrm>
              <a:prstGeom prst="rect">
                <a:avLst/>
              </a:prstGeom>
              <a:noFill/>
              <a:ln>
                <a:noFill/>
              </a:ln>
            </p:spPr>
          </p:pic>
        </p:grpSp>
        <p:grpSp>
          <p:nvGrpSpPr>
            <p:cNvPr id="105" name="Google Shape;105;p2"/>
            <p:cNvGrpSpPr/>
            <p:nvPr/>
          </p:nvGrpSpPr>
          <p:grpSpPr>
            <a:xfrm>
              <a:off x="5072485" y="2127722"/>
              <a:ext cx="2616855" cy="1794122"/>
              <a:chOff x="5191326" y="1716996"/>
              <a:chExt cx="3188502" cy="2094624"/>
            </a:xfrm>
          </p:grpSpPr>
          <p:pic>
            <p:nvPicPr>
              <p:cNvPr id="106" name="Google Shape;106;p2" descr="BIOMIMETIC DESIGN (BIOMIMICRY) | Bionic design, Biomimicry examples,  Biomimicry design"/>
              <p:cNvPicPr preferRelativeResize="0"/>
              <p:nvPr/>
            </p:nvPicPr>
            <p:blipFill rotWithShape="1">
              <a:blip r:embed="rId5">
                <a:alphaModFix/>
              </a:blip>
              <a:srcRect l="-217" r="51314"/>
              <a:stretch/>
            </p:blipFill>
            <p:spPr>
              <a:xfrm>
                <a:off x="5191326" y="1731167"/>
                <a:ext cx="1594251" cy="2080453"/>
              </a:xfrm>
              <a:prstGeom prst="rect">
                <a:avLst/>
              </a:prstGeom>
              <a:noFill/>
              <a:ln>
                <a:noFill/>
              </a:ln>
            </p:spPr>
          </p:pic>
          <p:pic>
            <p:nvPicPr>
              <p:cNvPr id="107" name="Google Shape;107;p2" descr="BIOMIMETIC DESIGN (BIOMIMICRY) | Bionic design, Biomimicry examples,  Biomimicry design"/>
              <p:cNvPicPr preferRelativeResize="0"/>
              <p:nvPr/>
            </p:nvPicPr>
            <p:blipFill rotWithShape="1">
              <a:blip r:embed="rId5">
                <a:alphaModFix/>
              </a:blip>
              <a:srcRect l="51557"/>
              <a:stretch/>
            </p:blipFill>
            <p:spPr>
              <a:xfrm>
                <a:off x="6785577" y="1716996"/>
                <a:ext cx="1594251" cy="2080453"/>
              </a:xfrm>
              <a:prstGeom prst="rect">
                <a:avLst/>
              </a:prstGeom>
              <a:noFill/>
              <a:ln>
                <a:noFill/>
              </a:ln>
            </p:spPr>
          </p:pic>
        </p:grpSp>
        <p:grpSp>
          <p:nvGrpSpPr>
            <p:cNvPr id="108" name="Google Shape;108;p2"/>
            <p:cNvGrpSpPr/>
            <p:nvPr/>
          </p:nvGrpSpPr>
          <p:grpSpPr>
            <a:xfrm>
              <a:off x="80193" y="2094172"/>
              <a:ext cx="2521531" cy="1817384"/>
              <a:chOff x="64425" y="1884234"/>
              <a:chExt cx="2521531" cy="1895392"/>
            </a:xfrm>
          </p:grpSpPr>
          <p:grpSp>
            <p:nvGrpSpPr>
              <p:cNvPr id="109" name="Google Shape;109;p2"/>
              <p:cNvGrpSpPr/>
              <p:nvPr/>
            </p:nvGrpSpPr>
            <p:grpSpPr>
              <a:xfrm>
                <a:off x="106115" y="2253157"/>
                <a:ext cx="2479841" cy="1526469"/>
                <a:chOff x="114300" y="1811862"/>
                <a:chExt cx="2510009" cy="1566407"/>
              </a:xfrm>
            </p:grpSpPr>
            <p:pic>
              <p:nvPicPr>
                <p:cNvPr id="110" name="Google Shape;110;p2" descr="Nature&amp;#39;s Wisdom: 9 Brilliant Examples of Biomimicry in Design - WebEcoist"/>
                <p:cNvPicPr preferRelativeResize="0"/>
                <p:nvPr/>
              </p:nvPicPr>
              <p:blipFill rotWithShape="1">
                <a:blip r:embed="rId6">
                  <a:alphaModFix/>
                </a:blip>
                <a:srcRect l="3525" t="4649" r="51278" b="36418"/>
                <a:stretch/>
              </p:blipFill>
              <p:spPr>
                <a:xfrm>
                  <a:off x="114300" y="1811862"/>
                  <a:ext cx="1172554" cy="1566407"/>
                </a:xfrm>
                <a:prstGeom prst="rect">
                  <a:avLst/>
                </a:prstGeom>
                <a:noFill/>
                <a:ln w="28575" cap="flat" cmpd="sng">
                  <a:solidFill>
                    <a:schemeClr val="dk1"/>
                  </a:solidFill>
                  <a:prstDash val="solid"/>
                  <a:round/>
                  <a:headEnd type="none" w="sm" len="sm"/>
                  <a:tailEnd type="none" w="sm" len="sm"/>
                </a:ln>
              </p:spPr>
            </p:pic>
            <p:pic>
              <p:nvPicPr>
                <p:cNvPr id="111" name="Google Shape;111;p2" descr="Nature&amp;#39;s Wisdom: 9 Brilliant Examples of Biomimicry in Design - WebEcoist"/>
                <p:cNvPicPr preferRelativeResize="0"/>
                <p:nvPr/>
              </p:nvPicPr>
              <p:blipFill rotWithShape="1">
                <a:blip r:embed="rId6">
                  <a:alphaModFix/>
                </a:blip>
                <a:srcRect l="51789" t="10271" r="1145" b="19094"/>
                <a:stretch/>
              </p:blipFill>
              <p:spPr>
                <a:xfrm>
                  <a:off x="1395466" y="1811862"/>
                  <a:ext cx="1228843" cy="1566407"/>
                </a:xfrm>
                <a:prstGeom prst="rect">
                  <a:avLst/>
                </a:prstGeom>
                <a:noFill/>
                <a:ln w="28575" cap="flat" cmpd="sng">
                  <a:solidFill>
                    <a:schemeClr val="dk1"/>
                  </a:solidFill>
                  <a:prstDash val="solid"/>
                  <a:round/>
                  <a:headEnd type="none" w="sm" len="sm"/>
                  <a:tailEnd type="none" w="sm" len="sm"/>
                </a:ln>
              </p:spPr>
            </p:pic>
          </p:grpSp>
          <p:sp>
            <p:nvSpPr>
              <p:cNvPr id="112" name="Google Shape;112;p2"/>
              <p:cNvSpPr txBox="1"/>
              <p:nvPr/>
            </p:nvSpPr>
            <p:spPr>
              <a:xfrm>
                <a:off x="64425" y="1884234"/>
                <a:ext cx="1247915" cy="32446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dirty="0">
                    <a:solidFill>
                      <a:schemeClr val="dk1"/>
                    </a:solidFill>
                    <a:latin typeface="Arial"/>
                    <a:ea typeface="Arial"/>
                    <a:cs typeface="Arial"/>
                    <a:sym typeface="Arial"/>
                  </a:rPr>
                  <a:t>Kingfisher Beak</a:t>
                </a:r>
                <a:endParaRPr sz="1200" b="0" i="0" u="none" strike="noStrike" cap="none" dirty="0">
                  <a:solidFill>
                    <a:schemeClr val="dk1"/>
                  </a:solidFill>
                  <a:latin typeface="Arial"/>
                  <a:ea typeface="Arial"/>
                  <a:cs typeface="Arial"/>
                  <a:sym typeface="Arial"/>
                </a:endParaRPr>
              </a:p>
            </p:txBody>
          </p:sp>
          <p:sp>
            <p:nvSpPr>
              <p:cNvPr id="113" name="Google Shape;113;p2"/>
              <p:cNvSpPr txBox="1"/>
              <p:nvPr/>
            </p:nvSpPr>
            <p:spPr>
              <a:xfrm>
                <a:off x="1357869" y="1892575"/>
                <a:ext cx="1228087" cy="30777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dk1"/>
                    </a:solidFill>
                    <a:latin typeface="Arial"/>
                    <a:ea typeface="Arial"/>
                    <a:cs typeface="Arial"/>
                    <a:sym typeface="Arial"/>
                  </a:rPr>
                  <a:t>Bullet Train</a:t>
                </a:r>
                <a:endParaRPr sz="1400" b="0" i="0" u="none" strike="noStrike" cap="none">
                  <a:solidFill>
                    <a:schemeClr val="dk1"/>
                  </a:solidFill>
                  <a:latin typeface="Arial"/>
                  <a:ea typeface="Arial"/>
                  <a:cs typeface="Arial"/>
                  <a:sym typeface="Arial"/>
                </a:endParaRPr>
              </a:p>
            </p:txBody>
          </p:sp>
        </p:grpSp>
        <p:sp>
          <p:nvSpPr>
            <p:cNvPr id="114" name="Google Shape;114;p2"/>
            <p:cNvSpPr txBox="1"/>
            <p:nvPr/>
          </p:nvSpPr>
          <p:spPr>
            <a:xfrm>
              <a:off x="1242720" y="1799895"/>
              <a:ext cx="5502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chemeClr val="dk1"/>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115" name="Google Shape;115;p2"/>
            <p:cNvSpPr txBox="1"/>
            <p:nvPr/>
          </p:nvSpPr>
          <p:spPr>
            <a:xfrm>
              <a:off x="3787493" y="1799896"/>
              <a:ext cx="5502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(2)</a:t>
              </a:r>
              <a:endParaRPr sz="1400">
                <a:solidFill>
                  <a:schemeClr val="dk1"/>
                </a:solidFill>
                <a:latin typeface="Arial"/>
                <a:ea typeface="Arial"/>
                <a:cs typeface="Arial"/>
                <a:sym typeface="Arial"/>
              </a:endParaRPr>
            </a:p>
          </p:txBody>
        </p:sp>
        <p:sp>
          <p:nvSpPr>
            <p:cNvPr id="116" name="Google Shape;116;p2"/>
            <p:cNvSpPr txBox="1"/>
            <p:nvPr/>
          </p:nvSpPr>
          <p:spPr>
            <a:xfrm>
              <a:off x="6165082" y="1805282"/>
              <a:ext cx="55029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(3)</a:t>
              </a:r>
              <a:endParaRPr sz="1400">
                <a:solidFill>
                  <a:schemeClr val="dk1"/>
                </a:solidFill>
                <a:latin typeface="Arial"/>
                <a:ea typeface="Arial"/>
                <a:cs typeface="Arial"/>
                <a:sym typeface="Arial"/>
              </a:endParaRPr>
            </a:p>
          </p:txBody>
        </p:sp>
      </p:grpSp>
      <p:sp>
        <p:nvSpPr>
          <p:cNvPr id="117" name="Google Shape;117;p2"/>
          <p:cNvSpPr txBox="1"/>
          <p:nvPr/>
        </p:nvSpPr>
        <p:spPr>
          <a:xfrm>
            <a:off x="0" y="0"/>
            <a:ext cx="7689300" cy="318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a:bodyPr>
          <a:lstStyle/>
          <a:p>
            <a:pPr marL="0" marR="0" lvl="0" indent="0" algn="ctr" rtl="0">
              <a:lnSpc>
                <a:spcPct val="90000"/>
              </a:lnSpc>
              <a:spcBef>
                <a:spcPts val="0"/>
              </a:spcBef>
              <a:spcAft>
                <a:spcPts val="0"/>
              </a:spcAft>
              <a:buClr>
                <a:schemeClr val="dk1"/>
              </a:buClr>
              <a:buSzPts val="2000"/>
              <a:buFont typeface="Arial"/>
              <a:buNone/>
            </a:pPr>
            <a:r>
              <a:rPr lang="en-US" sz="2000" b="0" u="none">
                <a:solidFill>
                  <a:schemeClr val="dk1"/>
                </a:solidFill>
                <a:latin typeface="Arial"/>
                <a:ea typeface="Arial"/>
                <a:cs typeface="Arial"/>
                <a:sym typeface="Arial"/>
              </a:rPr>
              <a:t>Bio-Inspired ideas / Biomimicry</a:t>
            </a:r>
            <a:endParaRPr sz="2000" b="0" u="none">
              <a:solidFill>
                <a:schemeClr val="dk1"/>
              </a:solidFill>
              <a:latin typeface="Arial"/>
              <a:ea typeface="Arial"/>
              <a:cs typeface="Arial"/>
              <a:sym typeface="Arial"/>
            </a:endParaRPr>
          </a:p>
        </p:txBody>
      </p:sp>
      <p:sp>
        <p:nvSpPr>
          <p:cNvPr id="30" name="Google Shape;117;p2">
            <a:extLst>
              <a:ext uri="{FF2B5EF4-FFF2-40B4-BE49-F238E27FC236}">
                <a16:creationId xmlns:a16="http://schemas.microsoft.com/office/drawing/2014/main" id="{FCDDBDBE-B041-4233-884F-D3E73E5EB49D}"/>
              </a:ext>
            </a:extLst>
          </p:cNvPr>
          <p:cNvSpPr txBox="1"/>
          <p:nvPr/>
        </p:nvSpPr>
        <p:spPr>
          <a:xfrm>
            <a:off x="160865" y="3957409"/>
            <a:ext cx="11895667" cy="318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lvl="0">
              <a:lnSpc>
                <a:spcPct val="90000"/>
              </a:lnSpc>
              <a:buClr>
                <a:schemeClr val="dk1"/>
              </a:buClr>
              <a:buSzPts val="2000"/>
            </a:pPr>
            <a:r>
              <a:rPr lang="en-US" sz="2000" b="1" dirty="0">
                <a:solidFill>
                  <a:schemeClr val="dk1"/>
                </a:solidFill>
              </a:rPr>
              <a:t>Challenge :- </a:t>
            </a:r>
            <a:r>
              <a:rPr lang="en-US" sz="1700" b="1" dirty="0">
                <a:solidFill>
                  <a:schemeClr val="dk1"/>
                </a:solidFill>
              </a:rPr>
              <a:t>Utilization of Bio-inspired Design for applications in Aerospace Ecosystem for safe &amp; sustainable flight </a:t>
            </a:r>
            <a:endParaRPr sz="2000" b="1" u="none" dirty="0">
              <a:solidFill>
                <a:schemeClr val="dk1"/>
              </a:solidFill>
              <a:latin typeface="Arial"/>
              <a:ea typeface="Arial"/>
              <a:cs typeface="Arial"/>
              <a:sym typeface="Arial"/>
            </a:endParaRPr>
          </a:p>
        </p:txBody>
      </p:sp>
      <p:sp>
        <p:nvSpPr>
          <p:cNvPr id="31" name="Google Shape;122;p3">
            <a:extLst>
              <a:ext uri="{FF2B5EF4-FFF2-40B4-BE49-F238E27FC236}">
                <a16:creationId xmlns:a16="http://schemas.microsoft.com/office/drawing/2014/main" id="{3316E051-5A39-42BD-A94E-4B890A4E0125}"/>
              </a:ext>
            </a:extLst>
          </p:cNvPr>
          <p:cNvSpPr txBox="1">
            <a:spLocks/>
          </p:cNvSpPr>
          <p:nvPr/>
        </p:nvSpPr>
        <p:spPr>
          <a:xfrm>
            <a:off x="4059916" y="4347493"/>
            <a:ext cx="6686966" cy="41775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ct val="100000"/>
            </a:pPr>
            <a:r>
              <a:rPr lang="en-US" sz="2000" b="1" dirty="0"/>
              <a:t>OUR  PROPOSED BIOLOGICAL  MODEL</a:t>
            </a:r>
          </a:p>
        </p:txBody>
      </p:sp>
      <p:sp>
        <p:nvSpPr>
          <p:cNvPr id="32" name="Google Shape;123;p3">
            <a:extLst>
              <a:ext uri="{FF2B5EF4-FFF2-40B4-BE49-F238E27FC236}">
                <a16:creationId xmlns:a16="http://schemas.microsoft.com/office/drawing/2014/main" id="{D7174FF1-2A02-4FAC-AE2B-860D688935C2}"/>
              </a:ext>
            </a:extLst>
          </p:cNvPr>
          <p:cNvSpPr txBox="1">
            <a:spLocks noGrp="1"/>
          </p:cNvSpPr>
          <p:nvPr>
            <p:ph type="body" idx="1"/>
          </p:nvPr>
        </p:nvSpPr>
        <p:spPr>
          <a:xfrm>
            <a:off x="2908242" y="4765243"/>
            <a:ext cx="9283758" cy="1819618"/>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ct val="100000"/>
              <a:buNone/>
            </a:pPr>
            <a:r>
              <a:rPr lang="en-US" sz="2000" i="1" u="sng" dirty="0"/>
              <a:t>Peregrine  Falcon</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1400" dirty="0"/>
              <a:t>It is known to be the Fastest animal on the planet when performing the stoop (high-speed dive). (reaching more than 220 miles per hour ) .</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1400" dirty="0"/>
              <a:t>The </a:t>
            </a:r>
            <a:r>
              <a:rPr lang="en-US" sz="1400" b="1" dirty="0"/>
              <a:t>peregrine falcon (</a:t>
            </a:r>
            <a:r>
              <a:rPr lang="en-US" sz="1400" b="1" i="1" dirty="0"/>
              <a:t>Falco peregrinus</a:t>
            </a:r>
            <a:r>
              <a:rPr lang="en-US" sz="1400" b="1" dirty="0"/>
              <a:t>), </a:t>
            </a:r>
            <a:r>
              <a:rPr lang="en-US" sz="1400" dirty="0"/>
              <a:t>also known as the peregrine , and historically as the duck hawk in North America, is a cosmopolitan bird of prey in the </a:t>
            </a:r>
            <a:r>
              <a:rPr lang="en-US" sz="1400" b="1" i="1" dirty="0"/>
              <a:t>family</a:t>
            </a:r>
            <a:r>
              <a:rPr lang="en-US" sz="1400" i="1" dirty="0"/>
              <a:t> Falconidae</a:t>
            </a:r>
            <a:r>
              <a:rPr lang="en-US" sz="1400" dirty="0"/>
              <a:t>. </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1400" dirty="0"/>
              <a:t>It can be found nearly everywhere on Earth, except extreme polar regions, very high mountains, and most tropical rainforests.</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1400" dirty="0"/>
              <a:t>Wingspan of 74-120 cm. </a:t>
            </a:r>
            <a:endParaRPr sz="1400" dirty="0"/>
          </a:p>
        </p:txBody>
      </p:sp>
      <p:grpSp>
        <p:nvGrpSpPr>
          <p:cNvPr id="33" name="Google Shape;124;p3">
            <a:extLst>
              <a:ext uri="{FF2B5EF4-FFF2-40B4-BE49-F238E27FC236}">
                <a16:creationId xmlns:a16="http://schemas.microsoft.com/office/drawing/2014/main" id="{1E9844A3-01EC-4042-854C-7DFAAC02A523}"/>
              </a:ext>
            </a:extLst>
          </p:cNvPr>
          <p:cNvGrpSpPr/>
          <p:nvPr/>
        </p:nvGrpSpPr>
        <p:grpSpPr>
          <a:xfrm>
            <a:off x="86768" y="4399944"/>
            <a:ext cx="2521531" cy="2104420"/>
            <a:chOff x="8697226" y="681037"/>
            <a:chExt cx="3303443" cy="3095837"/>
          </a:xfrm>
        </p:grpSpPr>
        <p:sp>
          <p:nvSpPr>
            <p:cNvPr id="34" name="Google Shape;125;p3">
              <a:extLst>
                <a:ext uri="{FF2B5EF4-FFF2-40B4-BE49-F238E27FC236}">
                  <a16:creationId xmlns:a16="http://schemas.microsoft.com/office/drawing/2014/main" id="{8B1B40A0-AD3F-481B-998C-DD9982235829}"/>
                </a:ext>
              </a:extLst>
            </p:cNvPr>
            <p:cNvSpPr txBox="1"/>
            <p:nvPr/>
          </p:nvSpPr>
          <p:spPr>
            <a:xfrm>
              <a:off x="8697227" y="3318476"/>
              <a:ext cx="3303441" cy="458398"/>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rmAutofit fontScale="700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2800" b="1">
                  <a:solidFill>
                    <a:schemeClr val="dk1"/>
                  </a:solidFill>
                  <a:latin typeface="Arial"/>
                  <a:ea typeface="Arial"/>
                  <a:cs typeface="Arial"/>
                  <a:sym typeface="Arial"/>
                </a:rPr>
                <a:t>Peregrine  Falcon</a:t>
              </a:r>
              <a:endParaRPr/>
            </a:p>
          </p:txBody>
        </p:sp>
        <p:pic>
          <p:nvPicPr>
            <p:cNvPr id="35" name="Google Shape;126;p3" descr="Peregrine Falcon Identification, All About Birds, Cornell Lab of Ornithology">
              <a:extLst>
                <a:ext uri="{FF2B5EF4-FFF2-40B4-BE49-F238E27FC236}">
                  <a16:creationId xmlns:a16="http://schemas.microsoft.com/office/drawing/2014/main" id="{F6D0C02C-F7A7-4BEE-80E8-21F346D6ED3D}"/>
                </a:ext>
              </a:extLst>
            </p:cNvPr>
            <p:cNvPicPr preferRelativeResize="0"/>
            <p:nvPr/>
          </p:nvPicPr>
          <p:blipFill rotWithShape="1">
            <a:blip r:embed="rId7">
              <a:alphaModFix/>
            </a:blip>
            <a:srcRect/>
            <a:stretch/>
          </p:blipFill>
          <p:spPr>
            <a:xfrm>
              <a:off x="8697226" y="681037"/>
              <a:ext cx="3303441" cy="2477581"/>
            </a:xfrm>
            <a:prstGeom prst="rect">
              <a:avLst/>
            </a:prstGeom>
            <a:noFill/>
            <a:ln>
              <a:noFill/>
            </a:ln>
          </p:spPr>
        </p:pic>
      </p:grpSp>
      <p:sp>
        <p:nvSpPr>
          <p:cNvPr id="3" name="Slide Number Placeholder 2">
            <a:extLst>
              <a:ext uri="{FF2B5EF4-FFF2-40B4-BE49-F238E27FC236}">
                <a16:creationId xmlns:a16="http://schemas.microsoft.com/office/drawing/2014/main" id="{A2EBFDD4-C69F-465A-9A39-F5E55E7858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7" name="Google Shape;127;p3" descr="The morphological transformation of a Peregrine falcon at various... |  Download Scientific Diagram"/>
          <p:cNvPicPr preferRelativeResize="0"/>
          <p:nvPr/>
        </p:nvPicPr>
        <p:blipFill rotWithShape="1">
          <a:blip r:embed="rId3">
            <a:alphaModFix/>
          </a:blip>
          <a:srcRect/>
          <a:stretch/>
        </p:blipFill>
        <p:spPr>
          <a:xfrm>
            <a:off x="0" y="3835312"/>
            <a:ext cx="3719075" cy="1901025"/>
          </a:xfrm>
          <a:prstGeom prst="rect">
            <a:avLst/>
          </a:prstGeom>
          <a:noFill/>
          <a:ln>
            <a:noFill/>
          </a:ln>
        </p:spPr>
      </p:pic>
      <p:sp>
        <p:nvSpPr>
          <p:cNvPr id="128" name="Google Shape;128;p3"/>
          <p:cNvSpPr txBox="1"/>
          <p:nvPr/>
        </p:nvSpPr>
        <p:spPr>
          <a:xfrm>
            <a:off x="-25" y="5850962"/>
            <a:ext cx="3719100" cy="409201"/>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rmAutofit fontScale="47500" lnSpcReduction="20000"/>
          </a:bodyPr>
          <a:lstStyle/>
          <a:p>
            <a:pPr marL="0" marR="0" lvl="0" indent="0" algn="ctr" rtl="0">
              <a:lnSpc>
                <a:spcPct val="90000"/>
              </a:lnSpc>
              <a:spcBef>
                <a:spcPts val="0"/>
              </a:spcBef>
              <a:spcAft>
                <a:spcPts val="0"/>
              </a:spcAft>
              <a:buClr>
                <a:schemeClr val="dk1"/>
              </a:buClr>
              <a:buSzPct val="100000"/>
              <a:buFont typeface="Arial"/>
              <a:buNone/>
            </a:pPr>
            <a:r>
              <a:rPr lang="en-US" sz="2800" b="1">
                <a:solidFill>
                  <a:schemeClr val="dk1"/>
                </a:solidFill>
                <a:latin typeface="Arial"/>
                <a:ea typeface="Arial"/>
                <a:cs typeface="Arial"/>
                <a:sym typeface="Arial"/>
              </a:rPr>
              <a:t>Shape of Peregrine  Falcon during its characteristic stoop-High speed vertical dive</a:t>
            </a:r>
            <a:endParaRPr/>
          </a:p>
        </p:txBody>
      </p:sp>
      <p:sp>
        <p:nvSpPr>
          <p:cNvPr id="129" name="Google Shape;129;p3"/>
          <p:cNvSpPr txBox="1"/>
          <p:nvPr/>
        </p:nvSpPr>
        <p:spPr>
          <a:xfrm>
            <a:off x="259059" y="83700"/>
            <a:ext cx="8032500" cy="5253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Unique Features of Peregrine Falcon</a:t>
            </a:r>
            <a:endParaRPr sz="2400" b="1">
              <a:solidFill>
                <a:schemeClr val="dk1"/>
              </a:solidFill>
              <a:latin typeface="Arial"/>
              <a:ea typeface="Arial"/>
              <a:cs typeface="Arial"/>
              <a:sym typeface="Arial"/>
            </a:endParaRPr>
          </a:p>
        </p:txBody>
      </p:sp>
      <p:sp>
        <p:nvSpPr>
          <p:cNvPr id="130" name="Google Shape;130;p3"/>
          <p:cNvSpPr txBox="1"/>
          <p:nvPr/>
        </p:nvSpPr>
        <p:spPr>
          <a:xfrm>
            <a:off x="76200" y="597837"/>
            <a:ext cx="8302059" cy="306823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1800"/>
              <a:buFont typeface="Arial"/>
              <a:buNone/>
            </a:pPr>
            <a:r>
              <a:rPr lang="en-US" sz="1800" b="1" dirty="0">
                <a:solidFill>
                  <a:schemeClr val="dk1"/>
                </a:solidFill>
                <a:latin typeface="Arial"/>
                <a:ea typeface="Arial"/>
                <a:cs typeface="Arial"/>
                <a:sym typeface="Arial"/>
              </a:rPr>
              <a:t>Adaptive wing shapes </a:t>
            </a:r>
            <a:endParaRPr dirty="0"/>
          </a:p>
          <a:p>
            <a:pPr marL="0" marR="0" lvl="0" indent="0" algn="l" rtl="0">
              <a:lnSpc>
                <a:spcPct val="90000"/>
              </a:lnSpc>
              <a:spcBef>
                <a:spcPts val="1000"/>
              </a:spcBef>
              <a:spcAft>
                <a:spcPts val="0"/>
              </a:spcAft>
              <a:buClr>
                <a:schemeClr val="dk1"/>
              </a:buClr>
              <a:buSzPts val="1200"/>
              <a:buFont typeface="Arial"/>
              <a:buNone/>
            </a:pPr>
            <a:r>
              <a:rPr lang="en-US" sz="1200" dirty="0">
                <a:solidFill>
                  <a:schemeClr val="dk1"/>
                </a:solidFill>
                <a:latin typeface="Arial"/>
                <a:ea typeface="Arial"/>
                <a:cs typeface="Arial"/>
                <a:sym typeface="Arial"/>
              </a:rPr>
              <a:t>Peregrine Falcons have </a:t>
            </a:r>
            <a:r>
              <a:rPr lang="en-US" sz="1200" b="1" dirty="0">
                <a:solidFill>
                  <a:schemeClr val="dk1"/>
                </a:solidFill>
                <a:latin typeface="Arial"/>
                <a:ea typeface="Arial"/>
                <a:cs typeface="Arial"/>
                <a:sym typeface="Arial"/>
              </a:rPr>
              <a:t>unslotted , long angular wing shape </a:t>
            </a:r>
            <a:r>
              <a:rPr lang="en-US" sz="1200" dirty="0">
                <a:solidFill>
                  <a:schemeClr val="dk1"/>
                </a:solidFill>
                <a:latin typeface="Arial"/>
                <a:ea typeface="Arial"/>
                <a:cs typeface="Arial"/>
                <a:sym typeface="Arial"/>
              </a:rPr>
              <a:t>which gives a significant advantage when it comes to high speed flying as required for </a:t>
            </a:r>
            <a:r>
              <a:rPr lang="en-US" sz="1200" b="1" dirty="0">
                <a:solidFill>
                  <a:schemeClr val="dk1"/>
                </a:solidFill>
                <a:latin typeface="Arial"/>
                <a:ea typeface="Arial"/>
                <a:cs typeface="Arial"/>
                <a:sym typeface="Arial"/>
              </a:rPr>
              <a:t>Fighter aircrafts </a:t>
            </a:r>
            <a:r>
              <a:rPr lang="en-US" sz="1200" dirty="0">
                <a:solidFill>
                  <a:schemeClr val="dk1"/>
                </a:solidFill>
                <a:latin typeface="Arial"/>
                <a:ea typeface="Arial"/>
                <a:cs typeface="Arial"/>
                <a:sym typeface="Arial"/>
              </a:rPr>
              <a:t>by significant reduction of drag force that resists the motion. </a:t>
            </a:r>
            <a:endParaRPr dirty="0"/>
          </a:p>
          <a:p>
            <a:pPr marL="0" marR="0" lvl="0" indent="0" algn="l" rtl="0">
              <a:lnSpc>
                <a:spcPct val="90000"/>
              </a:lnSpc>
              <a:spcBef>
                <a:spcPts val="1000"/>
              </a:spcBef>
              <a:spcAft>
                <a:spcPts val="0"/>
              </a:spcAft>
              <a:buClr>
                <a:schemeClr val="dk1"/>
              </a:buClr>
              <a:buSzPts val="1200"/>
              <a:buFont typeface="Arial"/>
              <a:buNone/>
            </a:pPr>
            <a:r>
              <a:rPr lang="en-US" sz="1200" dirty="0">
                <a:solidFill>
                  <a:schemeClr val="dk1"/>
                </a:solidFill>
                <a:latin typeface="Arial"/>
                <a:ea typeface="Arial"/>
                <a:cs typeface="Arial"/>
                <a:sym typeface="Arial"/>
              </a:rPr>
              <a:t>To maintain its altitude, the Peregrine Falcon extends its wings, therefore increasing the planform area, which causes greater lift and also drag. The Peregrine Falcon is relatively slow while extending its wings. When in need of speed ,the Falcon folds its wing and decreases area. The decrease in planform area, decreases amount of drag generated, therefore speeding up the Falcon significantly.</a:t>
            </a:r>
            <a:endParaRPr dirty="0"/>
          </a:p>
          <a:p>
            <a:pPr marL="0" marR="0" lvl="0" indent="0" algn="l" rtl="0">
              <a:lnSpc>
                <a:spcPct val="90000"/>
              </a:lnSpc>
              <a:spcBef>
                <a:spcPts val="1000"/>
              </a:spcBef>
              <a:spcAft>
                <a:spcPts val="0"/>
              </a:spcAft>
              <a:buClr>
                <a:schemeClr val="dk1"/>
              </a:buClr>
              <a:buSzPts val="1200"/>
              <a:buFont typeface="Arial"/>
              <a:buNone/>
            </a:pPr>
            <a:r>
              <a:rPr lang="en-US" sz="1200" dirty="0">
                <a:solidFill>
                  <a:schemeClr val="dk1"/>
                </a:solidFill>
                <a:latin typeface="Arial"/>
                <a:ea typeface="Arial"/>
                <a:cs typeface="Arial"/>
                <a:sym typeface="Arial"/>
              </a:rPr>
              <a:t>The special design of peregrine falcons can be applied to for aircraft with time/speed critic tasks such as interceptor/fighter jets</a:t>
            </a:r>
            <a:endParaRPr dirty="0"/>
          </a:p>
          <a:p>
            <a:pPr marL="0" marR="0" lvl="0" indent="0" algn="l" rtl="0">
              <a:lnSpc>
                <a:spcPct val="90000"/>
              </a:lnSpc>
              <a:spcBef>
                <a:spcPts val="1000"/>
              </a:spcBef>
              <a:spcAft>
                <a:spcPts val="0"/>
              </a:spcAft>
              <a:buClr>
                <a:schemeClr val="dk1"/>
              </a:buClr>
              <a:buSzPts val="1200"/>
              <a:buFont typeface="Arial"/>
              <a:buNone/>
            </a:pPr>
            <a:r>
              <a:rPr lang="en-US" sz="1200" dirty="0">
                <a:solidFill>
                  <a:schemeClr val="dk1"/>
                </a:solidFill>
                <a:latin typeface="Arial"/>
                <a:ea typeface="Arial"/>
                <a:cs typeface="Arial"/>
                <a:sym typeface="Arial"/>
              </a:rPr>
              <a:t>This special shape of wings has two advantages :-</a:t>
            </a:r>
            <a:endParaRPr dirty="0"/>
          </a:p>
          <a:p>
            <a:pPr marL="342900" marR="0" lvl="0" indent="-342900" algn="l" rtl="0">
              <a:lnSpc>
                <a:spcPct val="90000"/>
              </a:lnSpc>
              <a:spcBef>
                <a:spcPts val="1000"/>
              </a:spcBef>
              <a:spcAft>
                <a:spcPts val="0"/>
              </a:spcAft>
              <a:buClr>
                <a:schemeClr val="dk1"/>
              </a:buClr>
              <a:buSzPts val="1200"/>
              <a:buFont typeface="Arial"/>
              <a:buAutoNum type="arabicPeriod"/>
            </a:pPr>
            <a:r>
              <a:rPr lang="en-US" sz="1200" dirty="0">
                <a:solidFill>
                  <a:schemeClr val="dk1"/>
                </a:solidFill>
                <a:latin typeface="Arial"/>
                <a:ea typeface="Arial"/>
                <a:cs typeface="Arial"/>
                <a:sym typeface="Arial"/>
              </a:rPr>
              <a:t>Lesser projected area of the wings gives a reduced drag force ( resistive to aircraft motion) and thus lesser fuel consumption . This comes at the cost of a lesser lift force , but sufficient enough for the aircraft to fly.</a:t>
            </a:r>
            <a:endParaRPr dirty="0"/>
          </a:p>
          <a:p>
            <a:pPr marL="342900" marR="0" lvl="0" indent="-342900" algn="l" rtl="0">
              <a:lnSpc>
                <a:spcPct val="90000"/>
              </a:lnSpc>
              <a:spcBef>
                <a:spcPts val="1000"/>
              </a:spcBef>
              <a:spcAft>
                <a:spcPts val="0"/>
              </a:spcAft>
              <a:buClr>
                <a:schemeClr val="dk1"/>
              </a:buClr>
              <a:buSzPts val="1200"/>
              <a:buFont typeface="Arial"/>
              <a:buAutoNum type="arabicPeriod"/>
            </a:pPr>
            <a:r>
              <a:rPr lang="en-US" sz="1200" dirty="0">
                <a:solidFill>
                  <a:schemeClr val="dk1"/>
                </a:solidFill>
                <a:latin typeface="Arial"/>
                <a:ea typeface="Arial"/>
                <a:cs typeface="Arial"/>
                <a:sym typeface="Arial"/>
              </a:rPr>
              <a:t>Aircrafts are therefore capable of reaching speeds of about </a:t>
            </a:r>
            <a:r>
              <a:rPr lang="en-US" sz="1200" dirty="0">
                <a:solidFill>
                  <a:schemeClr val="dk1"/>
                </a:solidFill>
              </a:rPr>
              <a:t>3000 km h</a:t>
            </a:r>
            <a:r>
              <a:rPr lang="en-US" sz="1200" dirty="0">
                <a:solidFill>
                  <a:schemeClr val="dk1"/>
                </a:solidFill>
                <a:latin typeface="Arial"/>
                <a:ea typeface="Arial"/>
                <a:cs typeface="Arial"/>
                <a:sym typeface="Arial"/>
              </a:rPr>
              <a:t>.  With low planform area, Fighter jets are capable of going way beyond </a:t>
            </a:r>
            <a:r>
              <a:rPr lang="en-US" sz="1200" dirty="0">
                <a:solidFill>
                  <a:schemeClr val="dk1"/>
                </a:solidFill>
              </a:rPr>
              <a:t>supersonic</a:t>
            </a:r>
            <a:r>
              <a:rPr lang="en-US" sz="1200" dirty="0">
                <a:solidFill>
                  <a:schemeClr val="dk1"/>
                </a:solidFill>
                <a:latin typeface="Arial"/>
                <a:ea typeface="Arial"/>
                <a:cs typeface="Arial"/>
                <a:sym typeface="Arial"/>
              </a:rPr>
              <a:t> speeds</a:t>
            </a:r>
            <a:endParaRPr sz="1200" dirty="0">
              <a:solidFill>
                <a:schemeClr val="dk1"/>
              </a:solidFill>
              <a:latin typeface="Arial"/>
              <a:ea typeface="Arial"/>
              <a:cs typeface="Arial"/>
              <a:sym typeface="Arial"/>
            </a:endParaRPr>
          </a:p>
        </p:txBody>
      </p:sp>
      <p:grpSp>
        <p:nvGrpSpPr>
          <p:cNvPr id="131" name="Google Shape;131;p3"/>
          <p:cNvGrpSpPr/>
          <p:nvPr/>
        </p:nvGrpSpPr>
        <p:grpSpPr>
          <a:xfrm>
            <a:off x="8378259" y="111789"/>
            <a:ext cx="3661293" cy="1984979"/>
            <a:chOff x="170288" y="4142630"/>
            <a:chExt cx="3661293" cy="2194560"/>
          </a:xfrm>
        </p:grpSpPr>
        <p:pic>
          <p:nvPicPr>
            <p:cNvPr id="132" name="Google Shape;132;p3" descr="Is there any benefit of using a swept wings at low-subsonic speeds? -  Aviation Stack Exchange"/>
            <p:cNvPicPr preferRelativeResize="0"/>
            <p:nvPr/>
          </p:nvPicPr>
          <p:blipFill rotWithShape="1">
            <a:blip r:embed="rId4">
              <a:alphaModFix/>
            </a:blip>
            <a:srcRect/>
            <a:stretch/>
          </p:blipFill>
          <p:spPr>
            <a:xfrm>
              <a:off x="2139278" y="4142630"/>
              <a:ext cx="1692303" cy="1692303"/>
            </a:xfrm>
            <a:prstGeom prst="rect">
              <a:avLst/>
            </a:prstGeom>
            <a:noFill/>
            <a:ln>
              <a:noFill/>
            </a:ln>
          </p:spPr>
        </p:pic>
        <p:pic>
          <p:nvPicPr>
            <p:cNvPr id="133" name="Google Shape;133;p3" descr="Naturally Speaking: Peregrine Falcons – Masters of the Air - Cabrillo  National Monument (U.S. National Park Service) - Cabrillo Field Notes"/>
            <p:cNvPicPr preferRelativeResize="0"/>
            <p:nvPr/>
          </p:nvPicPr>
          <p:blipFill rotWithShape="1">
            <a:blip r:embed="rId5">
              <a:alphaModFix/>
            </a:blip>
            <a:srcRect l="6532" t="4431" r="24572" b="4284"/>
            <a:stretch/>
          </p:blipFill>
          <p:spPr>
            <a:xfrm>
              <a:off x="170289" y="4142630"/>
              <a:ext cx="1857294" cy="1718275"/>
            </a:xfrm>
            <a:prstGeom prst="rect">
              <a:avLst/>
            </a:prstGeom>
            <a:noFill/>
            <a:ln>
              <a:noFill/>
            </a:ln>
          </p:spPr>
        </p:pic>
        <p:sp>
          <p:nvSpPr>
            <p:cNvPr id="134" name="Google Shape;134;p3"/>
            <p:cNvSpPr txBox="1"/>
            <p:nvPr/>
          </p:nvSpPr>
          <p:spPr>
            <a:xfrm>
              <a:off x="170288" y="5893358"/>
              <a:ext cx="3661293" cy="4438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1">
                  <a:solidFill>
                    <a:schemeClr val="dk1"/>
                  </a:solidFill>
                  <a:latin typeface="Arial"/>
                  <a:ea typeface="Arial"/>
                  <a:cs typeface="Arial"/>
                  <a:sym typeface="Arial"/>
                </a:rPr>
                <a:t>Peregrine Falcon</a:t>
              </a:r>
              <a:endParaRPr/>
            </a:p>
            <a:p>
              <a:pPr marL="0" marR="0" lvl="0" indent="0" algn="ctr" rtl="0">
                <a:lnSpc>
                  <a:spcPct val="90000"/>
                </a:lnSpc>
                <a:spcBef>
                  <a:spcPts val="0"/>
                </a:spcBef>
                <a:spcAft>
                  <a:spcPts val="0"/>
                </a:spcAft>
                <a:buClr>
                  <a:schemeClr val="dk1"/>
                </a:buClr>
                <a:buSzPts val="1400"/>
                <a:buFont typeface="Arial"/>
                <a:buNone/>
              </a:pPr>
              <a:r>
                <a:rPr lang="en-US" sz="1400" b="1">
                  <a:solidFill>
                    <a:schemeClr val="dk1"/>
                  </a:solidFill>
                  <a:latin typeface="Arial"/>
                  <a:ea typeface="Arial"/>
                  <a:cs typeface="Arial"/>
                  <a:sym typeface="Arial"/>
                </a:rPr>
                <a:t>SOARING vs SPEEDING</a:t>
              </a:r>
              <a:endParaRPr sz="1400" b="1">
                <a:solidFill>
                  <a:schemeClr val="dk1"/>
                </a:solidFill>
                <a:latin typeface="Arial"/>
                <a:ea typeface="Arial"/>
                <a:cs typeface="Arial"/>
                <a:sym typeface="Arial"/>
              </a:endParaRPr>
            </a:p>
          </p:txBody>
        </p:sp>
      </p:grpSp>
      <p:pic>
        <p:nvPicPr>
          <p:cNvPr id="135" name="Google Shape;135;p3"/>
          <p:cNvPicPr preferRelativeResize="0"/>
          <p:nvPr/>
        </p:nvPicPr>
        <p:blipFill rotWithShape="1">
          <a:blip r:embed="rId6">
            <a:alphaModFix/>
          </a:blip>
          <a:srcRect l="25265" t="19817" r="25360" b="7526"/>
          <a:stretch/>
        </p:blipFill>
        <p:spPr>
          <a:xfrm>
            <a:off x="8378259" y="2179705"/>
            <a:ext cx="3661293" cy="1766120"/>
          </a:xfrm>
          <a:prstGeom prst="rect">
            <a:avLst/>
          </a:prstGeom>
          <a:noFill/>
          <a:ln w="19050" cap="flat" cmpd="sng">
            <a:solidFill>
              <a:schemeClr val="dk1"/>
            </a:solidFill>
            <a:prstDash val="solid"/>
            <a:round/>
            <a:headEnd type="none" w="sm" len="sm"/>
            <a:tailEnd type="none" w="sm" len="sm"/>
          </a:ln>
        </p:spPr>
      </p:pic>
      <p:sp>
        <p:nvSpPr>
          <p:cNvPr id="20" name="Google Shape;140;p4">
            <a:extLst>
              <a:ext uri="{FF2B5EF4-FFF2-40B4-BE49-F238E27FC236}">
                <a16:creationId xmlns:a16="http://schemas.microsoft.com/office/drawing/2014/main" id="{056BA1A4-8D0C-4CCA-A2DD-F31EE17C2275}"/>
              </a:ext>
            </a:extLst>
          </p:cNvPr>
          <p:cNvSpPr txBox="1">
            <a:spLocks noGrp="1"/>
          </p:cNvSpPr>
          <p:nvPr>
            <p:ph type="title"/>
          </p:nvPr>
        </p:nvSpPr>
        <p:spPr>
          <a:xfrm>
            <a:off x="3200399" y="3672985"/>
            <a:ext cx="8154046" cy="487221"/>
          </a:xfrm>
          <a:prstGeom prst="rect">
            <a:avLst/>
          </a:prstGeom>
          <a:noFill/>
          <a:ln w="12700" cap="flat" cmpd="sng">
            <a:no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Arial"/>
              <a:buNone/>
            </a:pPr>
            <a:r>
              <a:rPr lang="en-US" sz="2800" b="1" dirty="0"/>
              <a:t>OUR  IDEA</a:t>
            </a:r>
            <a:endParaRPr sz="2800" b="1" dirty="0"/>
          </a:p>
        </p:txBody>
      </p:sp>
      <p:sp>
        <p:nvSpPr>
          <p:cNvPr id="22" name="Google Shape;142;p4">
            <a:extLst>
              <a:ext uri="{FF2B5EF4-FFF2-40B4-BE49-F238E27FC236}">
                <a16:creationId xmlns:a16="http://schemas.microsoft.com/office/drawing/2014/main" id="{9D677509-042B-4384-A57D-DF2B5CCD49C6}"/>
              </a:ext>
            </a:extLst>
          </p:cNvPr>
          <p:cNvSpPr/>
          <p:nvPr/>
        </p:nvSpPr>
        <p:spPr>
          <a:xfrm>
            <a:off x="3618676" y="4040866"/>
            <a:ext cx="8725724" cy="2031285"/>
          </a:xfrm>
          <a:prstGeom prst="rect">
            <a:avLst/>
          </a:prstGeom>
          <a:noFill/>
          <a:ln>
            <a:noFill/>
          </a:ln>
        </p:spPr>
        <p:txBody>
          <a:bodyPr spcFirstLastPara="1" wrap="square" lIns="91425" tIns="45700" rIns="91425" bIns="45700" anchor="t" anchorCtr="0">
            <a:spAutoFit/>
          </a:bodyPr>
          <a:lstStyle/>
          <a:p>
            <a:pPr marL="285750" marR="0" lvl="0" indent="-273050" algn="l" rtl="0">
              <a:spcBef>
                <a:spcPts val="0"/>
              </a:spcBef>
              <a:spcAft>
                <a:spcPts val="0"/>
              </a:spcAft>
              <a:buClr>
                <a:schemeClr val="dk1"/>
              </a:buClr>
              <a:buSzPts val="1400"/>
              <a:buFont typeface="Noto Sans Symbols"/>
              <a:buChar char="▪"/>
            </a:pPr>
            <a:r>
              <a:rPr lang="en-US" dirty="0">
                <a:solidFill>
                  <a:schemeClr val="dk1"/>
                </a:solidFill>
                <a:latin typeface="Arial"/>
                <a:ea typeface="Arial"/>
                <a:cs typeface="Arial"/>
                <a:sym typeface="Arial"/>
              </a:rPr>
              <a:t>Peregrine falcons are the fastest flying birds on Earth reaching a </a:t>
            </a:r>
            <a:r>
              <a:rPr lang="en-US" b="1" dirty="0">
                <a:solidFill>
                  <a:schemeClr val="dk1"/>
                </a:solidFill>
                <a:latin typeface="Arial"/>
                <a:ea typeface="Arial"/>
                <a:cs typeface="Arial"/>
                <a:sym typeface="Arial"/>
              </a:rPr>
              <a:t>maximum speed of 242 miles per hour</a:t>
            </a:r>
            <a:r>
              <a:rPr lang="en-US" dirty="0">
                <a:solidFill>
                  <a:schemeClr val="dk1"/>
                </a:solidFill>
                <a:latin typeface="Arial"/>
                <a:ea typeface="Arial"/>
                <a:cs typeface="Arial"/>
                <a:sym typeface="Arial"/>
              </a:rPr>
              <a:t>. Everything from its </a:t>
            </a:r>
            <a:r>
              <a:rPr lang="en-US" i="1" u="sng" dirty="0">
                <a:solidFill>
                  <a:schemeClr val="dk1"/>
                </a:solidFill>
                <a:latin typeface="Arial"/>
                <a:ea typeface="Arial"/>
                <a:cs typeface="Arial"/>
                <a:sym typeface="Arial"/>
              </a:rPr>
              <a:t>wingspan and shape to its feather design </a:t>
            </a:r>
            <a:r>
              <a:rPr lang="en-US" dirty="0">
                <a:solidFill>
                  <a:schemeClr val="dk1"/>
                </a:solidFill>
                <a:latin typeface="Arial"/>
                <a:ea typeface="Arial"/>
                <a:cs typeface="Arial"/>
                <a:sym typeface="Arial"/>
              </a:rPr>
              <a:t>gives them the high speed flights. A peregrine falcon has to make a very precise dive to catch its prey. If the </a:t>
            </a:r>
            <a:r>
              <a:rPr lang="en-US" i="1" dirty="0">
                <a:solidFill>
                  <a:schemeClr val="dk1"/>
                </a:solidFill>
                <a:latin typeface="Arial"/>
                <a:ea typeface="Arial"/>
                <a:cs typeface="Arial"/>
                <a:sym typeface="Arial"/>
              </a:rPr>
              <a:t>trajectory is even a little off</a:t>
            </a:r>
            <a:r>
              <a:rPr lang="en-US" dirty="0">
                <a:solidFill>
                  <a:schemeClr val="dk1"/>
                </a:solidFill>
                <a:latin typeface="Arial"/>
                <a:ea typeface="Arial"/>
                <a:cs typeface="Arial"/>
                <a:sym typeface="Arial"/>
              </a:rPr>
              <a:t>, they can lose control and tumble </a:t>
            </a:r>
            <a:r>
              <a:rPr lang="en-US" dirty="0" err="1">
                <a:solidFill>
                  <a:schemeClr val="dk1"/>
                </a:solidFill>
                <a:latin typeface="Arial"/>
                <a:ea typeface="Arial"/>
                <a:cs typeface="Arial"/>
                <a:sym typeface="Arial"/>
              </a:rPr>
              <a:t>but,realise</a:t>
            </a:r>
            <a:r>
              <a:rPr lang="en-US" dirty="0">
                <a:solidFill>
                  <a:schemeClr val="dk1"/>
                </a:solidFill>
                <a:latin typeface="Arial"/>
                <a:ea typeface="Arial"/>
                <a:cs typeface="Arial"/>
                <a:sym typeface="Arial"/>
              </a:rPr>
              <a:t> that their flight is unstable and can adjust their flight to fix it.</a:t>
            </a:r>
            <a:endParaRPr b="0" i="0" dirty="0">
              <a:solidFill>
                <a:srgbClr val="000000"/>
              </a:solidFill>
              <a:latin typeface="Arial"/>
              <a:ea typeface="Arial"/>
              <a:cs typeface="Arial"/>
              <a:sym typeface="Arial"/>
            </a:endParaRPr>
          </a:p>
          <a:p>
            <a:pPr marL="0" marR="0" lvl="0" indent="0" algn="l" rtl="0">
              <a:spcBef>
                <a:spcPts val="0"/>
              </a:spcBef>
              <a:spcAft>
                <a:spcPts val="0"/>
              </a:spcAft>
              <a:buNone/>
            </a:pPr>
            <a:endParaRPr dirty="0">
              <a:solidFill>
                <a:srgbClr val="000000"/>
              </a:solidFill>
              <a:latin typeface="Arial"/>
              <a:ea typeface="Arial"/>
              <a:cs typeface="Arial"/>
              <a:sym typeface="Arial"/>
            </a:endParaRPr>
          </a:p>
          <a:p>
            <a:pPr marL="285750" marR="0" lvl="0" indent="-273050" algn="l" rtl="0">
              <a:spcBef>
                <a:spcPts val="0"/>
              </a:spcBef>
              <a:spcAft>
                <a:spcPts val="0"/>
              </a:spcAft>
              <a:buClr>
                <a:srgbClr val="000000"/>
              </a:buClr>
              <a:buSzPts val="1400"/>
              <a:buFont typeface="Noto Sans Symbols"/>
              <a:buChar char="▪"/>
            </a:pPr>
            <a:r>
              <a:rPr lang="en-US" b="0" i="0" dirty="0">
                <a:solidFill>
                  <a:srgbClr val="000000"/>
                </a:solidFill>
                <a:latin typeface="Arial"/>
                <a:ea typeface="Arial"/>
                <a:cs typeface="Arial"/>
                <a:sym typeface="Arial"/>
              </a:rPr>
              <a:t>Scientist have found out that Peregrine falcons have a </a:t>
            </a:r>
            <a:r>
              <a:rPr lang="en-US" b="0" i="1" dirty="0">
                <a:solidFill>
                  <a:srgbClr val="000000"/>
                </a:solidFill>
                <a:latin typeface="Arial"/>
                <a:ea typeface="Arial"/>
                <a:cs typeface="Arial"/>
                <a:sym typeface="Arial"/>
              </a:rPr>
              <a:t>special set of feathers</a:t>
            </a:r>
            <a:r>
              <a:rPr lang="en-US" b="0" i="0" dirty="0">
                <a:solidFill>
                  <a:srgbClr val="000000"/>
                </a:solidFill>
                <a:latin typeface="Arial"/>
                <a:ea typeface="Arial"/>
                <a:cs typeface="Arial"/>
                <a:sym typeface="Arial"/>
              </a:rPr>
              <a:t> that help them remain stable in flight at those high speeds. These feathers are called </a:t>
            </a:r>
            <a:r>
              <a:rPr lang="en-US" b="1" i="0" dirty="0">
                <a:solidFill>
                  <a:srgbClr val="000000"/>
                </a:solidFill>
                <a:latin typeface="Arial"/>
                <a:ea typeface="Arial"/>
                <a:cs typeface="Arial"/>
                <a:sym typeface="Arial"/>
              </a:rPr>
              <a:t>sensory feathers</a:t>
            </a:r>
            <a:r>
              <a:rPr lang="en-US" b="0" i="0" dirty="0">
                <a:solidFill>
                  <a:srgbClr val="000000"/>
                </a:solidFill>
                <a:latin typeface="Arial"/>
                <a:ea typeface="Arial"/>
                <a:cs typeface="Arial"/>
                <a:sym typeface="Arial"/>
              </a:rPr>
              <a:t>, The sensory feathers are small feathers </a:t>
            </a:r>
            <a:r>
              <a:rPr lang="en-US" b="1" i="0" dirty="0">
                <a:solidFill>
                  <a:srgbClr val="000000"/>
                </a:solidFill>
                <a:latin typeface="Arial"/>
                <a:ea typeface="Arial"/>
                <a:cs typeface="Arial"/>
                <a:sym typeface="Arial"/>
              </a:rPr>
              <a:t>located at the back side of the wings</a:t>
            </a:r>
            <a:r>
              <a:rPr lang="en-US" b="0" i="0" dirty="0">
                <a:solidFill>
                  <a:srgbClr val="000000"/>
                </a:solidFill>
                <a:latin typeface="Arial"/>
                <a:ea typeface="Arial"/>
                <a:cs typeface="Arial"/>
                <a:sym typeface="Arial"/>
              </a:rPr>
              <a:t>. These feathers are </a:t>
            </a:r>
            <a:r>
              <a:rPr lang="en-US" b="0" i="1" dirty="0">
                <a:solidFill>
                  <a:srgbClr val="000000"/>
                </a:solidFill>
                <a:latin typeface="Arial"/>
                <a:ea typeface="Arial"/>
                <a:cs typeface="Arial"/>
                <a:sym typeface="Arial"/>
              </a:rPr>
              <a:t>attached to nerves cells </a:t>
            </a:r>
            <a:r>
              <a:rPr lang="en-US" b="0" i="0" dirty="0">
                <a:solidFill>
                  <a:srgbClr val="000000"/>
                </a:solidFill>
                <a:latin typeface="Arial"/>
                <a:ea typeface="Arial"/>
                <a:cs typeface="Arial"/>
                <a:sym typeface="Arial"/>
              </a:rPr>
              <a:t>that send information to the brain of the bird telling it when needs to adjust its flight.</a:t>
            </a:r>
            <a:endParaRPr dirty="0">
              <a:solidFill>
                <a:schemeClr val="dk1"/>
              </a:solidFill>
              <a:latin typeface="Arial"/>
              <a:ea typeface="Arial"/>
              <a:cs typeface="Arial"/>
              <a:sym typeface="Arial"/>
            </a:endParaRPr>
          </a:p>
        </p:txBody>
      </p:sp>
      <p:sp>
        <p:nvSpPr>
          <p:cNvPr id="23" name="Google Shape;143;p4">
            <a:extLst>
              <a:ext uri="{FF2B5EF4-FFF2-40B4-BE49-F238E27FC236}">
                <a16:creationId xmlns:a16="http://schemas.microsoft.com/office/drawing/2014/main" id="{B220B6E0-D9F7-477C-A5AA-A285F677E3EC}"/>
              </a:ext>
            </a:extLst>
          </p:cNvPr>
          <p:cNvSpPr txBox="1"/>
          <p:nvPr/>
        </p:nvSpPr>
        <p:spPr>
          <a:xfrm>
            <a:off x="3679838" y="5969186"/>
            <a:ext cx="8603400" cy="61551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rPr>
              <a:t>IDEA :-  </a:t>
            </a:r>
            <a:r>
              <a:rPr lang="en-US" sz="1600" b="1" dirty="0">
                <a:solidFill>
                  <a:schemeClr val="dk1"/>
                </a:solidFill>
                <a:latin typeface="Arial"/>
                <a:ea typeface="Arial"/>
                <a:cs typeface="Arial"/>
                <a:sym typeface="Arial"/>
              </a:rPr>
              <a:t>Our idea is to mimic this sensory feathers to perform like they perform in case of falcons.</a:t>
            </a:r>
            <a:endParaRPr sz="1800" b="1" dirty="0">
              <a:solidFill>
                <a:schemeClr val="dk1"/>
              </a:solidFill>
              <a:latin typeface="Arial"/>
              <a:ea typeface="Arial"/>
              <a:cs typeface="Arial"/>
              <a:sym typeface="Arial"/>
            </a:endParaRPr>
          </a:p>
        </p:txBody>
      </p:sp>
      <p:sp>
        <p:nvSpPr>
          <p:cNvPr id="6" name="Slide Number Placeholder 5">
            <a:extLst>
              <a:ext uri="{FF2B5EF4-FFF2-40B4-BE49-F238E27FC236}">
                <a16:creationId xmlns:a16="http://schemas.microsoft.com/office/drawing/2014/main" id="{E3191C8D-5867-48EC-9FCB-7F3CA6E086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1" name="Google Shape;141;p4"/>
          <p:cNvPicPr preferRelativeResize="0">
            <a:picLocks noGrp="1"/>
          </p:cNvPicPr>
          <p:nvPr>
            <p:ph type="body" idx="1"/>
          </p:nvPr>
        </p:nvPicPr>
        <p:blipFill rotWithShape="1">
          <a:blip r:embed="rId3">
            <a:alphaModFix/>
          </a:blip>
          <a:srcRect l="1217" t="28605" r="64411" b="4725"/>
          <a:stretch/>
        </p:blipFill>
        <p:spPr>
          <a:xfrm>
            <a:off x="9728200" y="61274"/>
            <a:ext cx="2357700" cy="2385510"/>
          </a:xfrm>
          <a:prstGeom prst="rect">
            <a:avLst/>
          </a:prstGeom>
          <a:noFill/>
          <a:ln>
            <a:noFill/>
          </a:ln>
        </p:spPr>
      </p:pic>
      <p:sp>
        <p:nvSpPr>
          <p:cNvPr id="145" name="Google Shape;145;p4"/>
          <p:cNvSpPr txBox="1"/>
          <p:nvPr/>
        </p:nvSpPr>
        <p:spPr>
          <a:xfrm>
            <a:off x="0" y="601822"/>
            <a:ext cx="9728200" cy="18773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600" b="1" u="sng" dirty="0">
                <a:solidFill>
                  <a:schemeClr val="dk1"/>
                </a:solidFill>
                <a:latin typeface="Arial"/>
                <a:ea typeface="Arial"/>
                <a:cs typeface="Arial"/>
                <a:sym typeface="Arial"/>
              </a:rPr>
              <a:t>How we want to implement our idea</a:t>
            </a:r>
            <a:r>
              <a:rPr lang="en-US" sz="1600" b="1" dirty="0">
                <a:solidFill>
                  <a:schemeClr val="dk1"/>
                </a:solidFill>
                <a:latin typeface="Arial"/>
                <a:ea typeface="Arial"/>
                <a:cs typeface="Arial"/>
                <a:sym typeface="Arial"/>
              </a:rPr>
              <a:t> :-</a:t>
            </a:r>
            <a:endParaRPr lang="en-US" sz="1600" dirty="0"/>
          </a:p>
          <a:p>
            <a:pPr marL="0" marR="0" lvl="0" indent="0" algn="l" rtl="0">
              <a:spcBef>
                <a:spcPts val="0"/>
              </a:spcBef>
              <a:spcAft>
                <a:spcPts val="0"/>
              </a:spcAft>
              <a:buNone/>
            </a:pPr>
            <a:r>
              <a:rPr lang="en-US" dirty="0">
                <a:solidFill>
                  <a:schemeClr val="dk1"/>
                </a:solidFill>
              </a:rPr>
              <a:t>3D</a:t>
            </a:r>
            <a:r>
              <a:rPr lang="en-US" dirty="0">
                <a:solidFill>
                  <a:schemeClr val="dk1"/>
                </a:solidFill>
                <a:latin typeface="Arial"/>
                <a:ea typeface="Arial"/>
                <a:cs typeface="Arial"/>
                <a:sym typeface="Arial"/>
              </a:rPr>
              <a:t> printing of polymeric structure in the shape of hair filaments equipped with modern day sensors to provide real time data of the present location , velocity , pressure , air flow and many other flight parameters.</a:t>
            </a:r>
            <a:endParaRPr lang="en-US" dirty="0"/>
          </a:p>
          <a:p>
            <a:pPr marL="285750" marR="0" lvl="0" indent="-285750" algn="l" rtl="0">
              <a:spcBef>
                <a:spcPts val="0"/>
              </a:spcBef>
              <a:spcAft>
                <a:spcPts val="0"/>
              </a:spcAft>
              <a:buClr>
                <a:schemeClr val="dk1"/>
              </a:buClr>
              <a:buSzPts val="1800"/>
              <a:buFont typeface="Noto Sans Symbols"/>
              <a:buChar char="⮚"/>
            </a:pPr>
            <a:r>
              <a:rPr lang="en-US" sz="1600" b="1" u="sng" dirty="0">
                <a:solidFill>
                  <a:schemeClr val="dk1"/>
                </a:solidFill>
                <a:latin typeface="Arial"/>
                <a:ea typeface="Arial"/>
                <a:cs typeface="Arial"/>
                <a:sym typeface="Arial"/>
              </a:rPr>
              <a:t>Necessity</a:t>
            </a:r>
            <a:r>
              <a:rPr lang="en-US" sz="1600" b="1" dirty="0">
                <a:solidFill>
                  <a:schemeClr val="dk1"/>
                </a:solidFill>
                <a:latin typeface="Arial"/>
                <a:ea typeface="Arial"/>
                <a:cs typeface="Arial"/>
                <a:sym typeface="Arial"/>
              </a:rPr>
              <a:t> :- </a:t>
            </a:r>
            <a:endParaRPr lang="en-US" sz="1600" dirty="0"/>
          </a:p>
          <a:p>
            <a:pPr marL="0" marR="0" lvl="0" indent="0" algn="l" rtl="0">
              <a:spcBef>
                <a:spcPts val="0"/>
              </a:spcBef>
              <a:spcAft>
                <a:spcPts val="0"/>
              </a:spcAft>
              <a:buNone/>
            </a:pPr>
            <a:r>
              <a:rPr lang="en-US" b="1" dirty="0">
                <a:solidFill>
                  <a:schemeClr val="dk1"/>
                </a:solidFill>
                <a:latin typeface="Arial"/>
                <a:ea typeface="Arial"/>
                <a:cs typeface="Arial"/>
                <a:sym typeface="Arial"/>
              </a:rPr>
              <a:t>High speed flight of the aircraft at supersonic levels </a:t>
            </a:r>
            <a:r>
              <a:rPr lang="en-US" dirty="0">
                <a:solidFill>
                  <a:schemeClr val="dk1"/>
                </a:solidFill>
                <a:latin typeface="Arial"/>
                <a:ea typeface="Arial"/>
                <a:cs typeface="Arial"/>
                <a:sym typeface="Arial"/>
              </a:rPr>
              <a:t>coupled with high angle of attack may cause </a:t>
            </a:r>
            <a:r>
              <a:rPr lang="en-US" b="1" dirty="0">
                <a:solidFill>
                  <a:schemeClr val="dk1"/>
                </a:solidFill>
                <a:latin typeface="Arial"/>
                <a:ea typeface="Arial"/>
                <a:cs typeface="Arial"/>
                <a:sym typeface="Arial"/>
              </a:rPr>
              <a:t>Stalling flow </a:t>
            </a:r>
            <a:r>
              <a:rPr lang="en-US" dirty="0">
                <a:solidFill>
                  <a:schemeClr val="dk1"/>
                </a:solidFill>
                <a:latin typeface="Arial"/>
                <a:ea typeface="Arial"/>
                <a:cs typeface="Arial"/>
                <a:sym typeface="Arial"/>
              </a:rPr>
              <a:t>over the aerofoil . In this stalled situation , there is a </a:t>
            </a:r>
            <a:r>
              <a:rPr lang="en-US" b="1" dirty="0">
                <a:solidFill>
                  <a:schemeClr val="dk1"/>
                </a:solidFill>
                <a:latin typeface="Arial"/>
                <a:ea typeface="Arial"/>
                <a:cs typeface="Arial"/>
                <a:sym typeface="Arial"/>
              </a:rPr>
              <a:t>very large turbulence zone </a:t>
            </a:r>
            <a:r>
              <a:rPr lang="en-US" dirty="0">
                <a:solidFill>
                  <a:schemeClr val="dk1"/>
                </a:solidFill>
                <a:latin typeface="Arial"/>
                <a:ea typeface="Arial"/>
                <a:cs typeface="Arial"/>
                <a:sym typeface="Arial"/>
              </a:rPr>
              <a:t>above the aerofoil and the laminar boundary layer separation point comes over the aerofoil . At the stall, the airflow across the upper cambered surface ceases to flow smoothly and in contact with the upper surface and becomes turbulent, thus greatly reducing lift and increasing drag.</a:t>
            </a:r>
          </a:p>
        </p:txBody>
      </p:sp>
      <p:sp>
        <p:nvSpPr>
          <p:cNvPr id="146" name="Google Shape;146;p4"/>
          <p:cNvSpPr txBox="1"/>
          <p:nvPr/>
        </p:nvSpPr>
        <p:spPr>
          <a:xfrm>
            <a:off x="9846734" y="2490132"/>
            <a:ext cx="2239166" cy="276959"/>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dirty="0">
                <a:solidFill>
                  <a:schemeClr val="dk1"/>
                </a:solidFill>
                <a:latin typeface="Arial"/>
                <a:ea typeface="Arial"/>
                <a:cs typeface="Arial"/>
                <a:sym typeface="Arial"/>
              </a:rPr>
              <a:t>Sensory Feathers on Falcon</a:t>
            </a:r>
            <a:endParaRPr sz="1200" b="1" dirty="0">
              <a:solidFill>
                <a:schemeClr val="dk1"/>
              </a:solidFill>
              <a:latin typeface="Arial"/>
              <a:ea typeface="Arial"/>
              <a:cs typeface="Arial"/>
              <a:sym typeface="Arial"/>
            </a:endParaRPr>
          </a:p>
        </p:txBody>
      </p:sp>
      <p:sp>
        <p:nvSpPr>
          <p:cNvPr id="11" name="Google Shape;152;p5">
            <a:extLst>
              <a:ext uri="{FF2B5EF4-FFF2-40B4-BE49-F238E27FC236}">
                <a16:creationId xmlns:a16="http://schemas.microsoft.com/office/drawing/2014/main" id="{0599AB0C-8F81-4A43-B9F7-AEB6235D6555}"/>
              </a:ext>
            </a:extLst>
          </p:cNvPr>
          <p:cNvSpPr txBox="1"/>
          <p:nvPr/>
        </p:nvSpPr>
        <p:spPr>
          <a:xfrm>
            <a:off x="1122101" y="61274"/>
            <a:ext cx="8081166" cy="615523"/>
          </a:xfrm>
          <a:prstGeom prst="rect">
            <a:avLst/>
          </a:prstGeom>
          <a:noFill/>
          <a:ln w="19050">
            <a:solidFill>
              <a:schemeClr val="tx1"/>
            </a:solid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dirty="0"/>
              <a:t>IMPLEMENTATION  AND  FEASIBILITY</a:t>
            </a:r>
          </a:p>
        </p:txBody>
      </p:sp>
      <p:sp>
        <p:nvSpPr>
          <p:cNvPr id="12" name="Google Shape;153;p5">
            <a:extLst>
              <a:ext uri="{FF2B5EF4-FFF2-40B4-BE49-F238E27FC236}">
                <a16:creationId xmlns:a16="http://schemas.microsoft.com/office/drawing/2014/main" id="{3CA4DD16-4881-4857-B643-6FF6D64CF60C}"/>
              </a:ext>
            </a:extLst>
          </p:cNvPr>
          <p:cNvSpPr txBox="1"/>
          <p:nvPr/>
        </p:nvSpPr>
        <p:spPr>
          <a:xfrm>
            <a:off x="3674534" y="2513712"/>
            <a:ext cx="8517466" cy="2585293"/>
          </a:xfrm>
          <a:prstGeom prst="rect">
            <a:avLst/>
          </a:prstGeom>
          <a:noFill/>
          <a:ln>
            <a:noFill/>
          </a:ln>
        </p:spPr>
        <p:txBody>
          <a:bodyPr spcFirstLastPara="1" wrap="square" lIns="91425" tIns="91425" rIns="91425" bIns="91425" anchor="t" anchorCtr="0">
            <a:spAutoFit/>
          </a:bodyPr>
          <a:lstStyle/>
          <a:p>
            <a:pPr marL="139700" lvl="0" algn="l" rtl="0">
              <a:spcBef>
                <a:spcPts val="0"/>
              </a:spcBef>
              <a:spcAft>
                <a:spcPts val="0"/>
              </a:spcAft>
              <a:buSzPts val="1400"/>
            </a:pPr>
            <a:r>
              <a:rPr lang="en-US" sz="1600" b="1" u="sng" dirty="0"/>
              <a:t>How it will work</a:t>
            </a:r>
          </a:p>
          <a:p>
            <a:pPr marL="457200" lvl="0" indent="-317500" algn="l" rtl="0">
              <a:spcBef>
                <a:spcPts val="0"/>
              </a:spcBef>
              <a:spcAft>
                <a:spcPts val="0"/>
              </a:spcAft>
              <a:buSzPts val="1400"/>
              <a:buChar char="●"/>
            </a:pPr>
            <a:r>
              <a:rPr lang="en-US" dirty="0"/>
              <a:t>Our work focuses on implementation of control of falcon on their diving flight. The secondary feathers vibrational amplitude helps the bird to can the angle of inclination according instabilities.</a:t>
            </a:r>
            <a:endParaRPr dirty="0"/>
          </a:p>
          <a:p>
            <a:pPr marL="457200" lvl="0" indent="-317500" algn="l" rtl="0">
              <a:spcBef>
                <a:spcPts val="0"/>
              </a:spcBef>
              <a:spcAft>
                <a:spcPts val="0"/>
              </a:spcAft>
              <a:buSzPts val="1400"/>
              <a:buChar char="●"/>
            </a:pPr>
            <a:r>
              <a:rPr lang="en-US" dirty="0"/>
              <a:t>The body becomes more streamlined when the wingspan is more V-shaped, so we are trying to implement an in-air mechanism which will control this feature.</a:t>
            </a:r>
            <a:endParaRPr dirty="0"/>
          </a:p>
          <a:p>
            <a:pPr marL="457200" lvl="0" indent="-317500" algn="l" rtl="0">
              <a:spcBef>
                <a:spcPts val="0"/>
              </a:spcBef>
              <a:spcAft>
                <a:spcPts val="0"/>
              </a:spcAft>
              <a:buSzPts val="1400"/>
              <a:buChar char="●"/>
            </a:pPr>
            <a:r>
              <a:rPr lang="en-US" dirty="0"/>
              <a:t>As feathers act as a vibrotactile sensors that can detect mechanical stimuli flight and provide tactical navigation, we can mimic these in form of mechanosensors.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So we mount many small mechanical fin like feathers along the upper part of the wing, these will help of modern day devices like accelerometer will provide a real time analysis of the system. With inputs related to amplitude sensing and the flow vibration and output is the calibrated flight conditions.</a:t>
            </a:r>
            <a:endParaRPr dirty="0"/>
          </a:p>
        </p:txBody>
      </p:sp>
      <p:pic>
        <p:nvPicPr>
          <p:cNvPr id="14" name="Google Shape;156;p5">
            <a:extLst>
              <a:ext uri="{FF2B5EF4-FFF2-40B4-BE49-F238E27FC236}">
                <a16:creationId xmlns:a16="http://schemas.microsoft.com/office/drawing/2014/main" id="{4207026C-036B-496F-8F4F-F1D5B2A3C41D}"/>
              </a:ext>
            </a:extLst>
          </p:cNvPr>
          <p:cNvPicPr preferRelativeResize="0"/>
          <p:nvPr/>
        </p:nvPicPr>
        <p:blipFill>
          <a:blip r:embed="rId4">
            <a:alphaModFix/>
          </a:blip>
          <a:stretch>
            <a:fillRect/>
          </a:stretch>
        </p:blipFill>
        <p:spPr>
          <a:xfrm>
            <a:off x="0" y="2446784"/>
            <a:ext cx="4157133" cy="2201416"/>
          </a:xfrm>
          <a:prstGeom prst="rect">
            <a:avLst/>
          </a:prstGeom>
          <a:noFill/>
          <a:ln>
            <a:noFill/>
          </a:ln>
        </p:spPr>
      </p:pic>
      <p:sp>
        <p:nvSpPr>
          <p:cNvPr id="16" name="Google Shape;154;p5">
            <a:extLst>
              <a:ext uri="{FF2B5EF4-FFF2-40B4-BE49-F238E27FC236}">
                <a16:creationId xmlns:a16="http://schemas.microsoft.com/office/drawing/2014/main" id="{5A9B8F81-5669-4315-9547-9EB0F49C7D76}"/>
              </a:ext>
            </a:extLst>
          </p:cNvPr>
          <p:cNvSpPr txBox="1"/>
          <p:nvPr/>
        </p:nvSpPr>
        <p:spPr>
          <a:xfrm>
            <a:off x="4210183" y="5099005"/>
            <a:ext cx="7928767" cy="147729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Ø"/>
            </a:pPr>
            <a:r>
              <a:rPr lang="en-US" dirty="0"/>
              <a:t>The localized sensors made of piezoelectric sensors can be employed along the airfoil surface to indicate the sensory vibration along the airfoil. Thus, these actuators can perform to prevent stall.</a:t>
            </a:r>
            <a:endParaRPr dirty="0"/>
          </a:p>
          <a:p>
            <a:pPr marL="0" lvl="0" indent="0" algn="l" rtl="0">
              <a:spcBef>
                <a:spcPts val="0"/>
              </a:spcBef>
              <a:spcAft>
                <a:spcPts val="0"/>
              </a:spcAft>
              <a:buNone/>
            </a:pPr>
            <a:endParaRPr dirty="0"/>
          </a:p>
          <a:p>
            <a:pPr marL="285750" lvl="0" indent="-285750" algn="l" rtl="0">
              <a:spcBef>
                <a:spcPts val="0"/>
              </a:spcBef>
              <a:spcAft>
                <a:spcPts val="0"/>
              </a:spcAft>
              <a:buFont typeface="Wingdings" panose="05000000000000000000" pitchFamily="2" charset="2"/>
              <a:buChar char="Ø"/>
            </a:pPr>
            <a:r>
              <a:rPr lang="en-US" dirty="0"/>
              <a:t>Also, inclusion of these feather like fins can be placed on surfaces with retarded streamline to improve the streamline of the structure by a certain mark.</a:t>
            </a:r>
            <a:endParaRPr dirty="0"/>
          </a:p>
        </p:txBody>
      </p:sp>
      <p:pic>
        <p:nvPicPr>
          <p:cNvPr id="17" name="Google Shape;159;p5">
            <a:extLst>
              <a:ext uri="{FF2B5EF4-FFF2-40B4-BE49-F238E27FC236}">
                <a16:creationId xmlns:a16="http://schemas.microsoft.com/office/drawing/2014/main" id="{064E8634-656C-4567-8B30-4FA4EADB3B40}"/>
              </a:ext>
            </a:extLst>
          </p:cNvPr>
          <p:cNvPicPr preferRelativeResize="0"/>
          <p:nvPr/>
        </p:nvPicPr>
        <p:blipFill>
          <a:blip r:embed="rId5">
            <a:alphaModFix/>
          </a:blip>
          <a:stretch>
            <a:fillRect/>
          </a:stretch>
        </p:blipFill>
        <p:spPr>
          <a:xfrm>
            <a:off x="2232771" y="4648200"/>
            <a:ext cx="2252741" cy="2032758"/>
          </a:xfrm>
          <a:prstGeom prst="rect">
            <a:avLst/>
          </a:prstGeom>
          <a:noFill/>
          <a:ln>
            <a:noFill/>
          </a:ln>
        </p:spPr>
      </p:pic>
      <p:pic>
        <p:nvPicPr>
          <p:cNvPr id="18" name="Google Shape;158;p5">
            <a:extLst>
              <a:ext uri="{FF2B5EF4-FFF2-40B4-BE49-F238E27FC236}">
                <a16:creationId xmlns:a16="http://schemas.microsoft.com/office/drawing/2014/main" id="{E591E542-1606-48CB-8D43-802F013DEA48}"/>
              </a:ext>
            </a:extLst>
          </p:cNvPr>
          <p:cNvPicPr preferRelativeResize="0"/>
          <p:nvPr/>
        </p:nvPicPr>
        <p:blipFill>
          <a:blip r:embed="rId6">
            <a:alphaModFix/>
          </a:blip>
          <a:stretch>
            <a:fillRect/>
          </a:stretch>
        </p:blipFill>
        <p:spPr>
          <a:xfrm>
            <a:off x="53050" y="4249206"/>
            <a:ext cx="2455050" cy="2257800"/>
          </a:xfrm>
          <a:prstGeom prst="rect">
            <a:avLst/>
          </a:prstGeom>
          <a:noFill/>
          <a:ln>
            <a:noFill/>
          </a:ln>
        </p:spPr>
      </p:pic>
      <p:sp>
        <p:nvSpPr>
          <p:cNvPr id="19" name="Google Shape;160;p5">
            <a:extLst>
              <a:ext uri="{FF2B5EF4-FFF2-40B4-BE49-F238E27FC236}">
                <a16:creationId xmlns:a16="http://schemas.microsoft.com/office/drawing/2014/main" id="{43A7DC10-A0A3-4AC0-A576-8C7175065CC8}"/>
              </a:ext>
            </a:extLst>
          </p:cNvPr>
          <p:cNvSpPr txBox="1"/>
          <p:nvPr/>
        </p:nvSpPr>
        <p:spPr>
          <a:xfrm>
            <a:off x="2508100" y="6376202"/>
            <a:ext cx="1826833" cy="400079"/>
          </a:xfrm>
          <a:prstGeom prst="rect">
            <a:avLst/>
          </a:prstGeom>
          <a:noFill/>
          <a:ln w="19050">
            <a:solidFill>
              <a:schemeClr val="tx1"/>
            </a:solidFill>
          </a:ln>
        </p:spPr>
        <p:txBody>
          <a:bodyPr spcFirstLastPara="1" wrap="square" lIns="91425" tIns="91425" rIns="91425" bIns="91425" anchor="t" anchorCtr="0">
            <a:spAutoFit/>
          </a:bodyPr>
          <a:lstStyle/>
          <a:p>
            <a:pPr marL="0" lvl="0" indent="0" algn="ctr" rtl="0">
              <a:spcBef>
                <a:spcPts val="0"/>
              </a:spcBef>
              <a:spcAft>
                <a:spcPts val="0"/>
              </a:spcAft>
              <a:buNone/>
            </a:pPr>
            <a:r>
              <a:rPr lang="en-US" dirty="0"/>
              <a:t>Piezoelectric Sensor</a:t>
            </a:r>
            <a:endParaRPr dirty="0"/>
          </a:p>
        </p:txBody>
      </p:sp>
      <p:sp>
        <p:nvSpPr>
          <p:cNvPr id="4" name="Slide Number Placeholder 3">
            <a:extLst>
              <a:ext uri="{FF2B5EF4-FFF2-40B4-BE49-F238E27FC236}">
                <a16:creationId xmlns:a16="http://schemas.microsoft.com/office/drawing/2014/main" id="{EC031602-F2EE-40F0-B98E-1EC51333CE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e7e91d74ec_0_12"/>
          <p:cNvSpPr txBox="1">
            <a:spLocks noGrp="1"/>
          </p:cNvSpPr>
          <p:nvPr>
            <p:ph type="title"/>
          </p:nvPr>
        </p:nvSpPr>
        <p:spPr>
          <a:xfrm>
            <a:off x="167883" y="26770"/>
            <a:ext cx="10515600" cy="720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2800" b="1" dirty="0"/>
              <a:t>VALUE PROPOSITION</a:t>
            </a:r>
          </a:p>
        </p:txBody>
      </p:sp>
      <p:sp>
        <p:nvSpPr>
          <p:cNvPr id="166" name="Google Shape;166;ge7e91d74ec_0_12"/>
          <p:cNvSpPr txBox="1">
            <a:spLocks noGrp="1"/>
          </p:cNvSpPr>
          <p:nvPr>
            <p:ph type="body" idx="1"/>
          </p:nvPr>
        </p:nvSpPr>
        <p:spPr>
          <a:xfrm>
            <a:off x="167883" y="495399"/>
            <a:ext cx="8781093" cy="1921567"/>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sz="1400" dirty="0"/>
              <a:t>There are already existing flight models which have adapted the streamline of the falcon and have shown massive improvements of the flight as a whole.</a:t>
            </a:r>
            <a:endParaRPr sz="1400" dirty="0"/>
          </a:p>
          <a:p>
            <a:pPr marL="0" lvl="0" indent="0" algn="l" rtl="0">
              <a:spcBef>
                <a:spcPts val="1000"/>
              </a:spcBef>
              <a:spcAft>
                <a:spcPts val="0"/>
              </a:spcAft>
              <a:buNone/>
            </a:pPr>
            <a:r>
              <a:rPr lang="en-US" sz="1400" dirty="0"/>
              <a:t>Even though there are better models, our proposed model is superior in the sense:-</a:t>
            </a:r>
            <a:endParaRPr sz="1400" dirty="0"/>
          </a:p>
          <a:p>
            <a:pPr marL="457200" lvl="0" indent="-317500" algn="l" rtl="0">
              <a:spcBef>
                <a:spcPts val="1000"/>
              </a:spcBef>
              <a:spcAft>
                <a:spcPts val="0"/>
              </a:spcAft>
              <a:buSzPts val="1400"/>
              <a:buChar char="•"/>
            </a:pPr>
            <a:r>
              <a:rPr lang="en-US" sz="1400" dirty="0"/>
              <a:t>Provides a real time boundary layer situation such instabilities are detected accurately due to numerous sensors on the airfoil.</a:t>
            </a:r>
            <a:endParaRPr sz="1400" dirty="0"/>
          </a:p>
          <a:p>
            <a:pPr marL="457200" lvl="0" indent="-317500" algn="l" rtl="0">
              <a:spcBef>
                <a:spcPts val="0"/>
              </a:spcBef>
              <a:spcAft>
                <a:spcPts val="0"/>
              </a:spcAft>
              <a:buSzPts val="1400"/>
              <a:buChar char="•"/>
            </a:pPr>
            <a:r>
              <a:rPr lang="en-US" sz="1400" dirty="0"/>
              <a:t>In aerodynamically degraded region it can also be provided as tools to improve flight stability.</a:t>
            </a:r>
            <a:endParaRPr sz="1400" dirty="0"/>
          </a:p>
          <a:p>
            <a:pPr marL="457200" lvl="0" indent="-317500" algn="l" rtl="0">
              <a:spcBef>
                <a:spcPts val="0"/>
              </a:spcBef>
              <a:spcAft>
                <a:spcPts val="0"/>
              </a:spcAft>
              <a:buSzPts val="1400"/>
              <a:buChar char="•"/>
            </a:pPr>
            <a:r>
              <a:rPr lang="en-US" sz="1400" dirty="0"/>
              <a:t>Prevention of stalling in </a:t>
            </a:r>
            <a:r>
              <a:rPr lang="en-US" sz="1400" dirty="0" err="1"/>
              <a:t>aeroplane</a:t>
            </a:r>
            <a:r>
              <a:rPr lang="en-US" sz="1400" dirty="0"/>
              <a:t> can help the airline with fuel economy.</a:t>
            </a:r>
            <a:endParaRPr sz="1400" dirty="0"/>
          </a:p>
          <a:p>
            <a:pPr marL="457200" lvl="0" indent="-317500" algn="l" rtl="0">
              <a:spcBef>
                <a:spcPts val="0"/>
              </a:spcBef>
              <a:spcAft>
                <a:spcPts val="0"/>
              </a:spcAft>
              <a:buSzPts val="1400"/>
              <a:buChar char="•"/>
            </a:pPr>
            <a:r>
              <a:rPr lang="en-US" sz="1400" dirty="0"/>
              <a:t>As the fins are relatively small it’s easy to mount.</a:t>
            </a:r>
            <a:endParaRPr sz="1400" dirty="0"/>
          </a:p>
        </p:txBody>
      </p:sp>
      <p:pic>
        <p:nvPicPr>
          <p:cNvPr id="167" name="Google Shape;167;ge7e91d74ec_0_12"/>
          <p:cNvPicPr preferRelativeResize="0"/>
          <p:nvPr/>
        </p:nvPicPr>
        <p:blipFill rotWithShape="1">
          <a:blip r:embed="rId3">
            <a:alphaModFix/>
          </a:blip>
          <a:srcRect l="6819" r="5573" b="3508"/>
          <a:stretch/>
        </p:blipFill>
        <p:spPr>
          <a:xfrm>
            <a:off x="9012300" y="81647"/>
            <a:ext cx="3011817" cy="2432953"/>
          </a:xfrm>
          <a:prstGeom prst="rect">
            <a:avLst/>
          </a:prstGeom>
          <a:noFill/>
          <a:ln>
            <a:noFill/>
          </a:ln>
        </p:spPr>
      </p:pic>
      <p:pic>
        <p:nvPicPr>
          <p:cNvPr id="168" name="Google Shape;168;ge7e91d74ec_0_12"/>
          <p:cNvPicPr preferRelativeResize="0"/>
          <p:nvPr/>
        </p:nvPicPr>
        <p:blipFill>
          <a:blip r:embed="rId4">
            <a:alphaModFix/>
          </a:blip>
          <a:stretch>
            <a:fillRect/>
          </a:stretch>
        </p:blipFill>
        <p:spPr>
          <a:xfrm>
            <a:off x="79047" y="2670592"/>
            <a:ext cx="4465199" cy="2920375"/>
          </a:xfrm>
          <a:prstGeom prst="rect">
            <a:avLst/>
          </a:prstGeom>
          <a:noFill/>
          <a:ln>
            <a:noFill/>
          </a:ln>
        </p:spPr>
      </p:pic>
      <p:sp>
        <p:nvSpPr>
          <p:cNvPr id="169" name="Google Shape;169;ge7e91d74ec_0_12"/>
          <p:cNvSpPr txBox="1"/>
          <p:nvPr/>
        </p:nvSpPr>
        <p:spPr>
          <a:xfrm>
            <a:off x="4741752" y="2670592"/>
            <a:ext cx="7371201" cy="166196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Ø"/>
            </a:pPr>
            <a:r>
              <a:rPr lang="en-US" sz="1600" dirty="0"/>
              <a:t>Piezoelectric element is relatively smaller in size with respect to the mechanical system. </a:t>
            </a:r>
            <a:endParaRPr sz="1600" dirty="0"/>
          </a:p>
          <a:p>
            <a:pPr marL="285750" lvl="0" indent="-285750" algn="l" rtl="0">
              <a:spcBef>
                <a:spcPts val="0"/>
              </a:spcBef>
              <a:spcAft>
                <a:spcPts val="0"/>
              </a:spcAft>
              <a:buFont typeface="Wingdings" panose="05000000000000000000" pitchFamily="2" charset="2"/>
              <a:buChar char="Ø"/>
            </a:pPr>
            <a:endParaRPr lang="en-US" sz="1600" dirty="0"/>
          </a:p>
          <a:p>
            <a:pPr marL="285750" lvl="0" indent="-285750" algn="l" rtl="0">
              <a:spcBef>
                <a:spcPts val="0"/>
              </a:spcBef>
              <a:spcAft>
                <a:spcPts val="0"/>
              </a:spcAft>
              <a:buFont typeface="Wingdings" panose="05000000000000000000" pitchFamily="2" charset="2"/>
              <a:buChar char="Ø"/>
            </a:pPr>
            <a:r>
              <a:rPr lang="en-US" sz="1600" dirty="0"/>
              <a:t>It is also </a:t>
            </a:r>
            <a:r>
              <a:rPr lang="en-US" sz="1600" i="1" dirty="0"/>
              <a:t>implemented</a:t>
            </a:r>
            <a:r>
              <a:rPr lang="en-US" sz="1600" dirty="0"/>
              <a:t> as an </a:t>
            </a:r>
            <a:r>
              <a:rPr lang="en-US" sz="1600" b="1" dirty="0"/>
              <a:t>actuator in UAVs </a:t>
            </a:r>
            <a:r>
              <a:rPr lang="en-US" sz="1600" dirty="0"/>
              <a:t>, so providing a parameter in commercial flights with this implementation can help improve the flight dynamics and the fuel economy.</a:t>
            </a:r>
            <a:endParaRPr sz="1600" dirty="0"/>
          </a:p>
        </p:txBody>
      </p:sp>
      <p:sp>
        <p:nvSpPr>
          <p:cNvPr id="10" name="Google Shape;160;p5">
            <a:extLst>
              <a:ext uri="{FF2B5EF4-FFF2-40B4-BE49-F238E27FC236}">
                <a16:creationId xmlns:a16="http://schemas.microsoft.com/office/drawing/2014/main" id="{DD66D271-36E4-4598-BFCF-3DF7E4F36C26}"/>
              </a:ext>
            </a:extLst>
          </p:cNvPr>
          <p:cNvSpPr txBox="1"/>
          <p:nvPr/>
        </p:nvSpPr>
        <p:spPr>
          <a:xfrm>
            <a:off x="4741752" y="4344989"/>
            <a:ext cx="7180617" cy="1723518"/>
          </a:xfrm>
          <a:prstGeom prst="rect">
            <a:avLst/>
          </a:prstGeom>
          <a:noFill/>
          <a:ln w="19050">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dirty="0"/>
              <a:t>CONCLUSION</a:t>
            </a:r>
          </a:p>
          <a:p>
            <a:pPr marL="0" lvl="0" indent="0" algn="ctr" rtl="0">
              <a:spcBef>
                <a:spcPts val="0"/>
              </a:spcBef>
              <a:spcAft>
                <a:spcPts val="0"/>
              </a:spcAft>
              <a:buNone/>
            </a:pPr>
            <a:endParaRPr lang="en-US" sz="1800" b="1" dirty="0"/>
          </a:p>
          <a:p>
            <a:pPr marL="0" lvl="0" indent="0" rtl="0">
              <a:spcBef>
                <a:spcPts val="0"/>
              </a:spcBef>
              <a:spcAft>
                <a:spcPts val="0"/>
              </a:spcAft>
              <a:buNone/>
            </a:pPr>
            <a:r>
              <a:rPr lang="en-US" sz="1600" i="1" dirty="0"/>
              <a:t>By means of the </a:t>
            </a:r>
            <a:r>
              <a:rPr lang="en-US" sz="1600" i="1" dirty="0" err="1"/>
              <a:t>biomimiced</a:t>
            </a:r>
            <a:r>
              <a:rPr lang="en-US" sz="1600" i="1" dirty="0"/>
              <a:t> sensory feathers , we want to impart flight stability , easy maneuverability of flights and ultimately a lesser resistive (Drag force). All of these will ultimately come down to lesser fuel consumption and thus a strong economical point of view .</a:t>
            </a:r>
            <a:endParaRPr sz="1600" i="1" dirty="0"/>
          </a:p>
        </p:txBody>
      </p:sp>
      <p:sp>
        <p:nvSpPr>
          <p:cNvPr id="11" name="Google Shape;160;p5">
            <a:extLst>
              <a:ext uri="{FF2B5EF4-FFF2-40B4-BE49-F238E27FC236}">
                <a16:creationId xmlns:a16="http://schemas.microsoft.com/office/drawing/2014/main" id="{653AFFA1-0DDF-4E75-B255-030165003E3F}"/>
              </a:ext>
            </a:extLst>
          </p:cNvPr>
          <p:cNvSpPr txBox="1"/>
          <p:nvPr/>
        </p:nvSpPr>
        <p:spPr>
          <a:xfrm>
            <a:off x="2311646" y="6119367"/>
            <a:ext cx="7180617" cy="615523"/>
          </a:xfrm>
          <a:prstGeom prst="rect">
            <a:avLst/>
          </a:prstGeom>
          <a:noFill/>
          <a:ln w="19050">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dirty="0"/>
              <a:t>THANK  YOU</a:t>
            </a:r>
          </a:p>
        </p:txBody>
      </p:sp>
      <p:sp>
        <p:nvSpPr>
          <p:cNvPr id="2" name="Slide Number Placeholder 1">
            <a:extLst>
              <a:ext uri="{FF2B5EF4-FFF2-40B4-BE49-F238E27FC236}">
                <a16:creationId xmlns:a16="http://schemas.microsoft.com/office/drawing/2014/main" id="{E944E7FF-EE2E-430B-803E-2665E66A24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1306</Words>
  <Application>Microsoft Office PowerPoint</Application>
  <PresentationFormat>Widescreen</PresentationFormat>
  <Paragraphs>92</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AIRBUS  DAY  INNOVATION CHALLENGE</vt:lpstr>
      <vt:lpstr>Bio-Inspired design ideas offers an empathetic understanding of how Nature around us works and ultimately where we fit in . It is a practice that learn , adapt from and mimic the strategies used by species for sustaining our lives. The goal is to create products and processes— new ways of living — that solve our greatest design challenges sustainably and in solidarity with all life on earth. This practice is commonly known as BIOMIMICRY and has profound applications in various sectors .</vt:lpstr>
      <vt:lpstr>OUR  IDEA</vt:lpstr>
      <vt:lpstr>PowerPoint Presentation</vt:lpstr>
      <vt:lpstr>VALUE PROPOSITION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AIRBUS  DAY  INNOVATION CHALLENGE</dc:title>
  <dc:creator>SHRINJOY PAUL</dc:creator>
  <cp:lastModifiedBy>Shrinjoy Paul</cp:lastModifiedBy>
  <cp:revision>3</cp:revision>
  <dcterms:created xsi:type="dcterms:W3CDTF">2021-08-08T07:14:05Z</dcterms:created>
  <dcterms:modified xsi:type="dcterms:W3CDTF">2022-06-23T04:52:22Z</dcterms:modified>
</cp:coreProperties>
</file>